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ppt/notesSlides/notesSlide246.xml" ContentType="application/vnd.openxmlformats-officedocument.presentationml.notesSlide+xml"/>
  <Override PartName="/ppt/notesSlides/notesSlide247.xml" ContentType="application/vnd.openxmlformats-officedocument.presentationml.notesSlide+xml"/>
  <Override PartName="/ppt/notesSlides/notesSlide248.xml" ContentType="application/vnd.openxmlformats-officedocument.presentationml.notesSlide+xml"/>
  <Override PartName="/ppt/notesSlides/notesSlide249.xml" ContentType="application/vnd.openxmlformats-officedocument.presentationml.notesSlide+xml"/>
  <Override PartName="/ppt/notesSlides/notesSlide250.xml" ContentType="application/vnd.openxmlformats-officedocument.presentationml.notesSlide+xml"/>
  <Override PartName="/ppt/notesSlides/notesSlide251.xml" ContentType="application/vnd.openxmlformats-officedocument.presentationml.notesSlide+xml"/>
  <Override PartName="/ppt/notesSlides/notesSlide252.xml" ContentType="application/vnd.openxmlformats-officedocument.presentationml.notesSlide+xml"/>
  <Override PartName="/ppt/notesSlides/notesSlide253.xml" ContentType="application/vnd.openxmlformats-officedocument.presentationml.notesSlide+xml"/>
  <Override PartName="/ppt/notesSlides/notesSlide254.xml" ContentType="application/vnd.openxmlformats-officedocument.presentationml.notesSlide+xml"/>
  <Override PartName="/ppt/notesSlides/notesSlide255.xml" ContentType="application/vnd.openxmlformats-officedocument.presentationml.notesSlide+xml"/>
  <Override PartName="/ppt/notesSlides/notesSlide256.xml" ContentType="application/vnd.openxmlformats-officedocument.presentationml.notesSlide+xml"/>
  <Override PartName="/ppt/notesSlides/notesSlide257.xml" ContentType="application/vnd.openxmlformats-officedocument.presentationml.notesSlide+xml"/>
  <Override PartName="/ppt/notesSlides/notesSlide258.xml" ContentType="application/vnd.openxmlformats-officedocument.presentationml.notesSlide+xml"/>
  <Override PartName="/ppt/notesSlides/notesSlide259.xml" ContentType="application/vnd.openxmlformats-officedocument.presentationml.notesSlide+xml"/>
  <Override PartName="/ppt/notesSlides/notesSlide260.xml" ContentType="application/vnd.openxmlformats-officedocument.presentationml.notesSlide+xml"/>
  <Override PartName="/ppt/notesSlides/notesSlide26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1"/>
  </p:notesMasterIdLst>
  <p:sldIdLst>
    <p:sldId id="497" r:id="rId2"/>
    <p:sldId id="1191" r:id="rId3"/>
    <p:sldId id="1419" r:id="rId4"/>
    <p:sldId id="1420" r:id="rId5"/>
    <p:sldId id="1421" r:id="rId6"/>
    <p:sldId id="1422" r:id="rId7"/>
    <p:sldId id="1423" r:id="rId8"/>
    <p:sldId id="1426" r:id="rId9"/>
    <p:sldId id="1427" r:id="rId10"/>
    <p:sldId id="1428" r:id="rId11"/>
    <p:sldId id="1429" r:id="rId12"/>
    <p:sldId id="1430" r:id="rId13"/>
    <p:sldId id="1431" r:id="rId14"/>
    <p:sldId id="1432" r:id="rId15"/>
    <p:sldId id="1016" r:id="rId16"/>
    <p:sldId id="357" r:id="rId17"/>
    <p:sldId id="519" r:id="rId18"/>
    <p:sldId id="575" r:id="rId19"/>
    <p:sldId id="1433" r:id="rId20"/>
    <p:sldId id="1434" r:id="rId21"/>
    <p:sldId id="1435" r:id="rId22"/>
    <p:sldId id="1436" r:id="rId23"/>
    <p:sldId id="576" r:id="rId24"/>
    <p:sldId id="577" r:id="rId25"/>
    <p:sldId id="1437" r:id="rId26"/>
    <p:sldId id="1438" r:id="rId27"/>
    <p:sldId id="1439" r:id="rId28"/>
    <p:sldId id="730" r:id="rId29"/>
    <p:sldId id="1440" r:id="rId30"/>
    <p:sldId id="1441" r:id="rId31"/>
    <p:sldId id="580" r:id="rId32"/>
    <p:sldId id="1442" r:id="rId33"/>
    <p:sldId id="581" r:id="rId34"/>
    <p:sldId id="579" r:id="rId35"/>
    <p:sldId id="1443" r:id="rId36"/>
    <p:sldId id="1444" r:id="rId37"/>
    <p:sldId id="1270" r:id="rId38"/>
    <p:sldId id="1286" r:id="rId39"/>
    <p:sldId id="1275" r:id="rId40"/>
    <p:sldId id="1445" r:id="rId41"/>
    <p:sldId id="1446" r:id="rId42"/>
    <p:sldId id="1276" r:id="rId43"/>
    <p:sldId id="1447" r:id="rId44"/>
    <p:sldId id="1448" r:id="rId45"/>
    <p:sldId id="1449" r:id="rId46"/>
    <p:sldId id="1278" r:id="rId47"/>
    <p:sldId id="1450" r:id="rId48"/>
    <p:sldId id="1451" r:id="rId49"/>
    <p:sldId id="1452" r:id="rId50"/>
    <p:sldId id="1374" r:id="rId51"/>
    <p:sldId id="1453" r:id="rId52"/>
    <p:sldId id="1454" r:id="rId53"/>
    <p:sldId id="1455" r:id="rId54"/>
    <p:sldId id="1279" r:id="rId55"/>
    <p:sldId id="1456" r:id="rId56"/>
    <p:sldId id="1457" r:id="rId57"/>
    <p:sldId id="1458" r:id="rId58"/>
    <p:sldId id="1377" r:id="rId59"/>
    <p:sldId id="1376" r:id="rId60"/>
    <p:sldId id="1459" r:id="rId61"/>
    <p:sldId id="1460" r:id="rId62"/>
    <p:sldId id="1461" r:id="rId63"/>
    <p:sldId id="1462" r:id="rId64"/>
    <p:sldId id="1463" r:id="rId65"/>
    <p:sldId id="1464" r:id="rId66"/>
    <p:sldId id="1370" r:id="rId67"/>
    <p:sldId id="1465" r:id="rId68"/>
    <p:sldId id="1466" r:id="rId69"/>
    <p:sldId id="1378" r:id="rId70"/>
    <p:sldId id="1467" r:id="rId71"/>
    <p:sldId id="1468" r:id="rId72"/>
    <p:sldId id="1552" r:id="rId73"/>
    <p:sldId id="1277" r:id="rId74"/>
    <p:sldId id="1469" r:id="rId75"/>
    <p:sldId id="1471" r:id="rId76"/>
    <p:sldId id="1472" r:id="rId77"/>
    <p:sldId id="1473" r:id="rId78"/>
    <p:sldId id="1474" r:id="rId79"/>
    <p:sldId id="1470" r:id="rId80"/>
    <p:sldId id="1363" r:id="rId81"/>
    <p:sldId id="1475" r:id="rId82"/>
    <p:sldId id="1476" r:id="rId83"/>
    <p:sldId id="1400" r:id="rId84"/>
    <p:sldId id="1479" r:id="rId85"/>
    <p:sldId id="1480" r:id="rId86"/>
    <p:sldId id="1481" r:id="rId87"/>
    <p:sldId id="1482" r:id="rId88"/>
    <p:sldId id="1373" r:id="rId89"/>
    <p:sldId id="1484" r:id="rId90"/>
    <p:sldId id="1619" r:id="rId91"/>
    <p:sldId id="1379" r:id="rId92"/>
    <p:sldId id="1485" r:id="rId93"/>
    <p:sldId id="1555" r:id="rId94"/>
    <p:sldId id="1556" r:id="rId95"/>
    <p:sldId id="1486" r:id="rId96"/>
    <p:sldId id="1368" r:id="rId97"/>
    <p:sldId id="1487" r:id="rId98"/>
    <p:sldId id="1375" r:id="rId99"/>
    <p:sldId id="1488" r:id="rId100"/>
    <p:sldId id="1489" r:id="rId101"/>
    <p:sldId id="1490" r:id="rId102"/>
    <p:sldId id="1491" r:id="rId103"/>
    <p:sldId id="1492" r:id="rId104"/>
    <p:sldId id="1366" r:id="rId105"/>
    <p:sldId id="1494" r:id="rId106"/>
    <p:sldId id="1493" r:id="rId107"/>
    <p:sldId id="1365" r:id="rId108"/>
    <p:sldId id="1495" r:id="rId109"/>
    <p:sldId id="1294" r:id="rId110"/>
    <p:sldId id="1496" r:id="rId111"/>
    <p:sldId id="778" r:id="rId112"/>
    <p:sldId id="1401" r:id="rId113"/>
    <p:sldId id="1271" r:id="rId114"/>
    <p:sldId id="1497" r:id="rId115"/>
    <p:sldId id="1499" r:id="rId116"/>
    <p:sldId id="1500" r:id="rId117"/>
    <p:sldId id="1501" r:id="rId118"/>
    <p:sldId id="1498" r:id="rId119"/>
    <p:sldId id="1502" r:id="rId120"/>
    <p:sldId id="1503" r:id="rId121"/>
    <p:sldId id="1344" r:id="rId122"/>
    <p:sldId id="1504" r:id="rId123"/>
    <p:sldId id="1505" r:id="rId124"/>
    <p:sldId id="1506" r:id="rId125"/>
    <p:sldId id="1507" r:id="rId126"/>
    <p:sldId id="1337" r:id="rId127"/>
    <p:sldId id="1508" r:id="rId128"/>
    <p:sldId id="1557" r:id="rId129"/>
    <p:sldId id="1509" r:id="rId130"/>
    <p:sldId id="1510" r:id="rId131"/>
    <p:sldId id="1331" r:id="rId132"/>
    <p:sldId id="1511" r:id="rId133"/>
    <p:sldId id="1512" r:id="rId134"/>
    <p:sldId id="1341" r:id="rId135"/>
    <p:sldId id="1513" r:id="rId136"/>
    <p:sldId id="1514" r:id="rId137"/>
    <p:sldId id="1515" r:id="rId138"/>
    <p:sldId id="1516" r:id="rId139"/>
    <p:sldId id="1558" r:id="rId140"/>
    <p:sldId id="1517" r:id="rId141"/>
    <p:sldId id="1339" r:id="rId142"/>
    <p:sldId id="1518" r:id="rId143"/>
    <p:sldId id="1519" r:id="rId144"/>
    <p:sldId id="1333" r:id="rId145"/>
    <p:sldId id="1520" r:id="rId146"/>
    <p:sldId id="1521" r:id="rId147"/>
    <p:sldId id="1335" r:id="rId148"/>
    <p:sldId id="1522" r:id="rId149"/>
    <p:sldId id="1523" r:id="rId150"/>
    <p:sldId id="1524" r:id="rId151"/>
    <p:sldId id="1332" r:id="rId152"/>
    <p:sldId id="1525" r:id="rId153"/>
    <p:sldId id="1526" r:id="rId154"/>
    <p:sldId id="1527" r:id="rId155"/>
    <p:sldId id="1336" r:id="rId156"/>
    <p:sldId id="1380" r:id="rId157"/>
    <p:sldId id="1403" r:id="rId158"/>
    <p:sldId id="1404" r:id="rId159"/>
    <p:sldId id="1402" r:id="rId160"/>
    <p:sldId id="1272" r:id="rId161"/>
    <p:sldId id="1405" r:id="rId162"/>
    <p:sldId id="1289" r:id="rId163"/>
    <p:sldId id="1407" r:id="rId164"/>
    <p:sldId id="1305" r:id="rId165"/>
    <p:sldId id="1529" r:id="rId166"/>
    <p:sldId id="1530" r:id="rId167"/>
    <p:sldId id="1531" r:id="rId168"/>
    <p:sldId id="1532" r:id="rId169"/>
    <p:sldId id="1533" r:id="rId170"/>
    <p:sldId id="1306" r:id="rId171"/>
    <p:sldId id="1534" r:id="rId172"/>
    <p:sldId id="1535" r:id="rId173"/>
    <p:sldId id="1536" r:id="rId174"/>
    <p:sldId id="1537" r:id="rId175"/>
    <p:sldId id="1538" r:id="rId176"/>
    <p:sldId id="1304" r:id="rId177"/>
    <p:sldId id="1539" r:id="rId178"/>
    <p:sldId id="1308" r:id="rId179"/>
    <p:sldId id="1541" r:id="rId180"/>
    <p:sldId id="1542" r:id="rId181"/>
    <p:sldId id="1543" r:id="rId182"/>
    <p:sldId id="1544" r:id="rId183"/>
    <p:sldId id="1310" r:id="rId184"/>
    <p:sldId id="1546" r:id="rId185"/>
    <p:sldId id="1547" r:id="rId186"/>
    <p:sldId id="1545" r:id="rId187"/>
    <p:sldId id="1548" r:id="rId188"/>
    <p:sldId id="1549" r:id="rId189"/>
    <p:sldId id="1409" r:id="rId190"/>
    <p:sldId id="1311" r:id="rId191"/>
    <p:sldId id="1550" r:id="rId192"/>
    <p:sldId id="1313" r:id="rId193"/>
    <p:sldId id="1559" r:id="rId194"/>
    <p:sldId id="1560" r:id="rId195"/>
    <p:sldId id="1345" r:id="rId196"/>
    <p:sldId id="1561" r:id="rId197"/>
    <p:sldId id="1562" r:id="rId198"/>
    <p:sldId id="1292" r:id="rId199"/>
    <p:sldId id="1563" r:id="rId200"/>
    <p:sldId id="1564" r:id="rId201"/>
    <p:sldId id="1315" r:id="rId202"/>
    <p:sldId id="1565" r:id="rId203"/>
    <p:sldId id="1566" r:id="rId204"/>
    <p:sldId id="1567" r:id="rId205"/>
    <p:sldId id="1568" r:id="rId206"/>
    <p:sldId id="1569" r:id="rId207"/>
    <p:sldId id="1570" r:id="rId208"/>
    <p:sldId id="1571" r:id="rId209"/>
    <p:sldId id="1316" r:id="rId210"/>
    <p:sldId id="1572" r:id="rId211"/>
    <p:sldId id="1573" r:id="rId212"/>
    <p:sldId id="1574" r:id="rId213"/>
    <p:sldId id="1575" r:id="rId214"/>
    <p:sldId id="1293" r:id="rId215"/>
    <p:sldId id="1576" r:id="rId216"/>
    <p:sldId id="1577" r:id="rId217"/>
    <p:sldId id="1410" r:id="rId218"/>
    <p:sldId id="1578" r:id="rId219"/>
    <p:sldId id="1579" r:id="rId220"/>
    <p:sldId id="1411" r:id="rId221"/>
    <p:sldId id="1412" r:id="rId222"/>
    <p:sldId id="1580" r:id="rId223"/>
    <p:sldId id="1413" r:id="rId224"/>
    <p:sldId id="1320" r:id="rId225"/>
    <p:sldId id="1581" r:id="rId226"/>
    <p:sldId id="1582" r:id="rId227"/>
    <p:sldId id="1584" r:id="rId228"/>
    <p:sldId id="1323" r:id="rId229"/>
    <p:sldId id="1588" r:id="rId230"/>
    <p:sldId id="1589" r:id="rId231"/>
    <p:sldId id="1592" r:id="rId232"/>
    <p:sldId id="1591" r:id="rId233"/>
    <p:sldId id="1585" r:id="rId234"/>
    <p:sldId id="1324" r:id="rId235"/>
    <p:sldId id="1593" r:id="rId236"/>
    <p:sldId id="1594" r:id="rId237"/>
    <p:sldId id="1325" r:id="rId238"/>
    <p:sldId id="1595" r:id="rId239"/>
    <p:sldId id="1596" r:id="rId240"/>
    <p:sldId id="1346" r:id="rId241"/>
    <p:sldId id="1597" r:id="rId242"/>
    <p:sldId id="1598" r:id="rId243"/>
    <p:sldId id="1599" r:id="rId244"/>
    <p:sldId id="1600" r:id="rId245"/>
    <p:sldId id="1618" r:id="rId246"/>
    <p:sldId id="1414" r:id="rId247"/>
    <p:sldId id="1602" r:id="rId248"/>
    <p:sldId id="1601" r:id="rId249"/>
    <p:sldId id="1603" r:id="rId250"/>
    <p:sldId id="1415" r:id="rId251"/>
    <p:sldId id="1381" r:id="rId252"/>
    <p:sldId id="1604" r:id="rId253"/>
    <p:sldId id="1605" r:id="rId254"/>
    <p:sldId id="1352" r:id="rId255"/>
    <p:sldId id="1299" r:id="rId256"/>
    <p:sldId id="1606" r:id="rId257"/>
    <p:sldId id="1607" r:id="rId258"/>
    <p:sldId id="1608" r:id="rId259"/>
    <p:sldId id="1353" r:id="rId260"/>
    <p:sldId id="1609" r:id="rId261"/>
    <p:sldId id="1610" r:id="rId262"/>
    <p:sldId id="1611" r:id="rId263"/>
    <p:sldId id="1612" r:id="rId264"/>
    <p:sldId id="1613" r:id="rId265"/>
    <p:sldId id="1354" r:id="rId266"/>
    <p:sldId id="1355" r:id="rId267"/>
    <p:sldId id="1614" r:id="rId268"/>
    <p:sldId id="1615" r:id="rId269"/>
    <p:sldId id="1382" r:id="rId270"/>
    <p:sldId id="1616" r:id="rId271"/>
    <p:sldId id="1384" r:id="rId272"/>
    <p:sldId id="1617" r:id="rId273"/>
    <p:sldId id="1356" r:id="rId274"/>
    <p:sldId id="1385" r:id="rId275"/>
    <p:sldId id="1416" r:id="rId276"/>
    <p:sldId id="1362" r:id="rId277"/>
    <p:sldId id="1295" r:id="rId278"/>
    <p:sldId id="1418" r:id="rId279"/>
    <p:sldId id="1417" r:id="rId280"/>
  </p:sldIdLst>
  <p:sldSz cx="9144000" cy="6858000" type="screen4x3"/>
  <p:notesSz cx="6858000" cy="9144000"/>
  <p:custDataLst>
    <p:tags r:id="rId282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436" userDrawn="1">
          <p15:clr>
            <a:srgbClr val="A4A3A4"/>
          </p15:clr>
        </p15:guide>
        <p15:guide id="4" pos="385" userDrawn="1">
          <p15:clr>
            <a:srgbClr val="A4A3A4"/>
          </p15:clr>
        </p15:guide>
        <p15:guide id="6" orient="horz" pos="709" userDrawn="1">
          <p15:clr>
            <a:srgbClr val="A4A3A4"/>
          </p15:clr>
        </p15:guide>
        <p15:guide id="7" orient="horz" pos="1162" userDrawn="1">
          <p15:clr>
            <a:srgbClr val="A4A3A4"/>
          </p15:clr>
        </p15:guide>
        <p15:guide id="8" orient="horz" pos="38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737"/>
    <a:srgbClr val="28516A"/>
    <a:srgbClr val="C0504D"/>
    <a:srgbClr val="416F2F"/>
    <a:srgbClr val="1F788D"/>
    <a:srgbClr val="C8C8C8"/>
    <a:srgbClr val="B30058"/>
    <a:srgbClr val="0059A9"/>
    <a:srgbClr val="5C5B5C"/>
    <a:srgbClr val="8282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0" autoAdjust="0"/>
    <p:restoredTop sz="86332" autoAdjust="0"/>
  </p:normalViewPr>
  <p:slideViewPr>
    <p:cSldViewPr>
      <p:cViewPr varScale="1">
        <p:scale>
          <a:sx n="60" d="100"/>
          <a:sy n="60" d="100"/>
        </p:scale>
        <p:origin x="192" y="1224"/>
      </p:cViewPr>
      <p:guideLst>
        <p:guide orient="horz" pos="436"/>
        <p:guide pos="385"/>
        <p:guide orient="horz" pos="709"/>
        <p:guide orient="horz" pos="1162"/>
        <p:guide orient="horz" pos="388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181" Type="http://schemas.openxmlformats.org/officeDocument/2006/relationships/slide" Target="slides/slide180.xml"/><Relationship Id="rId237" Type="http://schemas.openxmlformats.org/officeDocument/2006/relationships/slide" Target="slides/slide236.xml"/><Relationship Id="rId279" Type="http://schemas.openxmlformats.org/officeDocument/2006/relationships/slide" Target="slides/slide278.xml"/><Relationship Id="rId43" Type="http://schemas.openxmlformats.org/officeDocument/2006/relationships/slide" Target="slides/slide42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248" Type="http://schemas.openxmlformats.org/officeDocument/2006/relationships/slide" Target="slides/slide247.xml"/><Relationship Id="rId269" Type="http://schemas.openxmlformats.org/officeDocument/2006/relationships/slide" Target="slides/slide268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280" Type="http://schemas.openxmlformats.org/officeDocument/2006/relationships/slide" Target="slides/slide279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281" Type="http://schemas.openxmlformats.org/officeDocument/2006/relationships/notesMaster" Target="notesMasters/notesMaster1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50" Type="http://schemas.openxmlformats.org/officeDocument/2006/relationships/slide" Target="slides/slide249.xml"/><Relationship Id="rId271" Type="http://schemas.openxmlformats.org/officeDocument/2006/relationships/slide" Target="slides/slide270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282" Type="http://schemas.openxmlformats.org/officeDocument/2006/relationships/tags" Target="tags/tag1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1" Type="http://schemas.openxmlformats.org/officeDocument/2006/relationships/slide" Target="slides/slide250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slide" Target="slides/slide24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283" Type="http://schemas.openxmlformats.org/officeDocument/2006/relationships/presProps" Target="presProps.xml"/><Relationship Id="rId78" Type="http://schemas.openxmlformats.org/officeDocument/2006/relationships/slide" Target="slides/slide77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64" Type="http://schemas.openxmlformats.org/officeDocument/2006/relationships/slide" Target="slides/slide163.xml"/><Relationship Id="rId185" Type="http://schemas.openxmlformats.org/officeDocument/2006/relationships/slide" Target="slides/slide184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slide" Target="slides/slide251.xml"/><Relationship Id="rId273" Type="http://schemas.openxmlformats.org/officeDocument/2006/relationships/slide" Target="slides/slide272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284" Type="http://schemas.openxmlformats.org/officeDocument/2006/relationships/viewProps" Target="viewProps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4" Type="http://schemas.openxmlformats.org/officeDocument/2006/relationships/slide" Target="slides/slide273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285" Type="http://schemas.openxmlformats.org/officeDocument/2006/relationships/theme" Target="theme/theme1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286" Type="http://schemas.openxmlformats.org/officeDocument/2006/relationships/tableStyles" Target="tableStyles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slide" Target="slides/slide275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277" Type="http://schemas.openxmlformats.org/officeDocument/2006/relationships/slide" Target="slides/slide27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slide" Target="slides/slide277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Relationship Id="rId258" Type="http://schemas.openxmlformats.org/officeDocument/2006/relationships/slide" Target="slides/slide257.xml"/><Relationship Id="rId22" Type="http://schemas.openxmlformats.org/officeDocument/2006/relationships/slide" Target="slides/slide21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/Relationships>
</file>

<file path=ppt/media/audio1.wav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tiff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7.tiff>
</file>

<file path=ppt/media/image108.png>
</file>

<file path=ppt/media/image1080.png>
</file>

<file path=ppt/media/image109.png>
</file>

<file path=ppt/media/image11.tiff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70.png>
</file>

<file path=ppt/media/image118.png>
</file>

<file path=ppt/media/image1180.png>
</file>

<file path=ppt/media/image119.png>
</file>

<file path=ppt/media/image1190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50.png>
</file>

<file path=ppt/media/image126.png>
</file>

<file path=ppt/media/image127.png>
</file>

<file path=ppt/media/image128.png>
</file>

<file path=ppt/media/image1280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50.png>
</file>

<file path=ppt/media/image136.png>
</file>

<file path=ppt/media/image1360.png>
</file>

<file path=ppt/media/image137.png>
</file>

<file path=ppt/media/image138.png>
</file>

<file path=ppt/media/image139.png>
</file>

<file path=ppt/media/image139.tiff>
</file>

<file path=ppt/media/image14.tiff>
</file>

<file path=ppt/media/image140.png>
</file>

<file path=ppt/media/image141.png>
</file>

<file path=ppt/media/image1410.png>
</file>

<file path=ppt/media/image142.png>
</file>

<file path=ppt/media/image143.png>
</file>

<file path=ppt/media/image143.tiff>
</file>

<file path=ppt/media/image144.png>
</file>

<file path=ppt/media/image145.png>
</file>

<file path=ppt/media/image146.png>
</file>

<file path=ppt/media/image147.png>
</file>

<file path=ppt/media/image1470.png>
</file>

<file path=ppt/media/image148.png>
</file>

<file path=ppt/media/image1480.png>
</file>

<file path=ppt/media/image149.png>
</file>

<file path=ppt/media/image1490.png>
</file>

<file path=ppt/media/image15.tiff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70.png>
</file>

<file path=ppt/media/image158.png>
</file>

<file path=ppt/media/image1580.png>
</file>

<file path=ppt/media/image159.png>
</file>

<file path=ppt/media/image1590.png>
</file>

<file path=ppt/media/image16.tiff>
</file>

<file path=ppt/media/image160.png>
</file>

<file path=ppt/media/image161.png>
</file>

<file path=ppt/media/image162.png>
</file>

<file path=ppt/media/image1620.png>
</file>

<file path=ppt/media/image163.png>
</file>

<file path=ppt/media/image164.png>
</file>

<file path=ppt/media/image165.png>
</file>

<file path=ppt/media/image166.png>
</file>

<file path=ppt/media/image1660.png>
</file>

<file path=ppt/media/image167.png>
</file>

<file path=ppt/media/image1670.png>
</file>

<file path=ppt/media/image168.png>
</file>

<file path=ppt/media/image1680.png>
</file>

<file path=ppt/media/image1690.png>
</file>

<file path=ppt/media/image17.tiff>
</file>

<file path=ppt/media/image1700.png>
</file>

<file path=ppt/media/image1710.png>
</file>

<file path=ppt/media/image172.png>
</file>

<file path=ppt/media/image1720.png>
</file>

<file path=ppt/media/image1730.png>
</file>

<file path=ppt/media/image174.png>
</file>

<file path=ppt/media/image1740.png>
</file>

<file path=ppt/media/image175.png>
</file>

<file path=ppt/media/image1750.png>
</file>

<file path=ppt/media/image176.png>
</file>

<file path=ppt/media/image1760.png>
</file>

<file path=ppt/media/image177.png>
</file>

<file path=ppt/media/image1770.png>
</file>

<file path=ppt/media/image178.png>
</file>

<file path=ppt/media/image1780.png>
</file>

<file path=ppt/media/image179.png>
</file>

<file path=ppt/media/image1790.png>
</file>

<file path=ppt/media/image18.png>
</file>

<file path=ppt/media/image180.png>
</file>

<file path=ppt/media/image1800.png>
</file>

<file path=ppt/media/image181.png>
</file>

<file path=ppt/media/image1810.png>
</file>

<file path=ppt/media/image182.png>
</file>

<file path=ppt/media/image1820.png>
</file>

<file path=ppt/media/image183.png>
</file>

<file path=ppt/media/image1830.png>
</file>

<file path=ppt/media/image184.png>
</file>

<file path=ppt/media/image1840.png>
</file>

<file path=ppt/media/image185.png>
</file>

<file path=ppt/media/image1850.png>
</file>

<file path=ppt/media/image186.png>
</file>

<file path=ppt/media/image1860.png>
</file>

<file path=ppt/media/image187.png>
</file>

<file path=ppt/media/image1870.png>
</file>

<file path=ppt/media/image188.png>
</file>

<file path=ppt/media/image189.png>
</file>

<file path=ppt/media/image19.png>
</file>

<file path=ppt/media/image19.tiff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.tiff>
</file>

<file path=ppt/media/image20.tiff>
</file>

<file path=ppt/media/image200.png>
</file>

<file path=ppt/media/image202.png>
</file>

<file path=ppt/media/image203.png>
</file>

<file path=ppt/media/image21.tiff>
</file>

<file path=ppt/media/image22.png>
</file>

<file path=ppt/media/image22.tiff>
</file>

<file path=ppt/media/image23.png>
</file>

<file path=ppt/media/image23.tiff>
</file>

<file path=ppt/media/image24.png>
</file>

<file path=ppt/media/image24.tiff>
</file>

<file path=ppt/media/image25.png>
</file>

<file path=ppt/media/image25.tiff>
</file>

<file path=ppt/media/image26.png>
</file>

<file path=ppt/media/image26.tiff>
</file>

<file path=ppt/media/image27.png>
</file>

<file path=ppt/media/image27.tiff>
</file>

<file path=ppt/media/image28.png>
</file>

<file path=ppt/media/image28.tiff>
</file>

<file path=ppt/media/image29.png>
</file>

<file path=ppt/media/image3.png>
</file>

<file path=ppt/media/image3.tiff>
</file>

<file path=ppt/media/image30.png>
</file>

<file path=ppt/media/image30.tiff>
</file>

<file path=ppt/media/image31.png>
</file>

<file path=ppt/media/image31.tiff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.tiff>
</file>

<file path=ppt/media/image40.png>
</file>

<file path=ppt/media/image41.png>
</file>

<file path=ppt/media/image41.tiff>
</file>

<file path=ppt/media/image42.tiff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1.tiff>
</file>

<file path=ppt/media/image52.png>
</file>

<file path=ppt/media/image52.tiff>
</file>

<file path=ppt/media/image53.png>
</file>

<file path=ppt/media/image53.tiff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B1F41B-5C57-436C-90E6-D46C969112ED}" type="datetimeFigureOut">
              <a:rPr lang="ru-RU" smtClean="0"/>
              <a:t>25.11.20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3B4C3B-A507-4AC6-8C55-FDBC06173C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9946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stockphoto.com/ru/%D0%B2%D0%B5%D0%BA%D1%82%D0%BE%D1%80%D0%BD%D0%B0%D1%8F/set-of-avatar-icons-gm883959996-245815086" TargetMode="External"/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stockphoto.com/ru/%D0%B2%D0%B5%D0%BA%D1%82%D0%BE%D1%80%D0%BD%D0%B0%D1%8F/set-of-avatar-icons-gm883959996-245815086" TargetMode="External"/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1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1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1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1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1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1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1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1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1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1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1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1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1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1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1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1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.xml"/><Relationship Id="rId1" Type="http://schemas.openxmlformats.org/officeDocument/2006/relationships/notesMaster" Target="../notesMasters/notesMaster1.xml"/></Relationships>
</file>

<file path=ppt/notesSlides/_rels/notesSlide1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1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.xml"/><Relationship Id="rId1" Type="http://schemas.openxmlformats.org/officeDocument/2006/relationships/notesMaster" Target="../notesMasters/notesMaster1.xml"/></Relationships>
</file>

<file path=ppt/notesSlides/_rels/notesSlide1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.xml"/><Relationship Id="rId1" Type="http://schemas.openxmlformats.org/officeDocument/2006/relationships/notesMaster" Target="../notesMasters/notesMaster1.xml"/></Relationships>
</file>

<file path=ppt/notesSlides/_rels/notesSlide1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1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1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.xml"/><Relationship Id="rId1" Type="http://schemas.openxmlformats.org/officeDocument/2006/relationships/notesMaster" Target="../notesMasters/notesMaster1.xml"/></Relationships>
</file>

<file path=ppt/notesSlides/_rels/notesSlide1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.xml"/><Relationship Id="rId1" Type="http://schemas.openxmlformats.org/officeDocument/2006/relationships/notesMaster" Target="../notesMasters/notesMaster1.xml"/></Relationships>
</file>

<file path=ppt/notesSlides/_rels/notesSlide1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.xml"/><Relationship Id="rId1" Type="http://schemas.openxmlformats.org/officeDocument/2006/relationships/notesMaster" Target="../notesMasters/notesMaster1.xml"/></Relationships>
</file>

<file path=ppt/notesSlides/_rels/notesSlide1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.xml"/><Relationship Id="rId1" Type="http://schemas.openxmlformats.org/officeDocument/2006/relationships/notesMaster" Target="../notesMasters/notesMaster1.xml"/></Relationships>
</file>

<file path=ppt/notesSlides/_rels/notesSlide1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7.xml"/><Relationship Id="rId1" Type="http://schemas.openxmlformats.org/officeDocument/2006/relationships/notesMaster" Target="../notesMasters/notesMaster1.xml"/></Relationships>
</file>

<file path=ppt/notesSlides/_rels/notesSlide1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.xml"/><Relationship Id="rId1" Type="http://schemas.openxmlformats.org/officeDocument/2006/relationships/notesMaster" Target="../notesMasters/notesMaster1.xml"/></Relationships>
</file>

<file path=ppt/notesSlides/_rels/notesSlide1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.xml"/><Relationship Id="rId1" Type="http://schemas.openxmlformats.org/officeDocument/2006/relationships/notesMaster" Target="../notesMasters/notesMaster1.xml"/></Relationships>
</file>

<file path=ppt/notesSlides/_rels/notesSlide1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0.xml"/><Relationship Id="rId1" Type="http://schemas.openxmlformats.org/officeDocument/2006/relationships/notesMaster" Target="../notesMasters/notesMaster1.xml"/></Relationships>
</file>

<file path=ppt/notesSlides/_rels/notesSlide1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1.xml"/><Relationship Id="rId1" Type="http://schemas.openxmlformats.org/officeDocument/2006/relationships/notesMaster" Target="../notesMasters/notesMaster1.xml"/></Relationships>
</file>

<file path=ppt/notesSlides/_rels/notesSlide1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2.xml"/><Relationship Id="rId1" Type="http://schemas.openxmlformats.org/officeDocument/2006/relationships/notesMaster" Target="../notesMasters/notesMaster1.xml"/></Relationships>
</file>

<file path=ppt/notesSlides/_rels/notesSlide1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.xml"/><Relationship Id="rId1" Type="http://schemas.openxmlformats.org/officeDocument/2006/relationships/notesMaster" Target="../notesMasters/notesMaster1.xml"/></Relationships>
</file>

<file path=ppt/notesSlides/_rels/notesSlide1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5.xml"/><Relationship Id="rId1" Type="http://schemas.openxmlformats.org/officeDocument/2006/relationships/notesMaster" Target="../notesMasters/notesMaster1.xml"/></Relationships>
</file>

<file path=ppt/notesSlides/_rels/notesSlide2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6.xml"/><Relationship Id="rId1" Type="http://schemas.openxmlformats.org/officeDocument/2006/relationships/notesMaster" Target="../notesMasters/notesMaster1.xml"/></Relationships>
</file>

<file path=ppt/notesSlides/_rels/notesSlide2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7.xml"/><Relationship Id="rId1" Type="http://schemas.openxmlformats.org/officeDocument/2006/relationships/notesMaster" Target="../notesMasters/notesMaster1.xml"/></Relationships>
</file>

<file path=ppt/notesSlides/_rels/notesSlide2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8.xml"/><Relationship Id="rId1" Type="http://schemas.openxmlformats.org/officeDocument/2006/relationships/notesMaster" Target="../notesMasters/notesMaster1.xml"/></Relationships>
</file>

<file path=ppt/notesSlides/_rels/notesSlide2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9.xml"/><Relationship Id="rId1" Type="http://schemas.openxmlformats.org/officeDocument/2006/relationships/notesMaster" Target="../notesMasters/notesMaster1.xml"/></Relationships>
</file>

<file path=ppt/notesSlides/_rels/notesSlide2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.xml"/><Relationship Id="rId1" Type="http://schemas.openxmlformats.org/officeDocument/2006/relationships/notesMaster" Target="../notesMasters/notesMaster1.xml"/></Relationships>
</file>

<file path=ppt/notesSlides/_rels/notesSlide2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1.xml"/><Relationship Id="rId1" Type="http://schemas.openxmlformats.org/officeDocument/2006/relationships/notesMaster" Target="../notesMasters/notesMaster1.xml"/></Relationships>
</file>

<file path=ppt/notesSlides/_rels/notesSlide2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2.xml"/><Relationship Id="rId1" Type="http://schemas.openxmlformats.org/officeDocument/2006/relationships/notesMaster" Target="../notesMasters/notesMaster1.xml"/></Relationships>
</file>

<file path=ppt/notesSlides/_rels/notesSlide2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3.xml"/><Relationship Id="rId1" Type="http://schemas.openxmlformats.org/officeDocument/2006/relationships/notesMaster" Target="../notesMasters/notesMaster1.xml"/></Relationships>
</file>

<file path=ppt/notesSlides/_rels/notesSlide2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5.xml"/><Relationship Id="rId1" Type="http://schemas.openxmlformats.org/officeDocument/2006/relationships/notesMaster" Target="../notesMasters/notesMaster1.xml"/></Relationships>
</file>

<file path=ppt/notesSlides/_rels/notesSlide2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6.xml"/><Relationship Id="rId1" Type="http://schemas.openxmlformats.org/officeDocument/2006/relationships/notesMaster" Target="../notesMasters/notesMaster1.xml"/></Relationships>
</file>

<file path=ppt/notesSlides/_rels/notesSlide2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7.xml"/><Relationship Id="rId1" Type="http://schemas.openxmlformats.org/officeDocument/2006/relationships/notesMaster" Target="../notesMasters/notesMaster1.xml"/></Relationships>
</file>

<file path=ppt/notesSlides/_rels/notesSlide2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.xml"/><Relationship Id="rId1" Type="http://schemas.openxmlformats.org/officeDocument/2006/relationships/notesMaster" Target="../notesMasters/notesMaster1.xml"/></Relationships>
</file>

<file path=ppt/notesSlides/_rels/notesSlide2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.xml"/><Relationship Id="rId1" Type="http://schemas.openxmlformats.org/officeDocument/2006/relationships/notesMaster" Target="../notesMasters/notesMaster1.xml"/></Relationships>
</file>

<file path=ppt/notesSlides/_rels/notesSlide2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.xml"/><Relationship Id="rId1" Type="http://schemas.openxmlformats.org/officeDocument/2006/relationships/notesMaster" Target="../notesMasters/notesMaster1.xml"/></Relationships>
</file>

<file path=ppt/notesSlides/_rels/notesSlide2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.xml"/><Relationship Id="rId1" Type="http://schemas.openxmlformats.org/officeDocument/2006/relationships/notesMaster" Target="../notesMasters/notesMaster1.xml"/></Relationships>
</file>

<file path=ppt/notesSlides/_rels/notesSlide2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2.xml"/><Relationship Id="rId1" Type="http://schemas.openxmlformats.org/officeDocument/2006/relationships/notesMaster" Target="../notesMasters/notesMaster1.xml"/></Relationships>
</file>

<file path=ppt/notesSlides/_rels/notesSlide2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3.xml"/><Relationship Id="rId1" Type="http://schemas.openxmlformats.org/officeDocument/2006/relationships/notesMaster" Target="../notesMasters/notesMaster1.xml"/></Relationships>
</file>

<file path=ppt/notesSlides/_rels/notesSlide2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5.xml"/><Relationship Id="rId1" Type="http://schemas.openxmlformats.org/officeDocument/2006/relationships/notesMaster" Target="../notesMasters/notesMaster1.xml"/></Relationships>
</file>

<file path=ppt/notesSlides/_rels/notesSlide2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.xml"/><Relationship Id="rId1" Type="http://schemas.openxmlformats.org/officeDocument/2006/relationships/notesMaster" Target="../notesMasters/notesMaster1.xml"/></Relationships>
</file>

<file path=ppt/notesSlides/_rels/notesSlide2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.xml"/><Relationship Id="rId1" Type="http://schemas.openxmlformats.org/officeDocument/2006/relationships/notesMaster" Target="../notesMasters/notesMaster1.xml"/></Relationships>
</file>

<file path=ppt/notesSlides/_rels/notesSlide2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8.xml"/><Relationship Id="rId1" Type="http://schemas.openxmlformats.org/officeDocument/2006/relationships/notesMaster" Target="../notesMasters/notesMaster1.xml"/></Relationships>
</file>

<file path=ppt/notesSlides/_rels/notesSlide2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9.xml"/><Relationship Id="rId1" Type="http://schemas.openxmlformats.org/officeDocument/2006/relationships/notesMaster" Target="../notesMasters/notesMaster1.xml"/></Relationships>
</file>

<file path=ppt/notesSlides/_rels/notesSlide2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0.xml"/><Relationship Id="rId1" Type="http://schemas.openxmlformats.org/officeDocument/2006/relationships/notesMaster" Target="../notesMasters/notesMaster1.xml"/></Relationships>
</file>

<file path=ppt/notesSlides/_rels/notesSlide2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1.xml"/><Relationship Id="rId1" Type="http://schemas.openxmlformats.org/officeDocument/2006/relationships/notesMaster" Target="../notesMasters/notesMaster1.xml"/></Relationships>
</file>

<file path=ppt/notesSlides/_rels/notesSlide2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2.xml"/><Relationship Id="rId1" Type="http://schemas.openxmlformats.org/officeDocument/2006/relationships/notesMaster" Target="../notesMasters/notesMaster1.xml"/></Relationships>
</file>

<file path=ppt/notesSlides/_rels/notesSlide2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3.xml"/><Relationship Id="rId1" Type="http://schemas.openxmlformats.org/officeDocument/2006/relationships/notesMaster" Target="../notesMasters/notesMaster1.xml"/></Relationships>
</file>

<file path=ppt/notesSlides/_rels/notesSlide2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5.xml"/><Relationship Id="rId1" Type="http://schemas.openxmlformats.org/officeDocument/2006/relationships/notesMaster" Target="../notesMasters/notesMaster1.xml"/></Relationships>
</file>

<file path=ppt/notesSlides/_rels/notesSlide2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6.xml"/><Relationship Id="rId1" Type="http://schemas.openxmlformats.org/officeDocument/2006/relationships/notesMaster" Target="../notesMasters/notesMaster1.xml"/></Relationships>
</file>

<file path=ppt/notesSlides/_rels/notesSlide2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7.xml"/><Relationship Id="rId1" Type="http://schemas.openxmlformats.org/officeDocument/2006/relationships/notesMaster" Target="../notesMasters/notesMaster1.xml"/></Relationships>
</file>

<file path=ppt/notesSlides/_rels/notesSlide2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8.xml"/><Relationship Id="rId1" Type="http://schemas.openxmlformats.org/officeDocument/2006/relationships/notesMaster" Target="../notesMasters/notesMaster1.xml"/></Relationships>
</file>

<file path=ppt/notesSlides/_rels/notesSlide2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9.xml"/><Relationship Id="rId1" Type="http://schemas.openxmlformats.org/officeDocument/2006/relationships/notesMaster" Target="../notesMasters/notesMaster1.xml"/></Relationships>
</file>

<file path=ppt/notesSlides/_rels/notesSlide2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0.xml"/><Relationship Id="rId1" Type="http://schemas.openxmlformats.org/officeDocument/2006/relationships/notesMaster" Target="../notesMasters/notesMaster1.xml"/></Relationships>
</file>

<file path=ppt/notesSlides/_rels/notesSlide2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4.xml"/><Relationship Id="rId1" Type="http://schemas.openxmlformats.org/officeDocument/2006/relationships/notesMaster" Target="../notesMasters/notesMaster1.xml"/></Relationships>
</file>

<file path=ppt/notesSlides/_rels/notesSlide2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5.xml"/><Relationship Id="rId1" Type="http://schemas.openxmlformats.org/officeDocument/2006/relationships/notesMaster" Target="../notesMasters/notesMaster1.xml"/></Relationships>
</file>

<file path=ppt/notesSlides/_rels/notesSlide2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6.xml"/><Relationship Id="rId1" Type="http://schemas.openxmlformats.org/officeDocument/2006/relationships/notesMaster" Target="../notesMasters/notesMaster1.xml"/></Relationships>
</file>

<file path=ppt/notesSlides/_rels/notesSlide2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8.xml"/><Relationship Id="rId1" Type="http://schemas.openxmlformats.org/officeDocument/2006/relationships/notesMaster" Target="../notesMasters/notesMaster1.xml"/></Relationships>
</file>

<file path=ppt/notesSlides/_rels/notesSlide2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9.xml"/><Relationship Id="rId1" Type="http://schemas.openxmlformats.org/officeDocument/2006/relationships/notesMaster" Target="../notesMasters/notesMaster1.xml"/></Relationships>
</file>

<file path=ppt/notesSlides/_rels/notesSlide2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0.xml"/><Relationship Id="rId1" Type="http://schemas.openxmlformats.org/officeDocument/2006/relationships/notesMaster" Target="../notesMasters/notesMaster1.xml"/></Relationships>
</file>

<file path=ppt/notesSlides/_rels/notesSlide2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1.xml"/><Relationship Id="rId1" Type="http://schemas.openxmlformats.org/officeDocument/2006/relationships/notesMaster" Target="../notesMasters/notesMaster1.xml"/></Relationships>
</file>

<file path=ppt/notesSlides/_rels/notesSlide2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2.xml"/><Relationship Id="rId1" Type="http://schemas.openxmlformats.org/officeDocument/2006/relationships/notesMaster" Target="../notesMasters/notesMaster1.xml"/></Relationships>
</file>

<file path=ppt/notesSlides/_rels/notesSlide2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3.xml"/><Relationship Id="rId1" Type="http://schemas.openxmlformats.org/officeDocument/2006/relationships/notesMaster" Target="../notesMasters/notesMaster1.xml"/></Relationships>
</file>

<file path=ppt/notesSlides/_rels/notesSlide2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4.xml"/><Relationship Id="rId1" Type="http://schemas.openxmlformats.org/officeDocument/2006/relationships/notesMaster" Target="../notesMasters/notesMaster1.xml"/></Relationships>
</file>

<file path=ppt/notesSlides/_rels/notesSlide2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5.xml"/><Relationship Id="rId1" Type="http://schemas.openxmlformats.org/officeDocument/2006/relationships/notesMaster" Target="../notesMasters/notesMaster1.xml"/></Relationships>
</file>

<file path=ppt/notesSlides/_rels/notesSlide2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6.xml"/><Relationship Id="rId1" Type="http://schemas.openxmlformats.org/officeDocument/2006/relationships/notesMaster" Target="../notesMasters/notesMaster1.xml"/></Relationships>
</file>

<file path=ppt/notesSlides/_rels/notesSlide2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8.xml"/><Relationship Id="rId1" Type="http://schemas.openxmlformats.org/officeDocument/2006/relationships/notesMaster" Target="../notesMasters/notesMaster1.xml"/></Relationships>
</file>

<file path=ppt/notesSlides/_rels/notesSlide2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9.xml"/><Relationship Id="rId1" Type="http://schemas.openxmlformats.org/officeDocument/2006/relationships/notesMaster" Target="../notesMasters/notesMaster1.xml"/></Relationships>
</file>

<file path=ppt/notesSlides/_rels/notesSlide2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0.xml"/><Relationship Id="rId1" Type="http://schemas.openxmlformats.org/officeDocument/2006/relationships/notesMaster" Target="../notesMasters/notesMaster1.xml"/></Relationships>
</file>

<file path=ppt/notesSlides/_rels/notesSlide2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1.xml"/><Relationship Id="rId1" Type="http://schemas.openxmlformats.org/officeDocument/2006/relationships/notesMaster" Target="../notesMasters/notesMaster1.xml"/></Relationships>
</file>

<file path=ppt/notesSlides/_rels/notesSlide2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2.xml"/><Relationship Id="rId1" Type="http://schemas.openxmlformats.org/officeDocument/2006/relationships/notesMaster" Target="../notesMasters/notesMaster1.xml"/></Relationships>
</file>

<file path=ppt/notesSlides/_rels/notesSlide2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3.xml"/><Relationship Id="rId1" Type="http://schemas.openxmlformats.org/officeDocument/2006/relationships/notesMaster" Target="../notesMasters/notesMaster1.xml"/></Relationships>
</file>

<file path=ppt/notesSlides/_rels/notesSlide2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4.xml"/><Relationship Id="rId1" Type="http://schemas.openxmlformats.org/officeDocument/2006/relationships/notesMaster" Target="../notesMasters/notesMaster1.xml"/></Relationships>
</file>

<file path=ppt/notesSlides/_rels/notesSlide2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5.xml"/><Relationship Id="rId1" Type="http://schemas.openxmlformats.org/officeDocument/2006/relationships/notesMaster" Target="../notesMasters/notesMaster1.xml"/></Relationships>
</file>

<file path=ppt/notesSlides/_rels/notesSlide2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6.xml"/><Relationship Id="rId1" Type="http://schemas.openxmlformats.org/officeDocument/2006/relationships/notesMaster" Target="../notesMasters/notesMaster1.xml"/></Relationships>
</file>

<file path=ppt/notesSlides/_rels/notesSlide2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8.xml"/><Relationship Id="rId1" Type="http://schemas.openxmlformats.org/officeDocument/2006/relationships/notesMaster" Target="../notesMasters/notesMaster1.xml"/></Relationships>
</file>

<file path=ppt/notesSlides/_rels/notesSlide2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36200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9471133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1178612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4297349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7885546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3856885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9208709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6877994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4019422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436724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7942753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66911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6600727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3373267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189908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9566603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8739749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4294996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6521377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5184693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7700684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2077288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24575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460806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7254336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6132514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6282980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6266589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3198606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338014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63237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4626046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4258823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93273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9686873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8782893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9557830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2973967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0689554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902412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8577813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1703036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9925617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8135217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2916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6078500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7209057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3253916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7133247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7650085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97686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5910159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2581765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8433555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498507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42680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4265882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3232630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3445358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1436116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hlinkClick r:id="rId3"/>
              </a:rPr>
              <a:t>https://www.istockphoto.com/ru/%D0%B2%D0%B5%D0%BA%D1%82%D0%BE%D1%80%D0%BD%D0%B0%D1%8F/set-of-avatar-icons-gm883959996-245815086</a:t>
            </a:r>
            <a:endParaRPr 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5378730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hlinkClick r:id="rId3"/>
              </a:rPr>
              <a:t>https://www.istockphoto.com/ru/%D0%B2%D0%B5%D0%BA%D1%82%D0%BE%D1%80%D0%BD%D0%B0%D1%8F/set-of-avatar-icons-gm883959996-245815086</a:t>
            </a:r>
            <a:endParaRPr 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0161224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923158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8817692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3112997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5963290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97016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6010145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4405618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Картинку надо переделать в </a:t>
            </a:r>
            <a:r>
              <a:rPr lang="en-US" dirty="0"/>
              <a:t>pptx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0162726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3713998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2219683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360598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1581460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3096575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86052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0134464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78336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7018310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332243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7785258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5520825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2486887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2542499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190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8498237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191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1251104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192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9115213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193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831963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194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7480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6059839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195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7135064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196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6486425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197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679102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198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7661703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199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1319192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200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4394592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201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3775227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202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3793579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203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9909047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204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69451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1138503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205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7321319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206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3296424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207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9182734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208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6104177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209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342822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4993666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3451464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3651238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2566382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97840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03894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71187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713078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4521066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3219639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5162542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735608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4771966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605306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4016639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2741826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358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6246433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1074514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3590492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9841065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5117667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4422784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2547726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640521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5276922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0802051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19325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7280040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669029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6549375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1461475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5739899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0994843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5880598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0339555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1394564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8338707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85644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268798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3798621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6885119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4338126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6627769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1621611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9860076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4283354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255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5416529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256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8773581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257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91421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1279721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258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7776046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259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2014232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260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40574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8228481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262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072106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263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1333638"/>
      </p:ext>
    </p:extLst>
  </p:cSld>
  <p:clrMapOvr>
    <a:masterClrMapping/>
  </p:clrMapOvr>
</p:notes>
</file>

<file path=ppt/notesSlides/notesSlide2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264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3043851"/>
      </p:ext>
    </p:extLst>
  </p:cSld>
  <p:clrMapOvr>
    <a:masterClrMapping/>
  </p:clrMapOvr>
</p:notes>
</file>

<file path=ppt/notesSlides/notesSlide2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265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5165116"/>
      </p:ext>
    </p:extLst>
  </p:cSld>
  <p:clrMapOvr>
    <a:masterClrMapping/>
  </p:clrMapOvr>
</p:notes>
</file>

<file path=ppt/notesSlides/notesSlide2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266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4000936"/>
      </p:ext>
    </p:extLst>
  </p:cSld>
  <p:clrMapOvr>
    <a:masterClrMapping/>
  </p:clrMapOvr>
</p:notes>
</file>

<file path=ppt/notesSlides/notesSlide2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267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53381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5986900"/>
      </p:ext>
    </p:extLst>
  </p:cSld>
  <p:clrMapOvr>
    <a:masterClrMapping/>
  </p:clrMapOvr>
</p:notes>
</file>

<file path=ppt/notesSlides/notesSlide2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268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8920471"/>
      </p:ext>
    </p:extLst>
  </p:cSld>
  <p:clrMapOvr>
    <a:masterClrMapping/>
  </p:clrMapOvr>
</p:notes>
</file>

<file path=ppt/notesSlides/notesSlide2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269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3419216"/>
      </p:ext>
    </p:extLst>
  </p:cSld>
  <p:clrMapOvr>
    <a:masterClrMapping/>
  </p:clrMapOvr>
</p:notes>
</file>

<file path=ppt/notesSlides/notesSlide2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270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797509"/>
      </p:ext>
    </p:extLst>
  </p:cSld>
  <p:clrMapOvr>
    <a:masterClrMapping/>
  </p:clrMapOvr>
</p:notes>
</file>

<file path=ppt/notesSlides/notesSlide2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271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0103743"/>
      </p:ext>
    </p:extLst>
  </p:cSld>
  <p:clrMapOvr>
    <a:masterClrMapping/>
  </p:clrMapOvr>
</p:notes>
</file>

<file path=ppt/notesSlides/notesSlide2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272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8829592"/>
      </p:ext>
    </p:extLst>
  </p:cSld>
  <p:clrMapOvr>
    <a:masterClrMapping/>
  </p:clrMapOvr>
</p:notes>
</file>

<file path=ppt/notesSlides/notesSlide2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273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0833796"/>
      </p:ext>
    </p:extLst>
  </p:cSld>
  <p:clrMapOvr>
    <a:masterClrMapping/>
  </p:clrMapOvr>
</p:notes>
</file>

<file path=ppt/notesSlides/notesSlide2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274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7696659"/>
      </p:ext>
    </p:extLst>
  </p:cSld>
  <p:clrMapOvr>
    <a:masterClrMapping/>
  </p:clrMapOvr>
</p:notes>
</file>

<file path=ppt/notesSlides/notesSlide2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275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1270737"/>
      </p:ext>
    </p:extLst>
  </p:cSld>
  <p:clrMapOvr>
    <a:masterClrMapping/>
  </p:clrMapOvr>
</p:notes>
</file>

<file path=ppt/notesSlides/notesSlide2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276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6893824"/>
      </p:ext>
    </p:extLst>
  </p:cSld>
  <p:clrMapOvr>
    <a:masterClrMapping/>
  </p:clrMapOvr>
</p:notes>
</file>

<file path=ppt/notesSlides/notesSlide2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277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37491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9871747"/>
      </p:ext>
    </p:extLst>
  </p:cSld>
  <p:clrMapOvr>
    <a:masterClrMapping/>
  </p:clrMapOvr>
</p:notes>
</file>

<file path=ppt/notesSlides/notesSlide2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278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5210391"/>
      </p:ext>
    </p:extLst>
  </p:cSld>
  <p:clrMapOvr>
    <a:masterClrMapping/>
  </p:clrMapOvr>
</p:notes>
</file>

<file path=ppt/notesSlides/notesSlide2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279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605300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10289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37044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60625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64463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587627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526422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244766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55503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754488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021419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325006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951094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470766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82031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112442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89134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142382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947664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083770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911218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215518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777428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022612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106516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5099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644706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447227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661314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699083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911862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366838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890123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764323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793003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688755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71943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2689373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179099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671235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5006788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994373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365257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1406053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7533673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430162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2342770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9656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132283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455652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5584033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898955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482880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9014155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5474576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007014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487924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2400235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90925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1290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737750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9178293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9650145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0124330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9436029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8016579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5259375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9960499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1966875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54642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8975805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539687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8203713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9882030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6612685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6692679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6105204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7478726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8932888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2762813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40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25.11.20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25.11.20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25.11.20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25.11.20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25.11.20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25.11.20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25.11.20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25.11.20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25.11.20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25.11.20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25.11.20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audio" Target="../media/audio1.wav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3CA53-AE35-48B9-8B85-77295771D8C3}" type="datetimeFigureOut">
              <a:rPr lang="ru-RU" smtClean="0"/>
              <a:pPr/>
              <a:t>25.11.20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3" name="applause.wav"/>
          </p:stSnd>
        </p:sndAc>
      </p:transition>
    </mc:Choice>
    <mc:Fallback xmlns="">
      <p:transition spd="slow">
        <p:sndAc>
          <p:stSnd>
            <p:snd r:embed="rId15" name="applause.wav"/>
          </p:stSnd>
        </p:sndAc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8.png"/><Relationship Id="rId5" Type="http://schemas.openxmlformats.org/officeDocument/2006/relationships/image" Target="../media/image97.png"/><Relationship Id="rId4" Type="http://schemas.openxmlformats.org/officeDocument/2006/relationships/image" Target="../media/image100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8.png"/><Relationship Id="rId5" Type="http://schemas.openxmlformats.org/officeDocument/2006/relationships/image" Target="../media/image97.png"/><Relationship Id="rId4" Type="http://schemas.openxmlformats.org/officeDocument/2006/relationships/image" Target="../media/image101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8.png"/><Relationship Id="rId5" Type="http://schemas.openxmlformats.org/officeDocument/2006/relationships/image" Target="../media/image97.png"/><Relationship Id="rId4" Type="http://schemas.openxmlformats.org/officeDocument/2006/relationships/image" Target="../media/image102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8.png"/><Relationship Id="rId5" Type="http://schemas.openxmlformats.org/officeDocument/2006/relationships/image" Target="../media/image97.png"/><Relationship Id="rId4" Type="http://schemas.openxmlformats.org/officeDocument/2006/relationships/image" Target="../media/image103.png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24.tiff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5.png"/></Relationships>
</file>

<file path=ppt/slides/_rels/slide108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08.pn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7.png"/><Relationship Id="rId5" Type="http://schemas.openxmlformats.org/officeDocument/2006/relationships/image" Target="../media/image105.png"/><Relationship Id="rId4" Type="http://schemas.openxmlformats.org/officeDocument/2006/relationships/image" Target="../media/image25.tiff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0.png"/><Relationship Id="rId4" Type="http://schemas.openxmlformats.org/officeDocument/2006/relationships/image" Target="../media/image10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9.png"/><Relationship Id="rId3" Type="http://schemas.openxmlformats.org/officeDocument/2006/relationships/audio" Target="../media/audio1.wav"/><Relationship Id="rId7" Type="http://schemas.openxmlformats.org/officeDocument/2006/relationships/image" Target="../media/image113.png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0.png"/><Relationship Id="rId5" Type="http://schemas.openxmlformats.org/officeDocument/2006/relationships/image" Target="../media/image112.png"/><Relationship Id="rId4" Type="http://schemas.openxmlformats.org/officeDocument/2006/relationships/image" Target="../media/image26.tiff"/><Relationship Id="rId9" Type="http://schemas.openxmlformats.org/officeDocument/2006/relationships/audio" Target="../media/audio1.wav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14.png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15.png"/><Relationship Id="rId4" Type="http://schemas.openxmlformats.org/officeDocument/2006/relationships/image" Target="../media/image114.png"/></Relationships>
</file>

<file path=ppt/slides/_rels/slide117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17.png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6.png"/><Relationship Id="rId5" Type="http://schemas.openxmlformats.org/officeDocument/2006/relationships/image" Target="../media/image115.png"/><Relationship Id="rId4" Type="http://schemas.openxmlformats.org/officeDocument/2006/relationships/image" Target="../media/image114.png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27.tiff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0.png"/><Relationship Id="rId5" Type="http://schemas.openxmlformats.org/officeDocument/2006/relationships/image" Target="../media/image119.png"/><Relationship Id="rId4" Type="http://schemas.openxmlformats.org/officeDocument/2006/relationships/image" Target="../media/image27.tif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audio1.wav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audio" Target="../media/audio1.wav"/></Relationships>
</file>

<file path=ppt/slides/_rels/slide1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2.png"/><Relationship Id="rId3" Type="http://schemas.openxmlformats.org/officeDocument/2006/relationships/audio" Target="../media/audio1.wav"/><Relationship Id="rId7" Type="http://schemas.openxmlformats.org/officeDocument/2006/relationships/image" Target="../media/image121.png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0.png"/><Relationship Id="rId5" Type="http://schemas.openxmlformats.org/officeDocument/2006/relationships/image" Target="../media/image119.png"/><Relationship Id="rId4" Type="http://schemas.openxmlformats.org/officeDocument/2006/relationships/image" Target="../media/image27.tiff"/><Relationship Id="rId9" Type="http://schemas.openxmlformats.org/officeDocument/2006/relationships/audio" Target="../media/audio1.wav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4" Type="http://schemas.openxmlformats.org/officeDocument/2006/relationships/image" Target="../media/image123.png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4.png"/><Relationship Id="rId4" Type="http://schemas.openxmlformats.org/officeDocument/2006/relationships/image" Target="../media/image123.png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5.png"/><Relationship Id="rId5" Type="http://schemas.openxmlformats.org/officeDocument/2006/relationships/image" Target="../media/image124.png"/><Relationship Id="rId10" Type="http://schemas.openxmlformats.org/officeDocument/2006/relationships/audio" Target="../media/audio1.wav"/><Relationship Id="rId4" Type="http://schemas.openxmlformats.org/officeDocument/2006/relationships/image" Target="../media/image123.png"/></Relationships>
</file>

<file path=ppt/slides/_rels/slide1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5.png"/><Relationship Id="rId3" Type="http://schemas.openxmlformats.org/officeDocument/2006/relationships/audio" Target="../media/audio1.wav"/><Relationship Id="rId7" Type="http://schemas.openxmlformats.org/officeDocument/2006/relationships/image" Target="../media/image28.tiff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6.png"/><Relationship Id="rId5" Type="http://schemas.openxmlformats.org/officeDocument/2006/relationships/image" Target="../media/image124.png"/><Relationship Id="rId10" Type="http://schemas.openxmlformats.org/officeDocument/2006/relationships/audio" Target="../media/audio1.wav"/><Relationship Id="rId4" Type="http://schemas.openxmlformats.org/officeDocument/2006/relationships/image" Target="../media/image123.png"/></Relationships>
</file>

<file path=ppt/slides/_rels/slide1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6.png"/><Relationship Id="rId3" Type="http://schemas.openxmlformats.org/officeDocument/2006/relationships/audio" Target="../media/audio1.wav"/><Relationship Id="rId7" Type="http://schemas.openxmlformats.org/officeDocument/2006/relationships/image" Target="../media/image124.png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3.png"/><Relationship Id="rId11" Type="http://schemas.openxmlformats.org/officeDocument/2006/relationships/audio" Target="../media/audio1.wav"/><Relationship Id="rId5" Type="http://schemas.openxmlformats.org/officeDocument/2006/relationships/image" Target="../media/image129.png"/><Relationship Id="rId10" Type="http://schemas.openxmlformats.org/officeDocument/2006/relationships/image" Target="../media/image125.png"/><Relationship Id="rId4" Type="http://schemas.openxmlformats.org/officeDocument/2006/relationships/image" Target="../media/image128.png"/><Relationship Id="rId9" Type="http://schemas.openxmlformats.org/officeDocument/2006/relationships/image" Target="../media/image28.tiff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2.png"/><Relationship Id="rId5" Type="http://schemas.openxmlformats.org/officeDocument/2006/relationships/image" Target="../media/image131.png"/><Relationship Id="rId4" Type="http://schemas.openxmlformats.org/officeDocument/2006/relationships/image" Target="../media/image130.png"/></Relationships>
</file>

<file path=ppt/slides/_rels/slide128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30.tiff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131.png"/><Relationship Id="rId4" Type="http://schemas.openxmlformats.org/officeDocument/2006/relationships/image" Target="../media/image130.png"/></Relationships>
</file>

<file path=ppt/slides/_rels/slide1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tiff"/><Relationship Id="rId3" Type="http://schemas.openxmlformats.org/officeDocument/2006/relationships/audio" Target="../media/audio1.wav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4.png"/><Relationship Id="rId5" Type="http://schemas.openxmlformats.org/officeDocument/2006/relationships/image" Target="../media/image131.png"/><Relationship Id="rId4" Type="http://schemas.openxmlformats.org/officeDocument/2006/relationships/image" Target="../media/image130.png"/><Relationship Id="rId9" Type="http://schemas.openxmlformats.org/officeDocument/2006/relationships/audio" Target="../media/audio1.wav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audio1.wav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audio" Target="../media/audio1.wav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6.png"/><Relationship Id="rId3" Type="http://schemas.openxmlformats.org/officeDocument/2006/relationships/audio" Target="../media/audio1.wav"/><Relationship Id="rId7" Type="http://schemas.openxmlformats.org/officeDocument/2006/relationships/image" Target="../media/image135.png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4.png"/><Relationship Id="rId11" Type="http://schemas.openxmlformats.org/officeDocument/2006/relationships/audio" Target="../media/audio1.wav"/><Relationship Id="rId5" Type="http://schemas.openxmlformats.org/officeDocument/2006/relationships/image" Target="../media/image131.png"/><Relationship Id="rId10" Type="http://schemas.openxmlformats.org/officeDocument/2006/relationships/image" Target="../media/image30.tiff"/><Relationship Id="rId4" Type="http://schemas.openxmlformats.org/officeDocument/2006/relationships/image" Target="../media/image130.png"/><Relationship Id="rId9" Type="http://schemas.openxmlformats.org/officeDocument/2006/relationships/image" Target="../media/image29.png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2.tiff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2.tiff"/><Relationship Id="rId4" Type="http://schemas.openxmlformats.org/officeDocument/2006/relationships/image" Target="../media/image137.png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tiff"/><Relationship Id="rId5" Type="http://schemas.openxmlformats.org/officeDocument/2006/relationships/image" Target="../media/image2.tiff"/><Relationship Id="rId4" Type="http://schemas.openxmlformats.org/officeDocument/2006/relationships/image" Target="../media/image137.png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39.png"/></Relationships>
</file>

<file path=ppt/slides/_rels/slide136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audio" Target="../media/audio1.wav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3.png"/><Relationship Id="rId4" Type="http://schemas.openxmlformats.org/officeDocument/2006/relationships/image" Target="../media/image139.png"/><Relationship Id="rId9" Type="http://schemas.openxmlformats.org/officeDocument/2006/relationships/audio" Target="../media/audio1.wav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44.png"/><Relationship Id="rId4" Type="http://schemas.openxmlformats.org/officeDocument/2006/relationships/image" Target="../media/image143.png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4.png"/><Relationship Id="rId5" Type="http://schemas.openxmlformats.org/officeDocument/2006/relationships/image" Target="../media/image143.png"/><Relationship Id="rId4" Type="http://schemas.openxmlformats.org/officeDocument/2006/relationships/image" Target="../media/image145.png"/></Relationships>
</file>

<file path=ppt/slides/_rels/slide139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41.tiff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4.png"/><Relationship Id="rId5" Type="http://schemas.openxmlformats.org/officeDocument/2006/relationships/image" Target="../media/image143.png"/><Relationship Id="rId4" Type="http://schemas.openxmlformats.org/officeDocument/2006/relationships/image" Target="../media/image14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audio1.wav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audio" Target="../media/audio1.wav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png"/><Relationship Id="rId3" Type="http://schemas.openxmlformats.org/officeDocument/2006/relationships/audio" Target="../media/audio1.wav"/><Relationship Id="rId7" Type="http://schemas.openxmlformats.org/officeDocument/2006/relationships/image" Target="../media/image147.png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4.png"/><Relationship Id="rId5" Type="http://schemas.openxmlformats.org/officeDocument/2006/relationships/image" Target="../media/image143.png"/><Relationship Id="rId10" Type="http://schemas.openxmlformats.org/officeDocument/2006/relationships/audio" Target="../media/audio1.wav"/><Relationship Id="rId4" Type="http://schemas.openxmlformats.org/officeDocument/2006/relationships/image" Target="../media/image145.png"/><Relationship Id="rId9" Type="http://schemas.openxmlformats.org/officeDocument/2006/relationships/image" Target="../media/image41.tiff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49.png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png"/><Relationship Id="rId5" Type="http://schemas.openxmlformats.org/officeDocument/2006/relationships/image" Target="../media/image149.png"/><Relationship Id="rId4" Type="http://schemas.openxmlformats.org/officeDocument/2006/relationships/image" Target="../media/image42.tiff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4.png"/><Relationship Id="rId5" Type="http://schemas.openxmlformats.org/officeDocument/2006/relationships/image" Target="../media/image153.png"/><Relationship Id="rId4" Type="http://schemas.openxmlformats.org/officeDocument/2006/relationships/image" Target="../media/image51.tiff"/></Relationships>
</file>

<file path=ppt/slides/_rels/slide1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4.png"/><Relationship Id="rId3" Type="http://schemas.openxmlformats.org/officeDocument/2006/relationships/audio" Target="../media/audio1.wav"/><Relationship Id="rId7" Type="http://schemas.openxmlformats.org/officeDocument/2006/relationships/image" Target="../media/image153.png"/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6.png"/><Relationship Id="rId5" Type="http://schemas.openxmlformats.org/officeDocument/2006/relationships/image" Target="../media/image155.png"/><Relationship Id="rId4" Type="http://schemas.openxmlformats.org/officeDocument/2006/relationships/image" Target="../media/image51.tiff"/><Relationship Id="rId9" Type="http://schemas.openxmlformats.org/officeDocument/2006/relationships/audio" Target="../media/audio1.wav"/></Relationships>
</file>

<file path=ppt/slides/_rels/slide1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4.png"/><Relationship Id="rId3" Type="http://schemas.openxmlformats.org/officeDocument/2006/relationships/audio" Target="../media/audio1.wav"/><Relationship Id="rId7" Type="http://schemas.openxmlformats.org/officeDocument/2006/relationships/image" Target="../media/image153.png"/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6.png"/><Relationship Id="rId5" Type="http://schemas.openxmlformats.org/officeDocument/2006/relationships/image" Target="../media/image155.png"/><Relationship Id="rId4" Type="http://schemas.openxmlformats.org/officeDocument/2006/relationships/image" Target="../media/image51.tiff"/><Relationship Id="rId9" Type="http://schemas.openxmlformats.org/officeDocument/2006/relationships/audio" Target="../media/audio1.wav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57.png"/></Relationships>
</file>

<file path=ppt/slides/_rels/slide149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52.tiff"/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9.png"/><Relationship Id="rId5" Type="http://schemas.openxmlformats.org/officeDocument/2006/relationships/image" Target="../media/image158.png"/><Relationship Id="rId4" Type="http://schemas.openxmlformats.org/officeDocument/2006/relationships/image" Target="../media/image15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2.png"/><Relationship Id="rId3" Type="http://schemas.openxmlformats.org/officeDocument/2006/relationships/audio" Target="../media/audio1.wav"/><Relationship Id="rId7" Type="http://schemas.openxmlformats.org/officeDocument/2006/relationships/image" Target="../media/image161.png"/><Relationship Id="rId2" Type="http://schemas.openxmlformats.org/officeDocument/2006/relationships/notesSlide" Target="../notesSlides/notesSlide13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9.png"/><Relationship Id="rId5" Type="http://schemas.openxmlformats.org/officeDocument/2006/relationships/image" Target="../media/image158.png"/><Relationship Id="rId10" Type="http://schemas.openxmlformats.org/officeDocument/2006/relationships/audio" Target="../media/audio1.wav"/><Relationship Id="rId4" Type="http://schemas.openxmlformats.org/officeDocument/2006/relationships/image" Target="../media/image157.png"/><Relationship Id="rId9" Type="http://schemas.openxmlformats.org/officeDocument/2006/relationships/image" Target="../media/image52.tiff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4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41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63.png"/></Relationships>
</file>

<file path=ppt/slides/_rels/slide153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66.png"/><Relationship Id="rId2" Type="http://schemas.openxmlformats.org/officeDocument/2006/relationships/notesSlide" Target="../notesSlides/notesSlide14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3.tiff"/><Relationship Id="rId5" Type="http://schemas.openxmlformats.org/officeDocument/2006/relationships/image" Target="../media/image163.png"/><Relationship Id="rId4" Type="http://schemas.openxmlformats.org/officeDocument/2006/relationships/image" Target="../media/image164.png"/></Relationships>
</file>

<file path=ppt/slides/_rels/slide1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6.png"/><Relationship Id="rId3" Type="http://schemas.openxmlformats.org/officeDocument/2006/relationships/audio" Target="../media/audio1.wav"/><Relationship Id="rId7" Type="http://schemas.openxmlformats.org/officeDocument/2006/relationships/image" Target="../media/image53.tiff"/><Relationship Id="rId2" Type="http://schemas.openxmlformats.org/officeDocument/2006/relationships/notesSlide" Target="../notesSlides/notesSlide14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3.png"/><Relationship Id="rId5" Type="http://schemas.openxmlformats.org/officeDocument/2006/relationships/image" Target="../media/image164.png"/><Relationship Id="rId4" Type="http://schemas.openxmlformats.org/officeDocument/2006/relationships/image" Target="../media/image167.png"/><Relationship Id="rId9" Type="http://schemas.openxmlformats.org/officeDocument/2006/relationships/audio" Target="../media/audio1.wav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4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68.png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audio" Target="../media/audio1.wav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Relationship Id="rId9" Type="http://schemas.openxmlformats.org/officeDocument/2006/relationships/audio" Target="../media/audio1.wav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45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46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microsoft.com/office/2007/relationships/hdphoto" Target="../media/hdphoto2.wdp"/><Relationship Id="rId4" Type="http://schemas.openxmlformats.org/officeDocument/2006/relationships/image" Target="../media/image18.png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47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48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49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5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51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52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53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4.png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5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2.png"/><Relationship Id="rId4" Type="http://schemas.openxmlformats.org/officeDocument/2006/relationships/image" Target="../media/image11.tiff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55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56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57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58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59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1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2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microsoft.com/office/2007/relationships/hdphoto" Target="../media/hdphoto4.wdp"/><Relationship Id="rId4" Type="http://schemas.openxmlformats.org/officeDocument/2006/relationships/image" Target="../media/image106.png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3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72.png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7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5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11.png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6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74.png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7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75.png"/><Relationship Id="rId4" Type="http://schemas.openxmlformats.org/officeDocument/2006/relationships/image" Target="../media/image174.png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8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76.png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9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76.png"/><Relationship Id="rId4" Type="http://schemas.openxmlformats.org/officeDocument/2006/relationships/image" Target="../media/image104.png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7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6.png"/><Relationship Id="rId5" Type="http://schemas.openxmlformats.org/officeDocument/2006/relationships/image" Target="../media/image177.png"/><Relationship Id="rId4" Type="http://schemas.openxmlformats.org/officeDocument/2006/relationships/image" Target="../media/image104.png"/></Relationships>
</file>

<file path=ppt/slides/_rels/slide186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76.png"/><Relationship Id="rId2" Type="http://schemas.openxmlformats.org/officeDocument/2006/relationships/notesSlide" Target="../notesSlides/notesSlide17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8.png"/><Relationship Id="rId5" Type="http://schemas.openxmlformats.org/officeDocument/2006/relationships/image" Target="../media/image177.png"/><Relationship Id="rId4" Type="http://schemas.openxmlformats.org/officeDocument/2006/relationships/image" Target="../media/image104.png"/></Relationships>
</file>

<file path=ppt/slides/_rels/slide187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78.png"/><Relationship Id="rId2" Type="http://schemas.openxmlformats.org/officeDocument/2006/relationships/notesSlide" Target="../notesSlides/notesSlide17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7.png"/><Relationship Id="rId5" Type="http://schemas.openxmlformats.org/officeDocument/2006/relationships/image" Target="../media/image104.png"/><Relationship Id="rId4" Type="http://schemas.openxmlformats.org/officeDocument/2006/relationships/image" Target="../media/image176.png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7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8.png"/><Relationship Id="rId5" Type="http://schemas.openxmlformats.org/officeDocument/2006/relationships/image" Target="../media/image177.png"/><Relationship Id="rId4" Type="http://schemas.openxmlformats.org/officeDocument/2006/relationships/image" Target="../media/image104.png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74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75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76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77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78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79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8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81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82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83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79.png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84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80.png"/><Relationship Id="rId4" Type="http://schemas.openxmlformats.org/officeDocument/2006/relationships/image" Target="../media/image17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8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1.png"/><Relationship Id="rId5" Type="http://schemas.openxmlformats.org/officeDocument/2006/relationships/image" Target="../media/image180.png"/><Relationship Id="rId4" Type="http://schemas.openxmlformats.org/officeDocument/2006/relationships/image" Target="../media/image179.png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86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87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82.png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88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83.png"/><Relationship Id="rId4" Type="http://schemas.openxmlformats.org/officeDocument/2006/relationships/image" Target="../media/image182.png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8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4.png"/><Relationship Id="rId5" Type="http://schemas.openxmlformats.org/officeDocument/2006/relationships/image" Target="../media/image183.png"/><Relationship Id="rId4" Type="http://schemas.openxmlformats.org/officeDocument/2006/relationships/image" Target="../media/image182.png"/></Relationships>
</file>

<file path=ppt/slides/_rels/slide205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85.png"/><Relationship Id="rId2" Type="http://schemas.openxmlformats.org/officeDocument/2006/relationships/notesSlide" Target="../notesSlides/notesSlide19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4.png"/><Relationship Id="rId5" Type="http://schemas.openxmlformats.org/officeDocument/2006/relationships/image" Target="../media/image183.png"/><Relationship Id="rId4" Type="http://schemas.openxmlformats.org/officeDocument/2006/relationships/image" Target="../media/image182.png"/></Relationships>
</file>

<file path=ppt/slides/_rels/slide2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6.png"/><Relationship Id="rId3" Type="http://schemas.openxmlformats.org/officeDocument/2006/relationships/audio" Target="../media/audio1.wav"/><Relationship Id="rId7" Type="http://schemas.openxmlformats.org/officeDocument/2006/relationships/image" Target="../media/image185.png"/><Relationship Id="rId2" Type="http://schemas.openxmlformats.org/officeDocument/2006/relationships/notesSlide" Target="../notesSlides/notesSlide19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4.png"/><Relationship Id="rId5" Type="http://schemas.openxmlformats.org/officeDocument/2006/relationships/image" Target="../media/image183.png"/><Relationship Id="rId4" Type="http://schemas.openxmlformats.org/officeDocument/2006/relationships/image" Target="../media/image182.png"/><Relationship Id="rId9" Type="http://schemas.openxmlformats.org/officeDocument/2006/relationships/audio" Target="../media/audio1.wav"/></Relationships>
</file>

<file path=ppt/slides/_rels/slide20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6.png"/><Relationship Id="rId3" Type="http://schemas.openxmlformats.org/officeDocument/2006/relationships/audio" Target="../media/audio1.wav"/><Relationship Id="rId7" Type="http://schemas.openxmlformats.org/officeDocument/2006/relationships/image" Target="../media/image185.png"/><Relationship Id="rId2" Type="http://schemas.openxmlformats.org/officeDocument/2006/relationships/notesSlide" Target="../notesSlides/notesSlide19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4.png"/><Relationship Id="rId5" Type="http://schemas.openxmlformats.org/officeDocument/2006/relationships/image" Target="../media/image183.png"/><Relationship Id="rId4" Type="http://schemas.openxmlformats.org/officeDocument/2006/relationships/image" Target="../media/image182.png"/><Relationship Id="rId9" Type="http://schemas.openxmlformats.org/officeDocument/2006/relationships/audio" Target="../media/audio1.wav"/></Relationships>
</file>

<file path=ppt/slides/_rels/slide20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6.png"/><Relationship Id="rId3" Type="http://schemas.openxmlformats.org/officeDocument/2006/relationships/audio" Target="../media/audio1.wav"/><Relationship Id="rId7" Type="http://schemas.openxmlformats.org/officeDocument/2006/relationships/image" Target="../media/image185.png"/><Relationship Id="rId2" Type="http://schemas.openxmlformats.org/officeDocument/2006/relationships/notesSlide" Target="../notesSlides/notesSlide19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4.png"/><Relationship Id="rId5" Type="http://schemas.openxmlformats.org/officeDocument/2006/relationships/image" Target="../media/image183.png"/><Relationship Id="rId10" Type="http://schemas.openxmlformats.org/officeDocument/2006/relationships/audio" Target="../media/audio1.wav"/><Relationship Id="rId4" Type="http://schemas.openxmlformats.org/officeDocument/2006/relationships/image" Target="../media/image182.png"/><Relationship Id="rId9" Type="http://schemas.openxmlformats.org/officeDocument/2006/relationships/image" Target="../media/image187.png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94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95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96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7.tiff"/></Relationships>
</file>

<file path=ppt/slides/_rels/slide2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97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7.tiff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98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7.tiff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99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1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00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80.png"/></Relationships>
</file>

<file path=ppt/slides/_rels/slide21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20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80.png"/><Relationship Id="rId5" Type="http://schemas.openxmlformats.org/officeDocument/2006/relationships/image" Target="../media/image1170.png"/><Relationship Id="rId4" Type="http://schemas.openxmlformats.org/officeDocument/2006/relationships/image" Target="../media/image1080.png"/></Relationships>
</file>

<file path=ppt/slides/_rels/slide217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190.png"/><Relationship Id="rId2" Type="http://schemas.openxmlformats.org/officeDocument/2006/relationships/notesSlide" Target="../notesSlides/notesSlide20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80.png"/><Relationship Id="rId5" Type="http://schemas.openxmlformats.org/officeDocument/2006/relationships/image" Target="../media/image1170.png"/><Relationship Id="rId4" Type="http://schemas.openxmlformats.org/officeDocument/2006/relationships/image" Target="../media/image1080.png"/></Relationships>
</file>

<file path=ppt/slides/_rels/slide2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90.png"/><Relationship Id="rId3" Type="http://schemas.openxmlformats.org/officeDocument/2006/relationships/audio" Target="../media/audio1.wav"/><Relationship Id="rId7" Type="http://schemas.openxmlformats.org/officeDocument/2006/relationships/image" Target="../media/image1180.png"/><Relationship Id="rId2" Type="http://schemas.openxmlformats.org/officeDocument/2006/relationships/notesSlide" Target="../notesSlides/notesSlide20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70.png"/><Relationship Id="rId5" Type="http://schemas.openxmlformats.org/officeDocument/2006/relationships/image" Target="../media/image1080.png"/><Relationship Id="rId4" Type="http://schemas.openxmlformats.org/officeDocument/2006/relationships/image" Target="../media/image1250.png"/><Relationship Id="rId9" Type="http://schemas.openxmlformats.org/officeDocument/2006/relationships/audio" Target="../media/audio1.wav"/></Relationships>
</file>

<file path=ppt/slides/_rels/slide2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90.png"/><Relationship Id="rId3" Type="http://schemas.openxmlformats.org/officeDocument/2006/relationships/audio" Target="../media/audio1.wav"/><Relationship Id="rId7" Type="http://schemas.openxmlformats.org/officeDocument/2006/relationships/image" Target="../media/image1180.png"/><Relationship Id="rId2" Type="http://schemas.openxmlformats.org/officeDocument/2006/relationships/notesSlide" Target="../notesSlides/notesSlide20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70.png"/><Relationship Id="rId5" Type="http://schemas.openxmlformats.org/officeDocument/2006/relationships/image" Target="../media/image1080.png"/><Relationship Id="rId4" Type="http://schemas.openxmlformats.org/officeDocument/2006/relationships/image" Target="../media/image1250.png"/><Relationship Id="rId9" Type="http://schemas.openxmlformats.org/officeDocument/2006/relationships/audio" Target="../media/audio1.wav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90.png"/><Relationship Id="rId3" Type="http://schemas.openxmlformats.org/officeDocument/2006/relationships/audio" Target="../media/audio1.wav"/><Relationship Id="rId7" Type="http://schemas.openxmlformats.org/officeDocument/2006/relationships/image" Target="../media/image1180.png"/><Relationship Id="rId2" Type="http://schemas.openxmlformats.org/officeDocument/2006/relationships/notesSlide" Target="../notesSlides/notesSlide20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70.png"/><Relationship Id="rId5" Type="http://schemas.openxmlformats.org/officeDocument/2006/relationships/image" Target="../media/image1080.png"/><Relationship Id="rId4" Type="http://schemas.openxmlformats.org/officeDocument/2006/relationships/image" Target="../media/image1280.png"/><Relationship Id="rId9" Type="http://schemas.openxmlformats.org/officeDocument/2006/relationships/audio" Target="../media/audio1.wav"/></Relationships>
</file>

<file path=ppt/slides/_rels/slide22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06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90.png"/><Relationship Id="rId3" Type="http://schemas.openxmlformats.org/officeDocument/2006/relationships/audio" Target="../media/audio1.wav"/><Relationship Id="rId7" Type="http://schemas.openxmlformats.org/officeDocument/2006/relationships/image" Target="../media/image1180.png"/><Relationship Id="rId2" Type="http://schemas.openxmlformats.org/officeDocument/2006/relationships/notesSlide" Target="../notesSlides/notesSlide20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70.png"/><Relationship Id="rId5" Type="http://schemas.openxmlformats.org/officeDocument/2006/relationships/image" Target="../media/image1350.png"/><Relationship Id="rId4" Type="http://schemas.openxmlformats.org/officeDocument/2006/relationships/image" Target="../media/image1080.png"/><Relationship Id="rId9" Type="http://schemas.openxmlformats.org/officeDocument/2006/relationships/audio" Target="../media/audio1.wav"/></Relationships>
</file>

<file path=ppt/slides/_rels/slide22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08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09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360.png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2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6.png"/><Relationship Id="rId5" Type="http://schemas.openxmlformats.org/officeDocument/2006/relationships/image" Target="../media/image1410.png"/><Relationship Id="rId4" Type="http://schemas.openxmlformats.org/officeDocument/2006/relationships/image" Target="../media/image1360.png"/></Relationships>
</file>

<file path=ppt/slides/_rels/slide226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470.png"/><Relationship Id="rId2" Type="http://schemas.openxmlformats.org/officeDocument/2006/relationships/notesSlide" Target="../notesSlides/notesSlide2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6.png"/><Relationship Id="rId5" Type="http://schemas.openxmlformats.org/officeDocument/2006/relationships/image" Target="../media/image1410.png"/><Relationship Id="rId4" Type="http://schemas.openxmlformats.org/officeDocument/2006/relationships/image" Target="../media/image1360.png"/></Relationships>
</file>

<file path=ppt/slides/_rels/slide2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0.png"/><Relationship Id="rId3" Type="http://schemas.openxmlformats.org/officeDocument/2006/relationships/audio" Target="../media/audio1.wav"/><Relationship Id="rId7" Type="http://schemas.openxmlformats.org/officeDocument/2006/relationships/image" Target="../media/image1470.png"/><Relationship Id="rId2" Type="http://schemas.openxmlformats.org/officeDocument/2006/relationships/notesSlide" Target="../notesSlides/notesSlide2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6.png"/><Relationship Id="rId5" Type="http://schemas.openxmlformats.org/officeDocument/2006/relationships/image" Target="../media/image1410.png"/><Relationship Id="rId4" Type="http://schemas.openxmlformats.org/officeDocument/2006/relationships/image" Target="../media/image1360.png"/><Relationship Id="rId9" Type="http://schemas.openxmlformats.org/officeDocument/2006/relationships/audio" Target="../media/audio1.wav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13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490.png"/></Relationships>
</file>

<file path=ppt/slides/_rels/slide22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14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570.png"/><Relationship Id="rId4" Type="http://schemas.openxmlformats.org/officeDocument/2006/relationships/image" Target="../media/image149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tiff"/><Relationship Id="rId5" Type="http://schemas.microsoft.com/office/2007/relationships/hdphoto" Target="../media/hdphoto1.wdp"/><Relationship Id="rId4" Type="http://schemas.openxmlformats.org/officeDocument/2006/relationships/image" Target="../media/image13.png"/></Relationships>
</file>

<file path=ppt/slides/_rels/slide23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2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90.png"/><Relationship Id="rId5" Type="http://schemas.openxmlformats.org/officeDocument/2006/relationships/image" Target="../media/image1580.png"/><Relationship Id="rId4" Type="http://schemas.openxmlformats.org/officeDocument/2006/relationships/image" Target="../media/image1490.png"/></Relationships>
</file>

<file path=ppt/slides/_rels/slide231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18.png"/><Relationship Id="rId2" Type="http://schemas.openxmlformats.org/officeDocument/2006/relationships/notesSlide" Target="../notesSlides/notesSlide2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0.png"/><Relationship Id="rId5" Type="http://schemas.openxmlformats.org/officeDocument/2006/relationships/image" Target="../media/image1580.png"/><Relationship Id="rId4" Type="http://schemas.openxmlformats.org/officeDocument/2006/relationships/image" Target="../media/image1490.png"/></Relationships>
</file>

<file path=ppt/slides/_rels/slide2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3.png"/><Relationship Id="rId3" Type="http://schemas.openxmlformats.org/officeDocument/2006/relationships/audio" Target="../media/audio1.wav"/><Relationship Id="rId7" Type="http://schemas.openxmlformats.org/officeDocument/2006/relationships/image" Target="../media/image160.png"/><Relationship Id="rId2" Type="http://schemas.openxmlformats.org/officeDocument/2006/relationships/notesSlide" Target="../notesSlides/notesSlide2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80.png"/><Relationship Id="rId5" Type="http://schemas.openxmlformats.org/officeDocument/2006/relationships/image" Target="../media/image127.png"/><Relationship Id="rId4" Type="http://schemas.openxmlformats.org/officeDocument/2006/relationships/image" Target="../media/image1620.png"/><Relationship Id="rId9" Type="http://schemas.openxmlformats.org/officeDocument/2006/relationships/audio" Target="../media/audio1.wav"/></Relationships>
</file>

<file path=ppt/slides/_rels/slide2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90.png"/><Relationship Id="rId3" Type="http://schemas.openxmlformats.org/officeDocument/2006/relationships/audio" Target="../media/audio1.wav"/><Relationship Id="rId7" Type="http://schemas.openxmlformats.org/officeDocument/2006/relationships/image" Target="../media/image1680.png"/><Relationship Id="rId2" Type="http://schemas.openxmlformats.org/officeDocument/2006/relationships/notesSlide" Target="../notesSlides/notesSlide2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70.png"/><Relationship Id="rId5" Type="http://schemas.openxmlformats.org/officeDocument/2006/relationships/image" Target="../media/image1660.png"/><Relationship Id="rId4" Type="http://schemas.openxmlformats.org/officeDocument/2006/relationships/image" Target="../media/image138.png"/><Relationship Id="rId9" Type="http://schemas.openxmlformats.org/officeDocument/2006/relationships/audio" Target="../media/audio1.wav"/></Relationships>
</file>

<file path=ppt/slides/_rels/slide23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19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3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2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3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21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710.png"/><Relationship Id="rId4" Type="http://schemas.openxmlformats.org/officeDocument/2006/relationships/image" Target="../media/image1700.png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22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720.png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23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720.png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2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7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25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730.png"/></Relationships>
</file>

<file path=ppt/slides/_rels/slide24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26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740.png"/></Relationships>
</file>

<file path=ppt/slides/_rels/slide242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780.png"/><Relationship Id="rId2" Type="http://schemas.openxmlformats.org/officeDocument/2006/relationships/notesSlide" Target="../notesSlides/notesSlide22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70.png"/><Relationship Id="rId5" Type="http://schemas.openxmlformats.org/officeDocument/2006/relationships/image" Target="../media/image1760.png"/><Relationship Id="rId4" Type="http://schemas.openxmlformats.org/officeDocument/2006/relationships/image" Target="../media/image1750.png"/></Relationships>
</file>

<file path=ppt/slides/_rels/slide243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780.png"/><Relationship Id="rId2" Type="http://schemas.openxmlformats.org/officeDocument/2006/relationships/notesSlide" Target="../notesSlides/notesSlide22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70.png"/><Relationship Id="rId5" Type="http://schemas.openxmlformats.org/officeDocument/2006/relationships/image" Target="../media/image1760.png"/><Relationship Id="rId4" Type="http://schemas.openxmlformats.org/officeDocument/2006/relationships/image" Target="../media/image1750.png"/></Relationships>
</file>

<file path=ppt/slides/_rels/slide2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90.png"/><Relationship Id="rId3" Type="http://schemas.openxmlformats.org/officeDocument/2006/relationships/audio" Target="../media/audio1.wav"/><Relationship Id="rId7" Type="http://schemas.openxmlformats.org/officeDocument/2006/relationships/image" Target="../media/image1780.png"/><Relationship Id="rId2" Type="http://schemas.openxmlformats.org/officeDocument/2006/relationships/notesSlide" Target="../notesSlides/notesSlide22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70.png"/><Relationship Id="rId5" Type="http://schemas.openxmlformats.org/officeDocument/2006/relationships/image" Target="../media/image1760.png"/><Relationship Id="rId4" Type="http://schemas.openxmlformats.org/officeDocument/2006/relationships/image" Target="../media/image1750.png"/><Relationship Id="rId9" Type="http://schemas.openxmlformats.org/officeDocument/2006/relationships/audio" Target="../media/audio1.wav"/></Relationships>
</file>

<file path=ppt/slides/_rels/slide245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830.png"/><Relationship Id="rId2" Type="http://schemas.openxmlformats.org/officeDocument/2006/relationships/notesSlide" Target="../notesSlides/notesSlide23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20.png"/><Relationship Id="rId5" Type="http://schemas.openxmlformats.org/officeDocument/2006/relationships/image" Target="../media/image1810.png"/><Relationship Id="rId4" Type="http://schemas.openxmlformats.org/officeDocument/2006/relationships/image" Target="../media/image1800.png"/></Relationships>
</file>

<file path=ppt/slides/_rels/slide24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31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810.png"/><Relationship Id="rId4" Type="http://schemas.openxmlformats.org/officeDocument/2006/relationships/image" Target="../media/image1800.png"/></Relationships>
</file>

<file path=ppt/slides/_rels/slide24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23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10.png"/><Relationship Id="rId5" Type="http://schemas.openxmlformats.org/officeDocument/2006/relationships/image" Target="../media/image1800.png"/><Relationship Id="rId4" Type="http://schemas.openxmlformats.org/officeDocument/2006/relationships/image" Target="../media/image1840.png"/></Relationships>
</file>

<file path=ppt/slides/_rels/slide248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810.png"/><Relationship Id="rId2" Type="http://schemas.openxmlformats.org/officeDocument/2006/relationships/notesSlide" Target="../notesSlides/notesSlide23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00.png"/><Relationship Id="rId5" Type="http://schemas.openxmlformats.org/officeDocument/2006/relationships/image" Target="../media/image1840.png"/><Relationship Id="rId4" Type="http://schemas.openxmlformats.org/officeDocument/2006/relationships/image" Target="../media/image1850.png"/></Relationships>
</file>

<file path=ppt/slides/_rels/slide249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810.png"/><Relationship Id="rId2" Type="http://schemas.openxmlformats.org/officeDocument/2006/relationships/notesSlide" Target="../notesSlides/notesSlide23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00.png"/><Relationship Id="rId5" Type="http://schemas.openxmlformats.org/officeDocument/2006/relationships/image" Target="../media/image1840.png"/><Relationship Id="rId4" Type="http://schemas.openxmlformats.org/officeDocument/2006/relationships/image" Target="../media/image185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860.png"/><Relationship Id="rId2" Type="http://schemas.openxmlformats.org/officeDocument/2006/relationships/notesSlide" Target="../notesSlides/notesSlide23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10.png"/><Relationship Id="rId5" Type="http://schemas.openxmlformats.org/officeDocument/2006/relationships/image" Target="../media/image1800.png"/><Relationship Id="rId4" Type="http://schemas.openxmlformats.org/officeDocument/2006/relationships/image" Target="../media/image1840.png"/></Relationships>
</file>

<file path=ppt/slides/_rels/slide25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25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25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25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36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25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37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870.png"/></Relationships>
</file>

<file path=ppt/slides/_rels/slide25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38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88.png"/></Relationships>
</file>

<file path=ppt/slides/_rels/slide25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39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89.png"/></Relationships>
</file>

<file path=ppt/slides/_rels/slide25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40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90.png"/></Relationships>
</file>

<file path=ppt/slides/_rels/slide25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41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9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5.png"/><Relationship Id="rId13" Type="http://schemas.openxmlformats.org/officeDocument/2006/relationships/image" Target="../media/image200.png"/><Relationship Id="rId3" Type="http://schemas.openxmlformats.org/officeDocument/2006/relationships/audio" Target="../media/audio1.wav"/><Relationship Id="rId7" Type="http://schemas.openxmlformats.org/officeDocument/2006/relationships/image" Target="../media/image194.png"/><Relationship Id="rId12" Type="http://schemas.openxmlformats.org/officeDocument/2006/relationships/image" Target="../media/image199.png"/><Relationship Id="rId2" Type="http://schemas.openxmlformats.org/officeDocument/2006/relationships/notesSlide" Target="../notesSlides/notesSlide24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3.png"/><Relationship Id="rId11" Type="http://schemas.openxmlformats.org/officeDocument/2006/relationships/image" Target="../media/image198.png"/><Relationship Id="rId5" Type="http://schemas.openxmlformats.org/officeDocument/2006/relationships/image" Target="../media/image192.png"/><Relationship Id="rId15" Type="http://schemas.openxmlformats.org/officeDocument/2006/relationships/audio" Target="../media/audio1.wav"/><Relationship Id="rId10" Type="http://schemas.openxmlformats.org/officeDocument/2006/relationships/image" Target="../media/image197.png"/><Relationship Id="rId4" Type="http://schemas.openxmlformats.org/officeDocument/2006/relationships/image" Target="../media/image191.png"/><Relationship Id="rId9" Type="http://schemas.openxmlformats.org/officeDocument/2006/relationships/image" Target="../media/image196.png"/></Relationships>
</file>

<file path=ppt/slides/_rels/slide2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5.png"/><Relationship Id="rId13" Type="http://schemas.openxmlformats.org/officeDocument/2006/relationships/image" Target="../media/image200.png"/><Relationship Id="rId3" Type="http://schemas.openxmlformats.org/officeDocument/2006/relationships/audio" Target="../media/audio1.wav"/><Relationship Id="rId7" Type="http://schemas.openxmlformats.org/officeDocument/2006/relationships/image" Target="../media/image194.png"/><Relationship Id="rId12" Type="http://schemas.openxmlformats.org/officeDocument/2006/relationships/image" Target="../media/image199.png"/><Relationship Id="rId2" Type="http://schemas.openxmlformats.org/officeDocument/2006/relationships/notesSlide" Target="../notesSlides/notesSlide24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3.png"/><Relationship Id="rId11" Type="http://schemas.openxmlformats.org/officeDocument/2006/relationships/image" Target="../media/image198.png"/><Relationship Id="rId5" Type="http://schemas.openxmlformats.org/officeDocument/2006/relationships/image" Target="../media/image192.png"/><Relationship Id="rId15" Type="http://schemas.openxmlformats.org/officeDocument/2006/relationships/audio" Target="../media/audio1.wav"/><Relationship Id="rId10" Type="http://schemas.openxmlformats.org/officeDocument/2006/relationships/image" Target="../media/image197.png"/><Relationship Id="rId4" Type="http://schemas.openxmlformats.org/officeDocument/2006/relationships/image" Target="../media/image191.png"/><Relationship Id="rId9" Type="http://schemas.openxmlformats.org/officeDocument/2006/relationships/image" Target="../media/image196.png"/></Relationships>
</file>

<file path=ppt/slides/_rels/slide2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5.png"/><Relationship Id="rId13" Type="http://schemas.openxmlformats.org/officeDocument/2006/relationships/image" Target="../media/image200.png"/><Relationship Id="rId3" Type="http://schemas.openxmlformats.org/officeDocument/2006/relationships/audio" Target="../media/audio1.wav"/><Relationship Id="rId7" Type="http://schemas.openxmlformats.org/officeDocument/2006/relationships/image" Target="../media/image194.png"/><Relationship Id="rId12" Type="http://schemas.openxmlformats.org/officeDocument/2006/relationships/image" Target="../media/image199.png"/><Relationship Id="rId2" Type="http://schemas.openxmlformats.org/officeDocument/2006/relationships/notesSlide" Target="../notesSlides/notesSlide24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3.png"/><Relationship Id="rId11" Type="http://schemas.openxmlformats.org/officeDocument/2006/relationships/image" Target="../media/image198.png"/><Relationship Id="rId5" Type="http://schemas.openxmlformats.org/officeDocument/2006/relationships/image" Target="../media/image192.png"/><Relationship Id="rId15" Type="http://schemas.openxmlformats.org/officeDocument/2006/relationships/audio" Target="../media/audio1.wav"/><Relationship Id="rId10" Type="http://schemas.openxmlformats.org/officeDocument/2006/relationships/image" Target="../media/image197.png"/><Relationship Id="rId4" Type="http://schemas.openxmlformats.org/officeDocument/2006/relationships/image" Target="../media/image191.png"/><Relationship Id="rId9" Type="http://schemas.openxmlformats.org/officeDocument/2006/relationships/image" Target="../media/image196.png"/></Relationships>
</file>

<file path=ppt/slides/_rels/slide2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5.png"/><Relationship Id="rId13" Type="http://schemas.openxmlformats.org/officeDocument/2006/relationships/image" Target="../media/image200.png"/><Relationship Id="rId3" Type="http://schemas.openxmlformats.org/officeDocument/2006/relationships/audio" Target="../media/audio1.wav"/><Relationship Id="rId7" Type="http://schemas.openxmlformats.org/officeDocument/2006/relationships/image" Target="../media/image194.png"/><Relationship Id="rId12" Type="http://schemas.openxmlformats.org/officeDocument/2006/relationships/image" Target="../media/image199.png"/><Relationship Id="rId2" Type="http://schemas.openxmlformats.org/officeDocument/2006/relationships/notesSlide" Target="../notesSlides/notesSlide24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3.png"/><Relationship Id="rId11" Type="http://schemas.openxmlformats.org/officeDocument/2006/relationships/image" Target="../media/image198.png"/><Relationship Id="rId5" Type="http://schemas.openxmlformats.org/officeDocument/2006/relationships/image" Target="../media/image192.png"/><Relationship Id="rId15" Type="http://schemas.openxmlformats.org/officeDocument/2006/relationships/audio" Target="../media/audio1.wav"/><Relationship Id="rId10" Type="http://schemas.openxmlformats.org/officeDocument/2006/relationships/image" Target="../media/image197.png"/><Relationship Id="rId4" Type="http://schemas.openxmlformats.org/officeDocument/2006/relationships/image" Target="../media/image191.png"/><Relationship Id="rId9" Type="http://schemas.openxmlformats.org/officeDocument/2006/relationships/image" Target="../media/image196.png"/></Relationships>
</file>

<file path=ppt/slides/_rels/slide2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5.png"/><Relationship Id="rId13" Type="http://schemas.openxmlformats.org/officeDocument/2006/relationships/image" Target="../media/image200.png"/><Relationship Id="rId3" Type="http://schemas.openxmlformats.org/officeDocument/2006/relationships/audio" Target="../media/audio1.wav"/><Relationship Id="rId7" Type="http://schemas.openxmlformats.org/officeDocument/2006/relationships/image" Target="../media/image194.png"/><Relationship Id="rId12" Type="http://schemas.openxmlformats.org/officeDocument/2006/relationships/image" Target="../media/image199.png"/><Relationship Id="rId2" Type="http://schemas.openxmlformats.org/officeDocument/2006/relationships/notesSlide" Target="../notesSlides/notesSlide24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3.png"/><Relationship Id="rId11" Type="http://schemas.openxmlformats.org/officeDocument/2006/relationships/image" Target="../media/image198.png"/><Relationship Id="rId5" Type="http://schemas.openxmlformats.org/officeDocument/2006/relationships/image" Target="../media/image192.png"/><Relationship Id="rId15" Type="http://schemas.openxmlformats.org/officeDocument/2006/relationships/audio" Target="../media/audio1.wav"/><Relationship Id="rId10" Type="http://schemas.openxmlformats.org/officeDocument/2006/relationships/image" Target="../media/image197.png"/><Relationship Id="rId4" Type="http://schemas.openxmlformats.org/officeDocument/2006/relationships/image" Target="../media/image191.png"/><Relationship Id="rId9" Type="http://schemas.openxmlformats.org/officeDocument/2006/relationships/image" Target="../media/image196.png"/></Relationships>
</file>

<file path=ppt/slides/_rels/slide26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47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39.tiff"/></Relationships>
</file>

<file path=ppt/slides/_rels/slide26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48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202.png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49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203.png"/></Relationships>
</file>

<file path=ppt/slides/_rels/slide26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250.xml"/><Relationship Id="rId1" Type="http://schemas.openxmlformats.org/officeDocument/2006/relationships/slideLayout" Target="../slideLayouts/slideLayout7.xml"/><Relationship Id="rId6" Type="http://schemas.microsoft.com/office/2007/relationships/hdphoto" Target="../media/hdphoto5.wdp"/><Relationship Id="rId5" Type="http://schemas.openxmlformats.org/officeDocument/2006/relationships/image" Target="../media/image140.png"/><Relationship Id="rId4" Type="http://schemas.openxmlformats.org/officeDocument/2006/relationships/image" Target="../media/image203.png"/></Relationships>
</file>

<file path=ppt/slides/_rels/slide26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51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microsoft.com/office/2007/relationships/hdphoto" Target="../media/hdphoto7.wdp"/><Relationship Id="rId2" Type="http://schemas.openxmlformats.org/officeDocument/2006/relationships/notesSlide" Target="../notesSlides/notesSlide25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1.png"/><Relationship Id="rId5" Type="http://schemas.microsoft.com/office/2007/relationships/hdphoto" Target="../media/hdphoto6.wdp"/><Relationship Id="rId4" Type="http://schemas.openxmlformats.org/officeDocument/2006/relationships/image" Target="../media/image140.png"/></Relationships>
</file>

<file path=ppt/slides/_rels/slide27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53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7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54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microsoft.com/office/2007/relationships/hdphoto" Target="../media/hdphoto8.wdp"/><Relationship Id="rId4" Type="http://schemas.openxmlformats.org/officeDocument/2006/relationships/image" Target="../media/image142.png"/></Relationships>
</file>

<file path=ppt/slides/_rels/slide27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25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1.png"/><Relationship Id="rId5" Type="http://schemas.openxmlformats.org/officeDocument/2006/relationships/image" Target="../media/image150.png"/><Relationship Id="rId4" Type="http://schemas.openxmlformats.org/officeDocument/2006/relationships/image" Target="../media/image143.tiff"/></Relationships>
</file>

<file path=ppt/slides/_rels/slide274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microsoft.com/office/2007/relationships/hdphoto" Target="../media/hdphoto10.wdp"/><Relationship Id="rId2" Type="http://schemas.openxmlformats.org/officeDocument/2006/relationships/notesSlide" Target="../notesSlides/notesSlide25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5.png"/><Relationship Id="rId5" Type="http://schemas.microsoft.com/office/2007/relationships/hdphoto" Target="../media/hdphoto9.wdp"/><Relationship Id="rId4" Type="http://schemas.openxmlformats.org/officeDocument/2006/relationships/image" Target="../media/image152.png"/></Relationships>
</file>

<file path=ppt/slides/_rels/slide275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microsoft.com/office/2007/relationships/hdphoto" Target="../media/hdphoto12.wdp"/><Relationship Id="rId2" Type="http://schemas.openxmlformats.org/officeDocument/2006/relationships/notesSlide" Target="../notesSlides/notesSlide25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5.png"/><Relationship Id="rId5" Type="http://schemas.microsoft.com/office/2007/relationships/hdphoto" Target="../media/hdphoto11.wdp"/><Relationship Id="rId4" Type="http://schemas.openxmlformats.org/officeDocument/2006/relationships/image" Target="../media/image152.png"/></Relationships>
</file>

<file path=ppt/slides/_rels/slide27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58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7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59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7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6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7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61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9.png"/><Relationship Id="rId4" Type="http://schemas.openxmlformats.org/officeDocument/2006/relationships/image" Target="../media/image15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9.png"/><Relationship Id="rId4" Type="http://schemas.openxmlformats.org/officeDocument/2006/relationships/image" Target="../media/image1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9.png"/><Relationship Id="rId4" Type="http://schemas.openxmlformats.org/officeDocument/2006/relationships/image" Target="../media/image15.tif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audio" Target="../media/audio1.wav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11" Type="http://schemas.openxmlformats.org/officeDocument/2006/relationships/audio" Target="../media/audio1.wav"/><Relationship Id="rId5" Type="http://schemas.openxmlformats.org/officeDocument/2006/relationships/image" Target="../media/image23.png"/><Relationship Id="rId10" Type="http://schemas.openxmlformats.org/officeDocument/2006/relationships/image" Target="../media/image17.tiff"/><Relationship Id="rId4" Type="http://schemas.openxmlformats.org/officeDocument/2006/relationships/image" Target="../media/image22.png"/><Relationship Id="rId9" Type="http://schemas.openxmlformats.org/officeDocument/2006/relationships/image" Target="../media/image16.tif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microsoft.com/office/2007/relationships/hdphoto" Target="../media/hdphoto2.wdp"/><Relationship Id="rId4" Type="http://schemas.openxmlformats.org/officeDocument/2006/relationships/image" Target="../media/image1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5.tif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5.tif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5.tif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9.png"/><Relationship Id="rId4" Type="http://schemas.openxmlformats.org/officeDocument/2006/relationships/image" Target="../media/image15.tif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28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28.png"/><Relationship Id="rId4" Type="http://schemas.openxmlformats.org/officeDocument/2006/relationships/image" Target="../media/image19.tif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30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2.png"/><Relationship Id="rId4" Type="http://schemas.openxmlformats.org/officeDocument/2006/relationships/image" Target="../media/image30.pn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audio" Target="../media/audio1.wav"/><Relationship Id="rId7" Type="http://schemas.openxmlformats.org/officeDocument/2006/relationships/image" Target="../media/image20.tif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2.png"/><Relationship Id="rId4" Type="http://schemas.openxmlformats.org/officeDocument/2006/relationships/image" Target="../media/image30.png"/><Relationship Id="rId9" Type="http://schemas.openxmlformats.org/officeDocument/2006/relationships/audio" Target="../media/audio1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36.png"/><Relationship Id="rId4" Type="http://schemas.openxmlformats.org/officeDocument/2006/relationships/image" Target="../media/image21.tif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21.tif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21.tif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38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22.tiff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Relationship Id="rId11" Type="http://schemas.openxmlformats.org/officeDocument/2006/relationships/audio" Target="../media/audio1.wav"/><Relationship Id="rId5" Type="http://schemas.openxmlformats.org/officeDocument/2006/relationships/image" Target="../media/image41.png"/><Relationship Id="rId10" Type="http://schemas.openxmlformats.org/officeDocument/2006/relationships/image" Target="../media/image39.png"/><Relationship Id="rId4" Type="http://schemas.openxmlformats.org/officeDocument/2006/relationships/image" Target="../media/image22.tiff"/><Relationship Id="rId9" Type="http://schemas.openxmlformats.org/officeDocument/2006/relationships/image" Target="../media/image38.png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audio" Target="../media/audio1.wav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10" Type="http://schemas.openxmlformats.org/officeDocument/2006/relationships/audio" Target="../media/audio1.wav"/><Relationship Id="rId4" Type="http://schemas.openxmlformats.org/officeDocument/2006/relationships/image" Target="../media/image23.tif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45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46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47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48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27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png"/><Relationship Id="rId5" Type="http://schemas.openxmlformats.org/officeDocument/2006/relationships/image" Target="../media/image53.png"/><Relationship Id="rId4" Type="http://schemas.openxmlformats.org/officeDocument/2006/relationships/image" Target="../media/image19.tiff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audio" Target="../media/audio1.wav"/><Relationship Id="rId7" Type="http://schemas.openxmlformats.org/officeDocument/2006/relationships/image" Target="../media/image51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5.png"/><Relationship Id="rId5" Type="http://schemas.openxmlformats.org/officeDocument/2006/relationships/image" Target="../media/image19.tiff"/><Relationship Id="rId4" Type="http://schemas.openxmlformats.org/officeDocument/2006/relationships/image" Target="../media/image54.png"/><Relationship Id="rId9" Type="http://schemas.openxmlformats.org/officeDocument/2006/relationships/audio" Target="../media/audio1.wav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audio" Target="../media/audio1.wav"/><Relationship Id="rId7" Type="http://schemas.openxmlformats.org/officeDocument/2006/relationships/image" Target="../media/image57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6.png"/><Relationship Id="rId11" Type="http://schemas.openxmlformats.org/officeDocument/2006/relationships/audio" Target="../media/audio1.wav"/><Relationship Id="rId5" Type="http://schemas.openxmlformats.org/officeDocument/2006/relationships/image" Target="../media/image52.png"/><Relationship Id="rId4" Type="http://schemas.openxmlformats.org/officeDocument/2006/relationships/image" Target="../media/image51.png"/><Relationship Id="rId9" Type="http://schemas.openxmlformats.org/officeDocument/2006/relationships/image" Target="../media/image5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audio" Target="../media/audio1.wav"/><Relationship Id="rId7" Type="http://schemas.openxmlformats.org/officeDocument/2006/relationships/image" Target="../media/image57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6.png"/><Relationship Id="rId5" Type="http://schemas.openxmlformats.org/officeDocument/2006/relationships/image" Target="../media/image52.png"/><Relationship Id="rId10" Type="http://schemas.openxmlformats.org/officeDocument/2006/relationships/image" Target="../media/image60.png"/><Relationship Id="rId4" Type="http://schemas.openxmlformats.org/officeDocument/2006/relationships/image" Target="../media/image51.png"/><Relationship Id="rId9" Type="http://schemas.openxmlformats.org/officeDocument/2006/relationships/image" Target="../media/image59.png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13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57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6.png"/><Relationship Id="rId11" Type="http://schemas.openxmlformats.org/officeDocument/2006/relationships/image" Target="../media/image60.png"/><Relationship Id="rId5" Type="http://schemas.openxmlformats.org/officeDocument/2006/relationships/image" Target="../media/image52.png"/><Relationship Id="rId10" Type="http://schemas.openxmlformats.org/officeDocument/2006/relationships/image" Target="../media/image61.png"/><Relationship Id="rId4" Type="http://schemas.openxmlformats.org/officeDocument/2006/relationships/image" Target="../media/image51.png"/><Relationship Id="rId9" Type="http://schemas.openxmlformats.org/officeDocument/2006/relationships/image" Target="../media/image59.png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audio" Target="../media/audio1.wav"/><Relationship Id="rId7" Type="http://schemas.openxmlformats.org/officeDocument/2006/relationships/image" Target="../media/image57.png"/><Relationship Id="rId12" Type="http://schemas.openxmlformats.org/officeDocument/2006/relationships/image" Target="../media/image62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6.png"/><Relationship Id="rId11" Type="http://schemas.openxmlformats.org/officeDocument/2006/relationships/image" Target="../media/image60.png"/><Relationship Id="rId5" Type="http://schemas.openxmlformats.org/officeDocument/2006/relationships/image" Target="../media/image52.png"/><Relationship Id="rId10" Type="http://schemas.openxmlformats.org/officeDocument/2006/relationships/image" Target="../media/image61.png"/><Relationship Id="rId4" Type="http://schemas.openxmlformats.org/officeDocument/2006/relationships/image" Target="../media/image51.png"/><Relationship Id="rId9" Type="http://schemas.openxmlformats.org/officeDocument/2006/relationships/image" Target="../media/image59.png"/><Relationship Id="rId14" Type="http://schemas.openxmlformats.org/officeDocument/2006/relationships/audio" Target="../media/audio1.wav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65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66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67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68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69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7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2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71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72.png"/><Relationship Id="rId4" Type="http://schemas.openxmlformats.org/officeDocument/2006/relationships/image" Target="../media/image71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73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6.png"/><Relationship Id="rId5" Type="http://schemas.openxmlformats.org/officeDocument/2006/relationships/image" Target="../media/image75.png"/><Relationship Id="rId4" Type="http://schemas.openxmlformats.org/officeDocument/2006/relationships/image" Target="../media/image73.png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78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7.png"/><Relationship Id="rId5" Type="http://schemas.openxmlformats.org/officeDocument/2006/relationships/image" Target="../media/image75.png"/><Relationship Id="rId4" Type="http://schemas.openxmlformats.org/officeDocument/2006/relationships/image" Target="../media/image73.png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png"/><Relationship Id="rId3" Type="http://schemas.openxmlformats.org/officeDocument/2006/relationships/audio" Target="../media/audio1.wav"/><Relationship Id="rId7" Type="http://schemas.openxmlformats.org/officeDocument/2006/relationships/image" Target="../media/image80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7.png"/><Relationship Id="rId5" Type="http://schemas.openxmlformats.org/officeDocument/2006/relationships/image" Target="../media/image75.png"/><Relationship Id="rId4" Type="http://schemas.openxmlformats.org/officeDocument/2006/relationships/image" Target="../media/image79.png"/><Relationship Id="rId9" Type="http://schemas.openxmlformats.org/officeDocument/2006/relationships/audio" Target="../media/audio1.wav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82.png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2.png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82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7.png"/><Relationship Id="rId5" Type="http://schemas.openxmlformats.org/officeDocument/2006/relationships/image" Target="../media/image86.png"/><Relationship Id="rId4" Type="http://schemas.openxmlformats.org/officeDocument/2006/relationships/image" Target="../media/image85.png"/></Relationships>
</file>

<file path=ppt/slides/_rels/slide9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.png"/><Relationship Id="rId3" Type="http://schemas.openxmlformats.org/officeDocument/2006/relationships/audio" Target="../media/audio1.wav"/><Relationship Id="rId7" Type="http://schemas.openxmlformats.org/officeDocument/2006/relationships/image" Target="../media/image91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0.png"/><Relationship Id="rId5" Type="http://schemas.openxmlformats.org/officeDocument/2006/relationships/image" Target="../media/image89.png"/><Relationship Id="rId4" Type="http://schemas.openxmlformats.org/officeDocument/2006/relationships/image" Target="../media/image88.png"/><Relationship Id="rId9" Type="http://schemas.openxmlformats.org/officeDocument/2006/relationships/audio" Target="../media/audio1.wav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.png"/><Relationship Id="rId3" Type="http://schemas.openxmlformats.org/officeDocument/2006/relationships/audio" Target="../media/audio1.wav"/><Relationship Id="rId7" Type="http://schemas.openxmlformats.org/officeDocument/2006/relationships/image" Target="../media/image91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0.png"/><Relationship Id="rId5" Type="http://schemas.openxmlformats.org/officeDocument/2006/relationships/image" Target="../media/image89.png"/><Relationship Id="rId10" Type="http://schemas.openxmlformats.org/officeDocument/2006/relationships/audio" Target="../media/audio1.wav"/><Relationship Id="rId4" Type="http://schemas.openxmlformats.org/officeDocument/2006/relationships/image" Target="../media/image88.png"/><Relationship Id="rId9" Type="http://schemas.openxmlformats.org/officeDocument/2006/relationships/image" Target="../media/image92.png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.png"/><Relationship Id="rId3" Type="http://schemas.openxmlformats.org/officeDocument/2006/relationships/audio" Target="../media/audio1.wav"/><Relationship Id="rId7" Type="http://schemas.openxmlformats.org/officeDocument/2006/relationships/image" Target="../media/image91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0.png"/><Relationship Id="rId11" Type="http://schemas.openxmlformats.org/officeDocument/2006/relationships/audio" Target="../media/audio1.wav"/><Relationship Id="rId5" Type="http://schemas.openxmlformats.org/officeDocument/2006/relationships/image" Target="../media/image89.png"/><Relationship Id="rId10" Type="http://schemas.openxmlformats.org/officeDocument/2006/relationships/image" Target="../media/image93.png"/><Relationship Id="rId4" Type="http://schemas.openxmlformats.org/officeDocument/2006/relationships/image" Target="../media/image88.png"/><Relationship Id="rId9" Type="http://schemas.openxmlformats.org/officeDocument/2006/relationships/image" Target="../media/image92.png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png"/><Relationship Id="rId3" Type="http://schemas.openxmlformats.org/officeDocument/2006/relationships/audio" Target="../media/audio1.wav"/><Relationship Id="rId7" Type="http://schemas.openxmlformats.org/officeDocument/2006/relationships/image" Target="../media/image90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9.png"/><Relationship Id="rId11" Type="http://schemas.openxmlformats.org/officeDocument/2006/relationships/image" Target="../media/image94.png"/><Relationship Id="rId5" Type="http://schemas.openxmlformats.org/officeDocument/2006/relationships/image" Target="../media/image88.png"/><Relationship Id="rId10" Type="http://schemas.openxmlformats.org/officeDocument/2006/relationships/image" Target="../media/image92.png"/><Relationship Id="rId4" Type="http://schemas.openxmlformats.org/officeDocument/2006/relationships/image" Target="../media/image93.png"/><Relationship Id="rId9" Type="http://schemas.openxmlformats.org/officeDocument/2006/relationships/image" Target="../media/image82.png"/></Relationships>
</file>

<file path=ppt/slides/_rels/slide9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png"/><Relationship Id="rId13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90.png"/><Relationship Id="rId12" Type="http://schemas.openxmlformats.org/officeDocument/2006/relationships/image" Target="../media/image94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9.png"/><Relationship Id="rId11" Type="http://schemas.openxmlformats.org/officeDocument/2006/relationships/image" Target="../media/image92.png"/><Relationship Id="rId5" Type="http://schemas.openxmlformats.org/officeDocument/2006/relationships/image" Target="../media/image88.png"/><Relationship Id="rId10" Type="http://schemas.openxmlformats.org/officeDocument/2006/relationships/image" Target="../media/image95.png"/><Relationship Id="rId4" Type="http://schemas.openxmlformats.org/officeDocument/2006/relationships/image" Target="../media/image93.png"/><Relationship Id="rId9" Type="http://schemas.openxmlformats.org/officeDocument/2006/relationships/image" Target="../media/image82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96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98.png"/><Relationship Id="rId4" Type="http://schemas.openxmlformats.org/officeDocument/2006/relationships/image" Target="../media/image97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8.png"/><Relationship Id="rId5" Type="http://schemas.openxmlformats.org/officeDocument/2006/relationships/image" Target="../media/image97.png"/><Relationship Id="rId4" Type="http://schemas.openxmlformats.org/officeDocument/2006/relationships/image" Target="../media/image9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2195736" y="116632"/>
            <a:ext cx="684076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Myriad Pro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yriad Pro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yriad Pro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yriad Pro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b="1" dirty="0">
                <a:solidFill>
                  <a:srgbClr val="28516A"/>
                </a:solidFill>
              </a:rPr>
              <a:t>Распределения </a:t>
            </a:r>
            <a:br>
              <a:rPr lang="ru-RU" altLang="ru-RU" b="1" dirty="0">
                <a:solidFill>
                  <a:srgbClr val="28516A"/>
                </a:solidFill>
              </a:rPr>
            </a:br>
            <a:r>
              <a:rPr lang="ru-RU" altLang="ru-RU" b="1" dirty="0">
                <a:solidFill>
                  <a:srgbClr val="28516A"/>
                </a:solidFill>
              </a:rPr>
              <a:t>и описательные статистики</a:t>
            </a:r>
          </a:p>
        </p:txBody>
      </p:sp>
    </p:spTree>
    <p:extLst>
      <p:ext uri="{BB962C8B-B14F-4D97-AF65-F5344CB8AC3E}">
        <p14:creationId xmlns:p14="http://schemas.microsoft.com/office/powerpoint/2010/main" val="2332940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Пакт</a:t>
            </a:r>
          </a:p>
        </p:txBody>
      </p:sp>
      <p:sp>
        <p:nvSpPr>
          <p:cNvPr id="8" name="Содержимое 2">
            <a:extLst>
              <a:ext uri="{FF2B5EF4-FFF2-40B4-BE49-F238E27FC236}">
                <a16:creationId xmlns:a16="http://schemas.microsoft.com/office/drawing/2014/main" id="{43BCF941-A5FD-4736-8B31-74D4DB974481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3600400" cy="388847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Заключим соглашение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31F811B2-1E0D-4897-AD29-D4AF9C5AEF02}"/>
                  </a:ext>
                </a:extLst>
              </p:cNvPr>
              <p:cNvSpPr/>
              <p:nvPr/>
            </p:nvSpPr>
            <p:spPr>
              <a:xfrm>
                <a:off x="635224" y="1340768"/>
                <a:ext cx="4097917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dirty="0" smtClean="0">
                          <a:solidFill>
                            <a:srgbClr val="373737"/>
                          </a:solidFill>
                        </a:rPr>
                        <m:t>случайные величины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31F811B2-1E0D-4897-AD29-D4AF9C5AEF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224" y="1340768"/>
                <a:ext cx="4097917" cy="369332"/>
              </a:xfrm>
              <a:prstGeom prst="rect">
                <a:avLst/>
              </a:prstGeom>
              <a:blipFill>
                <a:blip r:embed="rId4"/>
                <a:stretch>
                  <a:fillRect l="-1190" r="-595" b="-344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D5E026BD-6544-4D92-829B-D3ADCE489D8E}"/>
                  </a:ext>
                </a:extLst>
              </p:cNvPr>
              <p:cNvSpPr/>
              <p:nvPr/>
            </p:nvSpPr>
            <p:spPr>
              <a:xfrm>
                <a:off x="615298" y="1855843"/>
                <a:ext cx="5396862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b="0" i="0" smtClean="0">
                          <a:solidFill>
                            <a:srgbClr val="373737"/>
                          </a:solidFill>
                        </a:rPr>
                        <m:t>какие−то конкретные значения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D5E026BD-6544-4D92-829B-D3ADCE489D8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298" y="1855843"/>
                <a:ext cx="5396862" cy="369332"/>
              </a:xfrm>
              <a:prstGeom prst="rect">
                <a:avLst/>
              </a:prstGeom>
              <a:blipFill>
                <a:blip r:embed="rId5"/>
                <a:stretch>
                  <a:fillRect l="-339" r="-452" b="-2623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EEE90F10-0745-4A9E-8B92-6F0A4A83AAD5}"/>
                  </a:ext>
                </a:extLst>
              </p:cNvPr>
              <p:cNvSpPr/>
              <p:nvPr/>
            </p:nvSpPr>
            <p:spPr>
              <a:xfrm>
                <a:off x="593067" y="2434683"/>
                <a:ext cx="2466765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b="0" i="0" dirty="0" smtClean="0">
                          <a:solidFill>
                            <a:srgbClr val="373737"/>
                          </a:solidFill>
                        </a:rPr>
                        <m:t>события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EEE90F10-0745-4A9E-8B92-6F0A4A83AAD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067" y="2434683"/>
                <a:ext cx="2466765" cy="369332"/>
              </a:xfrm>
              <a:prstGeom prst="rect">
                <a:avLst/>
              </a:prstGeom>
              <a:blipFill>
                <a:blip r:embed="rId6"/>
                <a:stretch>
                  <a:fillRect l="-741" r="-1235" b="-983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50049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Свойства дисперсии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C092AC4-761A-4800-939E-C9322AE3B93F}"/>
                  </a:ext>
                </a:extLst>
              </p:cNvPr>
              <p:cNvSpPr txBox="1"/>
              <p:nvPr/>
            </p:nvSpPr>
            <p:spPr>
              <a:xfrm>
                <a:off x="611560" y="1412776"/>
                <a:ext cx="7992888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b="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400" i="1" dirty="0">
                    <a:solidFill>
                      <a:srgbClr val="28516A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b="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 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если независимы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dirty="0">
                  <a:solidFill>
                    <a:srgbClr val="0059A9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dirty="0">
                  <a:solidFill>
                    <a:srgbClr val="5C5B5C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C092AC4-761A-4800-939E-C9322AE3B9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1412776"/>
                <a:ext cx="7992888" cy="2308324"/>
              </a:xfrm>
              <a:prstGeom prst="rect">
                <a:avLst/>
              </a:prstGeom>
              <a:blipFill>
                <a:blip r:embed="rId4"/>
                <a:stretch>
                  <a:fillRect l="-1220" t="-211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39FB7D5F-83D0-4388-A59C-45225EF4B168}"/>
                  </a:ext>
                </a:extLst>
              </p:cNvPr>
              <p:cNvSpPr/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dirty="0" smtClean="0">
                          <a:solidFill>
                            <a:srgbClr val="373737"/>
                          </a:solidFill>
                        </a:rPr>
                        <m:t>случайные величины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39FB7D5F-83D0-4388-A59C-45225EF4B1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  <a:blipFill>
                <a:blip r:embed="rId5"/>
                <a:stretch>
                  <a:fillRect l="-306" b="-18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7D7FB5A0-0B45-4C3F-AE22-6DDBCE9CD461}"/>
                  </a:ext>
                </a:extLst>
              </p:cNvPr>
              <p:cNvSpPr/>
              <p:nvPr/>
            </p:nvSpPr>
            <p:spPr>
              <a:xfrm>
                <a:off x="5040000" y="692696"/>
                <a:ext cx="213956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константа</a:t>
                </a:r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7D7FB5A0-0B45-4C3F-AE22-6DDBCE9CD4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0" y="692696"/>
                <a:ext cx="2139560" cy="461665"/>
              </a:xfrm>
              <a:prstGeom prst="rect">
                <a:avLst/>
              </a:prstGeom>
              <a:blipFill>
                <a:blip r:embed="rId6"/>
                <a:stretch>
                  <a:fillRect t="-9333" b="-32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8404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Свойства дисперсии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2815A28-896C-40D0-84CB-400AC827AFCC}"/>
                  </a:ext>
                </a:extLst>
              </p:cNvPr>
              <p:cNvSpPr txBox="1"/>
              <p:nvPr/>
            </p:nvSpPr>
            <p:spPr>
              <a:xfrm>
                <a:off x="611560" y="1412776"/>
                <a:ext cx="7992888" cy="2677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b="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400" i="1" dirty="0">
                    <a:solidFill>
                      <a:srgbClr val="28516A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b="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 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если независимы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b="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⋅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</m:oMath>
                </a14:m>
                <a:endParaRPr lang="en-US" sz="2400" dirty="0">
                  <a:solidFill>
                    <a:srgbClr val="0059A9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0059A9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dirty="0">
                  <a:solidFill>
                    <a:srgbClr val="5C5B5C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2815A28-896C-40D0-84CB-400AC827AF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1412776"/>
                <a:ext cx="7992888" cy="2677656"/>
              </a:xfrm>
              <a:prstGeom prst="rect">
                <a:avLst/>
              </a:prstGeom>
              <a:blipFill>
                <a:blip r:embed="rId4"/>
                <a:stretch>
                  <a:fillRect l="-1220" t="-182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156DCC99-124B-43D4-AED7-B67D72314481}"/>
                  </a:ext>
                </a:extLst>
              </p:cNvPr>
              <p:cNvSpPr/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dirty="0" smtClean="0">
                          <a:solidFill>
                            <a:srgbClr val="373737"/>
                          </a:solidFill>
                        </a:rPr>
                        <m:t>случайные величины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156DCC99-124B-43D4-AED7-B67D7231448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  <a:blipFill>
                <a:blip r:embed="rId5"/>
                <a:stretch>
                  <a:fillRect l="-306" b="-18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B3BC915B-680F-47FF-A4DB-E53235548443}"/>
                  </a:ext>
                </a:extLst>
              </p:cNvPr>
              <p:cNvSpPr/>
              <p:nvPr/>
            </p:nvSpPr>
            <p:spPr>
              <a:xfrm>
                <a:off x="5040000" y="692696"/>
                <a:ext cx="213956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константа</a:t>
                </a:r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B3BC915B-680F-47FF-A4DB-E5323554844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0" y="692696"/>
                <a:ext cx="2139560" cy="461665"/>
              </a:xfrm>
              <a:prstGeom prst="rect">
                <a:avLst/>
              </a:prstGeom>
              <a:blipFill>
                <a:blip r:embed="rId6"/>
                <a:stretch>
                  <a:fillRect t="-9333" b="-32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13142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Свойства дисперсии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A19B74A-0B8E-4DD4-8D5A-9DD4BD6A71AD}"/>
                  </a:ext>
                </a:extLst>
              </p:cNvPr>
              <p:cNvSpPr txBox="1"/>
              <p:nvPr/>
            </p:nvSpPr>
            <p:spPr>
              <a:xfrm>
                <a:off x="611560" y="1412776"/>
                <a:ext cx="7992888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b="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400" i="1" dirty="0">
                    <a:solidFill>
                      <a:srgbClr val="28516A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b="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 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если независимы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b="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⋅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</m:oMath>
                </a14:m>
                <a:endParaRPr lang="en-US" sz="2400" dirty="0">
                  <a:solidFill>
                    <a:srgbClr val="0059A9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0059A9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b="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, 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если независимы 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dirty="0">
                  <a:solidFill>
                    <a:srgbClr val="5C5B5C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A19B74A-0B8E-4DD4-8D5A-9DD4BD6A71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1412776"/>
                <a:ext cx="7992888" cy="3046988"/>
              </a:xfrm>
              <a:prstGeom prst="rect">
                <a:avLst/>
              </a:prstGeom>
              <a:blipFill>
                <a:blip r:embed="rId4"/>
                <a:stretch>
                  <a:fillRect l="-1220" t="-16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CE7C58C2-687D-43D4-92C2-1D1727EC59F2}"/>
                  </a:ext>
                </a:extLst>
              </p:cNvPr>
              <p:cNvSpPr/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dirty="0" smtClean="0">
                          <a:solidFill>
                            <a:srgbClr val="373737"/>
                          </a:solidFill>
                        </a:rPr>
                        <m:t>случайные величины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CE7C58C2-687D-43D4-92C2-1D1727EC59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  <a:blipFill>
                <a:blip r:embed="rId5"/>
                <a:stretch>
                  <a:fillRect l="-306" b="-18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3CD95F90-348B-4FE2-BD04-E9984EBBA06A}"/>
                  </a:ext>
                </a:extLst>
              </p:cNvPr>
              <p:cNvSpPr/>
              <p:nvPr/>
            </p:nvSpPr>
            <p:spPr>
              <a:xfrm>
                <a:off x="5040000" y="692696"/>
                <a:ext cx="213956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константа</a:t>
                </a:r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3CD95F90-348B-4FE2-BD04-E9984EBBA0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0" y="692696"/>
                <a:ext cx="2139560" cy="461665"/>
              </a:xfrm>
              <a:prstGeom prst="rect">
                <a:avLst/>
              </a:prstGeom>
              <a:blipFill>
                <a:blip r:embed="rId6"/>
                <a:stretch>
                  <a:fillRect t="-9333" b="-32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46190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Свойства дисперсии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5CA3760-7D21-1D49-B98B-A695C0F8463A}"/>
                  </a:ext>
                </a:extLst>
              </p:cNvPr>
              <p:cNvSpPr txBox="1"/>
              <p:nvPr/>
            </p:nvSpPr>
            <p:spPr>
              <a:xfrm>
                <a:off x="611560" y="1412776"/>
                <a:ext cx="7992888" cy="34163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b="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400" i="1" dirty="0">
                    <a:solidFill>
                      <a:srgbClr val="28516A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b="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 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если независимы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b="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⋅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</m:oMath>
                </a14:m>
                <a:endParaRPr lang="en-US" sz="2400" dirty="0">
                  <a:solidFill>
                    <a:srgbClr val="0059A9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0059A9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b="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, 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если независимы 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5C5B5C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dirty="0">
                    <a:solidFill>
                      <a:srgbClr val="5C5B5C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Дисперсия случайной величины – не случайна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5CA3760-7D21-1D49-B98B-A695C0F846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1412776"/>
                <a:ext cx="7992888" cy="3416320"/>
              </a:xfrm>
              <a:prstGeom prst="rect">
                <a:avLst/>
              </a:prstGeom>
              <a:blipFill>
                <a:blip r:embed="rId4"/>
                <a:stretch>
                  <a:fillRect l="-1220" t="-1429" b="-339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BFCD06F2-A3E8-8E43-8227-708962BE3200}"/>
                  </a:ext>
                </a:extLst>
              </p:cNvPr>
              <p:cNvSpPr/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dirty="0" smtClean="0">
                          <a:solidFill>
                            <a:srgbClr val="373737"/>
                          </a:solidFill>
                        </a:rPr>
                        <m:t>случайные величины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BFCD06F2-A3E8-8E43-8227-708962BE320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  <a:blipFill>
                <a:blip r:embed="rId5"/>
                <a:stretch>
                  <a:fillRect l="-306" b="-18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E0CBAC8D-0918-284C-8612-558697850EA1}"/>
                  </a:ext>
                </a:extLst>
              </p:cNvPr>
              <p:cNvSpPr/>
              <p:nvPr/>
            </p:nvSpPr>
            <p:spPr>
              <a:xfrm>
                <a:off x="5040000" y="692696"/>
                <a:ext cx="213956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константа</a:t>
                </a:r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E0CBAC8D-0918-284C-8612-558697850EA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0" y="692696"/>
                <a:ext cx="2139560" cy="461665"/>
              </a:xfrm>
              <a:prstGeom prst="rect">
                <a:avLst/>
              </a:prstGeom>
              <a:blipFill>
                <a:blip r:embed="rId6"/>
                <a:stretch>
                  <a:fillRect t="-9333" b="-32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10299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Мода</a:t>
            </a:r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83A12B35-D137-465C-8270-C7997FDE5085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208472" cy="2160240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Мода случайной величины </a:t>
            </a:r>
            <a:r>
              <a:rPr lang="ru-RU" sz="2400" dirty="0">
                <a:solidFill>
                  <a:srgbClr val="373737"/>
                </a:solidFill>
              </a:rPr>
              <a:t>– значение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которому соответствует </a:t>
            </a:r>
            <a:r>
              <a:rPr lang="ru-RU" sz="2400" dirty="0">
                <a:solidFill>
                  <a:srgbClr val="C0504D"/>
                </a:solidFill>
              </a:rPr>
              <a:t>наибольшая вероятность </a:t>
            </a:r>
            <a:r>
              <a:rPr lang="ru-RU" sz="2400" dirty="0">
                <a:solidFill>
                  <a:srgbClr val="373737"/>
                </a:solidFill>
              </a:rPr>
              <a:t>(для дискретной случайной величины)</a:t>
            </a:r>
            <a:endParaRPr lang="en-US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7910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Мода</a:t>
            </a:r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FCF51892-9628-4571-B57D-8773FBEE3425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208472" cy="2160240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Мода случайной величины </a:t>
            </a:r>
            <a:r>
              <a:rPr lang="ru-RU" sz="2400" dirty="0">
                <a:solidFill>
                  <a:srgbClr val="373737"/>
                </a:solidFill>
              </a:rPr>
              <a:t>– значение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которому соответствует наибольшая вероятность (для дискретной случайной величины) и </a:t>
            </a:r>
            <a:r>
              <a:rPr lang="ru-RU" sz="2400" dirty="0">
                <a:solidFill>
                  <a:srgbClr val="C0504D"/>
                </a:solidFill>
              </a:rPr>
              <a:t>локальный максимум плотности </a:t>
            </a:r>
            <a:r>
              <a:rPr lang="ru-RU" sz="2400" dirty="0">
                <a:solidFill>
                  <a:srgbClr val="373737"/>
                </a:solidFill>
              </a:rPr>
              <a:t>распределения (для непрерывной случайной величины)</a:t>
            </a:r>
            <a:endParaRPr lang="en-US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3108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Мода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856F5B9D-4B79-D748-8415-206BCE6D2A6A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208472" cy="2160240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Мода случайной величины </a:t>
            </a:r>
            <a:r>
              <a:rPr lang="ru-RU" sz="2400" dirty="0">
                <a:solidFill>
                  <a:srgbClr val="373737"/>
                </a:solidFill>
              </a:rPr>
              <a:t>– значение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которому соответствует наибольшая вероятность (для дискретной случайной величины) и локальный максимум плотности распределения (для непрерывной случайной величины)</a:t>
            </a:r>
            <a:endParaRPr lang="en-US" sz="2400" dirty="0">
              <a:solidFill>
                <a:srgbClr val="373737"/>
              </a:solidFill>
            </a:endParaRPr>
          </a:p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На практике встречаются </a:t>
            </a:r>
            <a:r>
              <a:rPr lang="ru-RU" sz="2400" dirty="0" err="1">
                <a:solidFill>
                  <a:srgbClr val="373737"/>
                </a:solidFill>
              </a:rPr>
              <a:t>мультимодальные</a:t>
            </a:r>
            <a:r>
              <a:rPr lang="ru-RU" sz="2400" dirty="0">
                <a:solidFill>
                  <a:srgbClr val="373737"/>
                </a:solidFill>
              </a:rPr>
              <a:t> распределения</a:t>
            </a:r>
            <a:endParaRPr lang="en-US" sz="2400" dirty="0">
              <a:solidFill>
                <a:srgbClr val="373737"/>
              </a:solidFill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A50D8F9-569B-B240-8236-7AC4EC166A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3648" y="3212976"/>
            <a:ext cx="6048672" cy="3206757"/>
          </a:xfrm>
          <a:prstGeom prst="rect">
            <a:avLst/>
          </a:prstGeom>
        </p:spPr>
      </p:pic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837B0DDF-9383-F44F-BB39-8AB558E1E8C1}"/>
              </a:ext>
            </a:extLst>
          </p:cNvPr>
          <p:cNvCxnSpPr>
            <a:cxnSpLocks/>
          </p:cNvCxnSpPr>
          <p:nvPr/>
        </p:nvCxnSpPr>
        <p:spPr>
          <a:xfrm flipV="1">
            <a:off x="4139952" y="4293096"/>
            <a:ext cx="0" cy="1585704"/>
          </a:xfrm>
          <a:prstGeom prst="line">
            <a:avLst/>
          </a:prstGeom>
          <a:ln w="25400">
            <a:solidFill>
              <a:srgbClr val="28516A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E9D2EC94-D428-1344-BD02-9EC9318208C3}"/>
              </a:ext>
            </a:extLst>
          </p:cNvPr>
          <p:cNvCxnSpPr>
            <a:cxnSpLocks/>
          </p:cNvCxnSpPr>
          <p:nvPr/>
        </p:nvCxnSpPr>
        <p:spPr>
          <a:xfrm flipV="1">
            <a:off x="5199912" y="3356992"/>
            <a:ext cx="0" cy="2521808"/>
          </a:xfrm>
          <a:prstGeom prst="line">
            <a:avLst/>
          </a:prstGeom>
          <a:ln w="25400">
            <a:solidFill>
              <a:srgbClr val="28516A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5787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Медиана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Объект 5">
                <a:extLst>
                  <a:ext uri="{FF2B5EF4-FFF2-40B4-BE49-F238E27FC236}">
                    <a16:creationId xmlns:a16="http://schemas.microsoft.com/office/drawing/2014/main" id="{C06F2985-F4BA-4C54-AB28-B8E1A3FEA65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692696"/>
                <a:ext cx="8136904" cy="1124824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Медиана случайной величины </a:t>
                </a:r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такое её значение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что</a:t>
                </a:r>
              </a:p>
              <a:p>
                <a:pPr marL="0" indent="0" algn="ctr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ℙ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𝑀𝑒𝑑</m:t>
                        </m:r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ℙ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&gt;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𝑀𝑒𝑑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sz="2400" b="0" i="0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Объект 5">
                <a:extLst>
                  <a:ext uri="{FF2B5EF4-FFF2-40B4-BE49-F238E27FC236}">
                    <a16:creationId xmlns:a16="http://schemas.microsoft.com/office/drawing/2014/main" id="{C06F2985-F4BA-4C54-AB28-B8E1A3FEA6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136904" cy="1124824"/>
              </a:xfrm>
              <a:prstGeom prst="rect">
                <a:avLst/>
              </a:prstGeom>
              <a:blipFill>
                <a:blip r:embed="rId4"/>
                <a:stretch>
                  <a:fillRect l="-1124" t="-3804" b="-163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9273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727BDA4-AC31-FE4A-82CF-EA07A8A2FB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420" y="2118953"/>
            <a:ext cx="7254103" cy="380199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Медиана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122626AD-E622-6F48-9897-86C72876120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692696"/>
                <a:ext cx="8136904" cy="1124824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Медиана случайной величины </a:t>
                </a:r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такое её значение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что</a:t>
                </a:r>
              </a:p>
              <a:p>
                <a:pPr marL="0" indent="0" algn="ctr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ℙ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𝑀𝑒𝑑</m:t>
                        </m:r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ℙ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&gt;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𝑀𝑒𝑑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sz="2400" b="0" i="0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122626AD-E622-6F48-9897-86C7287612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136904" cy="1124824"/>
              </a:xfrm>
              <a:prstGeom prst="rect">
                <a:avLst/>
              </a:prstGeom>
              <a:blipFill>
                <a:blip r:embed="rId5"/>
                <a:stretch>
                  <a:fillRect l="-1124" t="-3804" b="-163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1BD5A529-7F4A-BC4B-BC94-65821A5ECA0A}"/>
              </a:ext>
            </a:extLst>
          </p:cNvPr>
          <p:cNvCxnSpPr>
            <a:cxnSpLocks/>
          </p:cNvCxnSpPr>
          <p:nvPr/>
        </p:nvCxnSpPr>
        <p:spPr>
          <a:xfrm flipV="1">
            <a:off x="2843808" y="4941168"/>
            <a:ext cx="144016" cy="786524"/>
          </a:xfrm>
          <a:prstGeom prst="straightConnector1">
            <a:avLst/>
          </a:prstGeom>
          <a:ln w="1905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93D1D107-95B9-FE4D-8330-991D38AFBA2A}"/>
                  </a:ext>
                </a:extLst>
              </p:cNvPr>
              <p:cNvSpPr/>
              <p:nvPr/>
            </p:nvSpPr>
            <p:spPr>
              <a:xfrm>
                <a:off x="1443500" y="5750646"/>
                <a:ext cx="239431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&lt;</m:t>
                          </m:r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𝑀𝑒𝑑</m:t>
                          </m:r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93D1D107-95B9-FE4D-8330-991D38AFBA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3500" y="5750646"/>
                <a:ext cx="2394310" cy="461665"/>
              </a:xfrm>
              <a:prstGeom prst="rect">
                <a:avLst/>
              </a:prstGeom>
              <a:blipFill>
                <a:blip r:embed="rId6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AA009CB2-2CFB-D94B-B52A-D25A3240CE01}"/>
                  </a:ext>
                </a:extLst>
              </p:cNvPr>
              <p:cNvSpPr/>
              <p:nvPr/>
            </p:nvSpPr>
            <p:spPr>
              <a:xfrm>
                <a:off x="3852800" y="4710335"/>
                <a:ext cx="131760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𝑀𝑒𝑑</m:t>
                      </m:r>
                      <m:r>
                        <a:rPr lang="en-US" sz="240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AA009CB2-2CFB-D94B-B52A-D25A3240CE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2800" y="4710335"/>
                <a:ext cx="1317605" cy="461665"/>
              </a:xfrm>
              <a:prstGeom prst="rect">
                <a:avLst/>
              </a:prstGeom>
              <a:blipFill>
                <a:blip r:embed="rId7"/>
                <a:stretch>
                  <a:fillRect r="-1389" b="-20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6116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Квантиль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Объект 5">
                <a:extLst>
                  <a:ext uri="{FF2B5EF4-FFF2-40B4-BE49-F238E27FC236}">
                    <a16:creationId xmlns:a16="http://schemas.microsoft.com/office/drawing/2014/main" id="{A08779FE-5464-439D-B686-7DAF396905C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136904" cy="439068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Квантиль уровня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𝜸</m:t>
                    </m:r>
                  </m:oMath>
                </a14:m>
                <a:r>
                  <a:rPr lang="ru-RU" sz="2400" b="1" dirty="0">
                    <a:solidFill>
                      <a:srgbClr val="28516A"/>
                    </a:solidFill>
                  </a:rPr>
                  <a:t> </a:t>
                </a:r>
                <a:r>
                  <a:rPr lang="en-US" sz="2400" dirty="0">
                    <a:solidFill>
                      <a:srgbClr val="373737"/>
                    </a:solidFill>
                  </a:rPr>
                  <a:t>–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это такое число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𝒒</m:t>
                    </m:r>
                    <m:r>
                      <a:rPr lang="en-US" sz="2400" b="1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что  </a:t>
                </a:r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7" name="Объект 5">
                <a:extLst>
                  <a:ext uri="{FF2B5EF4-FFF2-40B4-BE49-F238E27FC236}">
                    <a16:creationId xmlns:a16="http://schemas.microsoft.com/office/drawing/2014/main" id="{A08779FE-5464-439D-B686-7DAF396905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136904" cy="439068"/>
              </a:xfrm>
              <a:prstGeom prst="rect">
                <a:avLst/>
              </a:prstGeom>
              <a:blipFill>
                <a:blip r:embed="rId4"/>
                <a:stretch>
                  <a:fillRect l="-1124" t="-9722" b="-375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FF22AA0-B7FF-4E7A-B8C5-5EB39F484574}"/>
                  </a:ext>
                </a:extLst>
              </p:cNvPr>
              <p:cNvSpPr/>
              <p:nvPr/>
            </p:nvSpPr>
            <p:spPr>
              <a:xfrm>
                <a:off x="3419872" y="1261167"/>
                <a:ext cx="207505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𝛾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FF22AA0-B7FF-4E7A-B8C5-5EB39F4845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9872" y="1261167"/>
                <a:ext cx="2075055" cy="461665"/>
              </a:xfrm>
              <a:prstGeom prst="rect">
                <a:avLst/>
              </a:prstGeom>
              <a:blipFill>
                <a:blip r:embed="rId5"/>
                <a:stretch>
                  <a:fillRect b="-105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12997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Пакт</a:t>
            </a:r>
          </a:p>
        </p:txBody>
      </p:sp>
      <p:sp>
        <p:nvSpPr>
          <p:cNvPr id="9" name="Содержимое 2">
            <a:extLst>
              <a:ext uri="{FF2B5EF4-FFF2-40B4-BE49-F238E27FC236}">
                <a16:creationId xmlns:a16="http://schemas.microsoft.com/office/drawing/2014/main" id="{286D37B8-0EB5-4D9D-B204-8983729CFEC5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3600400" cy="388847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Заключим соглашение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0374F3F5-EAD6-4DEE-A5CB-545E781E0C86}"/>
                  </a:ext>
                </a:extLst>
              </p:cNvPr>
              <p:cNvSpPr/>
              <p:nvPr/>
            </p:nvSpPr>
            <p:spPr>
              <a:xfrm>
                <a:off x="635224" y="1340768"/>
                <a:ext cx="4097917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dirty="0" smtClean="0">
                          <a:solidFill>
                            <a:srgbClr val="373737"/>
                          </a:solidFill>
                        </a:rPr>
                        <m:t>случайные величины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0374F3F5-EAD6-4DEE-A5CB-545E781E0C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224" y="1340768"/>
                <a:ext cx="4097917" cy="369332"/>
              </a:xfrm>
              <a:prstGeom prst="rect">
                <a:avLst/>
              </a:prstGeom>
              <a:blipFill>
                <a:blip r:embed="rId4"/>
                <a:stretch>
                  <a:fillRect l="-1190" r="-595" b="-344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E0DC57B2-816A-40D9-B3C7-1C8C366FC45C}"/>
                  </a:ext>
                </a:extLst>
              </p:cNvPr>
              <p:cNvSpPr/>
              <p:nvPr/>
            </p:nvSpPr>
            <p:spPr>
              <a:xfrm>
                <a:off x="615298" y="1855843"/>
                <a:ext cx="5396862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b="0" i="0" smtClean="0">
                          <a:solidFill>
                            <a:srgbClr val="373737"/>
                          </a:solidFill>
                        </a:rPr>
                        <m:t>какие−то конкретные значения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E0DC57B2-816A-40D9-B3C7-1C8C366FC4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298" y="1855843"/>
                <a:ext cx="5396862" cy="369332"/>
              </a:xfrm>
              <a:prstGeom prst="rect">
                <a:avLst/>
              </a:prstGeom>
              <a:blipFill>
                <a:blip r:embed="rId5"/>
                <a:stretch>
                  <a:fillRect l="-339" r="-452" b="-2623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90F7D6EB-EB32-4C91-8C94-1A0778507E9B}"/>
                  </a:ext>
                </a:extLst>
              </p:cNvPr>
              <p:cNvSpPr/>
              <p:nvPr/>
            </p:nvSpPr>
            <p:spPr>
              <a:xfrm>
                <a:off x="593067" y="2434683"/>
                <a:ext cx="2466765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b="0" i="0" dirty="0" smtClean="0">
                          <a:solidFill>
                            <a:srgbClr val="373737"/>
                          </a:solidFill>
                        </a:rPr>
                        <m:t>события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90F7D6EB-EB32-4C91-8C94-1A0778507E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067" y="2434683"/>
                <a:ext cx="2466765" cy="369332"/>
              </a:xfrm>
              <a:prstGeom prst="rect">
                <a:avLst/>
              </a:prstGeom>
              <a:blipFill>
                <a:blip r:embed="rId6"/>
                <a:stretch>
                  <a:fillRect l="-741" r="-1235" b="-983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D98739F6-5C4A-4A9D-848A-D3AC96A7E0FE}"/>
                  </a:ext>
                </a:extLst>
              </p:cNvPr>
              <p:cNvSpPr/>
              <p:nvPr/>
            </p:nvSpPr>
            <p:spPr>
              <a:xfrm>
                <a:off x="679632" y="2939188"/>
                <a:ext cx="2347887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ℙ</m:t>
                    </m:r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/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вероятность</a:t>
                </a: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D98739F6-5C4A-4A9D-848A-D3AC96A7E0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632" y="2939188"/>
                <a:ext cx="2347887" cy="369332"/>
              </a:xfrm>
              <a:prstGeom prst="rect">
                <a:avLst/>
              </a:prstGeom>
              <a:blipFill>
                <a:blip r:embed="rId7"/>
                <a:stretch>
                  <a:fillRect l="-4404" t="-22951" r="-3109" b="-5082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44571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53483CC-84BB-1D46-9DF6-5551FD9EAB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957" y="1861399"/>
            <a:ext cx="6842611" cy="358632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Объект 5">
                <a:extLst>
                  <a:ext uri="{FF2B5EF4-FFF2-40B4-BE49-F238E27FC236}">
                    <a16:creationId xmlns:a16="http://schemas.microsoft.com/office/drawing/2014/main" id="{30D8E8AB-6B38-8346-8B99-C7398E83A75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07704" y="5877272"/>
                <a:ext cx="5798624" cy="439069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dirty="0">
                    <a:solidFill>
                      <a:srgbClr val="28516A"/>
                    </a:solidFill>
                  </a:rPr>
                  <a:t>Вероятность попасть в хвост равна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Объект 5">
                <a:extLst>
                  <a:ext uri="{FF2B5EF4-FFF2-40B4-BE49-F238E27FC236}">
                    <a16:creationId xmlns:a16="http://schemas.microsoft.com/office/drawing/2014/main" id="{30D8E8AB-6B38-8346-8B99-C7398E83A7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7704" y="5877272"/>
                <a:ext cx="5798624" cy="439069"/>
              </a:xfrm>
              <a:prstGeom prst="rect">
                <a:avLst/>
              </a:prstGeom>
              <a:blipFill>
                <a:blip r:embed="rId5"/>
                <a:stretch>
                  <a:fillRect t="-19444" b="-2777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Квантиль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1A1E4F37-A670-114A-B16E-0C858DD7FF1D}"/>
                  </a:ext>
                </a:extLst>
              </p:cNvPr>
              <p:cNvSpPr/>
              <p:nvPr/>
            </p:nvSpPr>
            <p:spPr>
              <a:xfrm>
                <a:off x="3419872" y="1261167"/>
                <a:ext cx="207505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𝛾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1A1E4F37-A670-114A-B16E-0C858DD7FF1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9872" y="1261167"/>
                <a:ext cx="2075055" cy="461665"/>
              </a:xfrm>
              <a:prstGeom prst="rect">
                <a:avLst/>
              </a:prstGeom>
              <a:blipFill>
                <a:blip r:embed="rId6"/>
                <a:stretch>
                  <a:fillRect b="-105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1F4A4D83-B007-6944-9635-5A8C00BC77D1}"/>
              </a:ext>
            </a:extLst>
          </p:cNvPr>
          <p:cNvCxnSpPr>
            <a:cxnSpLocks/>
          </p:cNvCxnSpPr>
          <p:nvPr/>
        </p:nvCxnSpPr>
        <p:spPr>
          <a:xfrm flipV="1">
            <a:off x="2411760" y="5092192"/>
            <a:ext cx="1" cy="648695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40FCBEBC-E399-F74A-9087-56CD43FE0F79}"/>
                  </a:ext>
                </a:extLst>
              </p:cNvPr>
              <p:cNvSpPr/>
              <p:nvPr/>
            </p:nvSpPr>
            <p:spPr>
              <a:xfrm>
                <a:off x="2666720" y="2060848"/>
                <a:ext cx="42800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40FCBEBC-E399-F74A-9087-56CD43FE0F7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6720" y="2060848"/>
                <a:ext cx="428002" cy="461665"/>
              </a:xfrm>
              <a:prstGeom prst="rect">
                <a:avLst/>
              </a:prstGeom>
              <a:blipFill>
                <a:blip r:embed="rId7"/>
                <a:stretch>
                  <a:fillRect b="-1184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Объект 5">
                <a:extLst>
                  <a:ext uri="{FF2B5EF4-FFF2-40B4-BE49-F238E27FC236}">
                    <a16:creationId xmlns:a16="http://schemas.microsoft.com/office/drawing/2014/main" id="{FB6E3AB9-F2BA-4D8D-872D-606A0A6D8B3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136904" cy="439068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Квантиль уровня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𝜸</m:t>
                    </m:r>
                  </m:oMath>
                </a14:m>
                <a:r>
                  <a:rPr lang="ru-RU" sz="2400" b="1" dirty="0">
                    <a:solidFill>
                      <a:srgbClr val="28516A"/>
                    </a:solidFill>
                  </a:rPr>
                  <a:t> </a:t>
                </a:r>
                <a:r>
                  <a:rPr lang="en-US" sz="2400" dirty="0">
                    <a:solidFill>
                      <a:srgbClr val="373737"/>
                    </a:solidFill>
                  </a:rPr>
                  <a:t>–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это такое число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𝒒</m:t>
                    </m:r>
                    <m:r>
                      <a:rPr lang="en-US" sz="2400" b="1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что  </a:t>
                </a:r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13" name="Объект 5">
                <a:extLst>
                  <a:ext uri="{FF2B5EF4-FFF2-40B4-BE49-F238E27FC236}">
                    <a16:creationId xmlns:a16="http://schemas.microsoft.com/office/drawing/2014/main" id="{FB6E3AB9-F2BA-4D8D-872D-606A0A6D8B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136904" cy="439068"/>
              </a:xfrm>
              <a:prstGeom prst="rect">
                <a:avLst/>
              </a:prstGeom>
              <a:blipFill>
                <a:blip r:embed="rId8"/>
                <a:stretch>
                  <a:fillRect l="-1124" t="-9722" b="-375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84551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wrap="square" rIns="0" bIns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+mn-lt"/>
                <a:ea typeface="+mn-ea"/>
                <a:cs typeface="+mn-cs"/>
              </a:rPr>
              <a:t>Резюме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E6F21541-EBC8-4C31-BC36-EB960D5280F1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064896" cy="547260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Мы вспомнили основные определения из теории вероятностей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400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+mn-lt"/>
                <a:ea typeface="+mn-ea"/>
                <a:cs typeface="+mn-cs"/>
              </a:rPr>
              <a:t>Резюме</a:t>
            </a:r>
          </a:p>
        </p:txBody>
      </p:sp>
      <p:sp>
        <p:nvSpPr>
          <p:cNvPr id="15" name="Объект 5"/>
          <p:cNvSpPr txBox="1">
            <a:spLocks/>
          </p:cNvSpPr>
          <p:nvPr/>
        </p:nvSpPr>
        <p:spPr>
          <a:xfrm>
            <a:off x="612000" y="692696"/>
            <a:ext cx="8064896" cy="547260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Мы вспомнили основные определения из теории вероятностей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Мы поговорили про свойства математических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ru-RU" sz="2400" dirty="0">
                <a:solidFill>
                  <a:srgbClr val="373737"/>
                </a:solidFill>
              </a:rPr>
              <a:t>ожиданий и дисперсий</a:t>
            </a:r>
            <a:endParaRPr lang="en-US" sz="2400" dirty="0">
              <a:solidFill>
                <a:srgbClr val="373737"/>
              </a:solidFill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8360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95537" y="116632"/>
            <a:ext cx="8640960" cy="633670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0" bIns="0" rtlCol="0" anchor="ctr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yriad Pro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yriad Pro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yriad Pro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9pPr>
          </a:lstStyle>
          <a:p>
            <a:pPr algn="ctr"/>
            <a:r>
              <a:rPr lang="ru-RU" altLang="ru-RU" dirty="0"/>
              <a:t>Какими бывают случайные величины</a:t>
            </a:r>
          </a:p>
        </p:txBody>
      </p:sp>
    </p:spTree>
    <p:extLst>
      <p:ext uri="{BB962C8B-B14F-4D97-AF65-F5344CB8AC3E}">
        <p14:creationId xmlns:p14="http://schemas.microsoft.com/office/powerpoint/2010/main" val="159396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Распределение Бернулли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58DA298F-767B-4459-9D48-6F916BC1998C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4412874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Пол родившегося ребёнка</a:t>
            </a:r>
          </a:p>
        </p:txBody>
      </p:sp>
    </p:spTree>
    <p:extLst>
      <p:ext uri="{BB962C8B-B14F-4D97-AF65-F5344CB8AC3E}">
        <p14:creationId xmlns:p14="http://schemas.microsoft.com/office/powerpoint/2010/main" val="1411532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Распределение Бернулли</a:t>
            </a:r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717EFA8E-21B8-477A-B575-D88B51B5AFCD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4412874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Пол родившегося ребёнка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Таблица 7">
                <a:extLst>
                  <a:ext uri="{FF2B5EF4-FFF2-40B4-BE49-F238E27FC236}">
                    <a16:creationId xmlns:a16="http://schemas.microsoft.com/office/drawing/2014/main" id="{CA533F82-B4A3-49FB-A2BB-AE1541EEBD7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57932082"/>
                  </p:ext>
                </p:extLst>
              </p:nvPr>
            </p:nvGraphicFramePr>
            <p:xfrm>
              <a:off x="2123728" y="1574492"/>
              <a:ext cx="4896544" cy="137160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5994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381076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1255525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мальчик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девочка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284166265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ℙ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Таблица 7">
                <a:extLst>
                  <a:ext uri="{FF2B5EF4-FFF2-40B4-BE49-F238E27FC236}">
                    <a16:creationId xmlns:a16="http://schemas.microsoft.com/office/drawing/2014/main" id="{CA533F82-B4A3-49FB-A2BB-AE1541EEBD7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57932082"/>
                  </p:ext>
                </p:extLst>
              </p:nvPr>
            </p:nvGraphicFramePr>
            <p:xfrm>
              <a:off x="2123728" y="1574492"/>
              <a:ext cx="4896544" cy="137160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5994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381076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1255525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63436" r="-91630" b="-2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0291" r="-971" b="-2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41662655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t="-98684" r="-117251" b="-11710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63436" t="-98684" r="-91630" b="-11710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0291" t="-98684" r="-971" b="-11710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t="-201333" r="-117251" b="-18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63436" t="-201333" r="-91630" b="-18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0291" t="-201333" r="-971" b="-18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777265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Распределение Бернулли</a:t>
            </a:r>
          </a:p>
        </p:txBody>
      </p:sp>
      <p:sp>
        <p:nvSpPr>
          <p:cNvPr id="9" name="Объект 5">
            <a:extLst>
              <a:ext uri="{FF2B5EF4-FFF2-40B4-BE49-F238E27FC236}">
                <a16:creationId xmlns:a16="http://schemas.microsoft.com/office/drawing/2014/main" id="{A4CCF91E-D7A6-430C-8E27-BAA22DE4A9E0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4412874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Пол родившегося ребёнка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0" name="Таблица 9">
                <a:extLst>
                  <a:ext uri="{FF2B5EF4-FFF2-40B4-BE49-F238E27FC236}">
                    <a16:creationId xmlns:a16="http://schemas.microsoft.com/office/drawing/2014/main" id="{EACC9C6D-45B5-4B04-BEDF-671C3EB2603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65366744"/>
                  </p:ext>
                </p:extLst>
              </p:nvPr>
            </p:nvGraphicFramePr>
            <p:xfrm>
              <a:off x="2123728" y="1574492"/>
              <a:ext cx="4896544" cy="137160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5994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381076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1255525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мальчик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девочка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284166265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ℙ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0" name="Таблица 9">
                <a:extLst>
                  <a:ext uri="{FF2B5EF4-FFF2-40B4-BE49-F238E27FC236}">
                    <a16:creationId xmlns:a16="http://schemas.microsoft.com/office/drawing/2014/main" id="{EACC9C6D-45B5-4B04-BEDF-671C3EB2603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65366744"/>
                  </p:ext>
                </p:extLst>
              </p:nvPr>
            </p:nvGraphicFramePr>
            <p:xfrm>
              <a:off x="2123728" y="1574492"/>
              <a:ext cx="4896544" cy="137160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5994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381076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1255525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63436" r="-91630" b="-2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0291" r="-971" b="-2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41662655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t="-98684" r="-117251" b="-11710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63436" t="-98684" r="-91630" b="-11710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0291" t="-98684" r="-971" b="-11710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t="-201333" r="-117251" b="-18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63436" t="-201333" r="-91630" b="-18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0291" t="-201333" r="-971" b="-18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Объект 5">
                <a:extLst>
                  <a:ext uri="{FF2B5EF4-FFF2-40B4-BE49-F238E27FC236}">
                    <a16:creationId xmlns:a16="http://schemas.microsoft.com/office/drawing/2014/main" id="{1A064B2F-C3C3-47E6-9358-084F2BE793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771800" y="3405364"/>
                <a:ext cx="3960440" cy="81273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Распределение Бернулли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 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𝐵𝑒𝑟𝑛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Объект 5">
                <a:extLst>
                  <a:ext uri="{FF2B5EF4-FFF2-40B4-BE49-F238E27FC236}">
                    <a16:creationId xmlns:a16="http://schemas.microsoft.com/office/drawing/2014/main" id="{1A064B2F-C3C3-47E6-9358-084F2BE793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1800" y="3405364"/>
                <a:ext cx="3960440" cy="812738"/>
              </a:xfrm>
              <a:prstGeom prst="rect">
                <a:avLst/>
              </a:prstGeom>
              <a:blipFill>
                <a:blip r:embed="rId5"/>
                <a:stretch>
                  <a:fillRect l="-1541" t="-11278" r="-6009" b="-67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59320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Распределение Бернулли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EE66AD6-221D-CB4A-9137-929D2841DEF0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4412874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Пол родившегося ребёнка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Таблица 6">
                <a:extLst>
                  <a:ext uri="{FF2B5EF4-FFF2-40B4-BE49-F238E27FC236}">
                    <a16:creationId xmlns:a16="http://schemas.microsoft.com/office/drawing/2014/main" id="{AFAAE8CB-CC6A-9340-A78D-42971003486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50084155"/>
                  </p:ext>
                </p:extLst>
              </p:nvPr>
            </p:nvGraphicFramePr>
            <p:xfrm>
              <a:off x="2123728" y="1574492"/>
              <a:ext cx="4896544" cy="137160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5994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381076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1255525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мальчик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девочка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284166265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ℙ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Таблица 6">
                <a:extLst>
                  <a:ext uri="{FF2B5EF4-FFF2-40B4-BE49-F238E27FC236}">
                    <a16:creationId xmlns:a16="http://schemas.microsoft.com/office/drawing/2014/main" id="{AFAAE8CB-CC6A-9340-A78D-42971003486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50084155"/>
                  </p:ext>
                </p:extLst>
              </p:nvPr>
            </p:nvGraphicFramePr>
            <p:xfrm>
              <a:off x="2123728" y="1574492"/>
              <a:ext cx="4896544" cy="137160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5994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381076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1255525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63436" r="-91630" b="-2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0291" r="-971" b="-2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41662655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t="-98684" r="-117251" b="-11710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63436" t="-98684" r="-91630" b="-11710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0291" t="-98684" r="-971" b="-11710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t="-201333" r="-117251" b="-18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63436" t="-201333" r="-91630" b="-18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0291" t="-201333" r="-971" b="-18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4D2C83AD-BFA2-BD48-8508-ECA3129D30A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771800" y="3405364"/>
                <a:ext cx="3960440" cy="81273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Распределение Бернулли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 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𝐵𝑒𝑟𝑛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4D2C83AD-BFA2-BD48-8508-ECA3129D30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1800" y="3405364"/>
                <a:ext cx="3960440" cy="812738"/>
              </a:xfrm>
              <a:prstGeom prst="rect">
                <a:avLst/>
              </a:prstGeom>
              <a:blipFill>
                <a:blip r:embed="rId5"/>
                <a:stretch>
                  <a:fillRect l="-1541" t="-11278" r="-6009" b="-67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87B7031D-07A1-9349-AB99-442481EFFC4F}"/>
                  </a:ext>
                </a:extLst>
              </p:cNvPr>
              <p:cNvSpPr/>
              <p:nvPr/>
            </p:nvSpPr>
            <p:spPr>
              <a:xfrm>
                <a:off x="1043608" y="4535972"/>
                <a:ext cx="4464496" cy="600164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0"/>
                  </a:spcBef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1⋅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+0⋅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87B7031D-07A1-9349-AB99-442481EFFC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4535972"/>
                <a:ext cx="4464496" cy="60016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E9F433E8-3054-FF4D-8CAA-EB0994027309}"/>
                  </a:ext>
                </a:extLst>
              </p:cNvPr>
              <p:cNvSpPr/>
              <p:nvPr/>
            </p:nvSpPr>
            <p:spPr>
              <a:xfrm>
                <a:off x="984909" y="5136136"/>
                <a:ext cx="6527108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V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E9F433E8-3054-FF4D-8CAA-EB09940273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909" y="5136136"/>
                <a:ext cx="6527108" cy="369332"/>
              </a:xfrm>
              <a:prstGeom prst="rect">
                <a:avLst/>
              </a:prstGeom>
              <a:blipFill>
                <a:blip r:embed="rId7"/>
                <a:stretch>
                  <a:fillRect l="-654" b="-28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48118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Биномиальное распределение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A9B0AED-D52A-4107-97D3-4A1E401F66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6016" y="836712"/>
            <a:ext cx="4085033" cy="2297831"/>
          </a:xfrm>
          <a:prstGeom prst="rect">
            <a:avLst/>
          </a:prstGeom>
        </p:spPr>
      </p:pic>
      <p:sp>
        <p:nvSpPr>
          <p:cNvPr id="8" name="Объект 5">
            <a:extLst>
              <a:ext uri="{FF2B5EF4-FFF2-40B4-BE49-F238E27FC236}">
                <a16:creationId xmlns:a16="http://schemas.microsoft.com/office/drawing/2014/main" id="{D1183BB8-784A-40E4-84A9-9FAABAF0842F}"/>
              </a:ext>
            </a:extLst>
          </p:cNvPr>
          <p:cNvSpPr txBox="1">
            <a:spLocks/>
          </p:cNvSpPr>
          <p:nvPr/>
        </p:nvSpPr>
        <p:spPr>
          <a:xfrm>
            <a:off x="611560" y="692150"/>
            <a:ext cx="4032448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Число попаданий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ru-RU" sz="2400" dirty="0">
                <a:solidFill>
                  <a:srgbClr val="373737"/>
                </a:solidFill>
              </a:rPr>
              <a:t>в баскетбольную корзину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ABE9147-3E1E-43B4-A90A-E76E7D7EC583}"/>
              </a:ext>
            </a:extLst>
          </p:cNvPr>
          <p:cNvSpPr/>
          <p:nvPr/>
        </p:nvSpPr>
        <p:spPr>
          <a:xfrm>
            <a:off x="611560" y="6180247"/>
            <a:ext cx="1718099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r>
              <a:rPr lang="en" sz="1100" dirty="0">
                <a:solidFill>
                  <a:schemeClr val="bg1">
                    <a:lumMod val="75000"/>
                  </a:schemeClr>
                </a:solidFill>
              </a:rPr>
              <a:t>Futurama s03 e14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BE0BED0-48B0-45CD-8013-5E1BDF71C3B0}"/>
              </a:ext>
            </a:extLst>
          </p:cNvPr>
          <p:cNvSpPr/>
          <p:nvPr/>
        </p:nvSpPr>
        <p:spPr>
          <a:xfrm>
            <a:off x="4735441" y="3167390"/>
            <a:ext cx="4085032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pPr algn="r"/>
            <a:r>
              <a:rPr lang="ru-RU" sz="1100" dirty="0">
                <a:solidFill>
                  <a:schemeClr val="bg1">
                    <a:lumMod val="75000"/>
                  </a:schemeClr>
                </a:solidFill>
              </a:rPr>
              <a:t>Источник: «</a:t>
            </a:r>
            <a:r>
              <a:rPr lang="ru-RU" sz="1100" dirty="0" err="1">
                <a:solidFill>
                  <a:schemeClr val="bg1">
                    <a:lumMod val="75000"/>
                  </a:schemeClr>
                </a:solidFill>
              </a:rPr>
              <a:t>Футурама</a:t>
            </a:r>
            <a:r>
              <a:rPr lang="ru-RU" sz="1100" dirty="0">
                <a:solidFill>
                  <a:schemeClr val="bg1">
                    <a:lumMod val="75000"/>
                  </a:schemeClr>
                </a:solidFill>
              </a:rPr>
              <a:t>». Автор Мэтт </a:t>
            </a:r>
            <a:r>
              <a:rPr lang="ru-RU" sz="1100" dirty="0" err="1">
                <a:solidFill>
                  <a:schemeClr val="bg1">
                    <a:lumMod val="75000"/>
                  </a:schemeClr>
                </a:solidFill>
              </a:rPr>
              <a:t>Грейнинг</a:t>
            </a:r>
            <a:r>
              <a:rPr lang="ru-RU" sz="1100" dirty="0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FOX Network. 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7695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Биномиальное распределение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A984044-D912-4864-B96C-14EBBD2B1F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6016" y="836712"/>
            <a:ext cx="4085033" cy="2297831"/>
          </a:xfrm>
          <a:prstGeom prst="rect">
            <a:avLst/>
          </a:prstGeom>
        </p:spPr>
      </p:pic>
      <p:sp>
        <p:nvSpPr>
          <p:cNvPr id="11" name="Объект 5">
            <a:extLst>
              <a:ext uri="{FF2B5EF4-FFF2-40B4-BE49-F238E27FC236}">
                <a16:creationId xmlns:a16="http://schemas.microsoft.com/office/drawing/2014/main" id="{9582BA64-2EDE-4A97-8421-F840B3E4879D}"/>
              </a:ext>
            </a:extLst>
          </p:cNvPr>
          <p:cNvSpPr txBox="1">
            <a:spLocks/>
          </p:cNvSpPr>
          <p:nvPr/>
        </p:nvSpPr>
        <p:spPr>
          <a:xfrm>
            <a:off x="611560" y="692150"/>
            <a:ext cx="4032448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Число попаданий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ru-RU" sz="2400" dirty="0">
                <a:solidFill>
                  <a:srgbClr val="373737"/>
                </a:solidFill>
              </a:rPr>
              <a:t>в баскетбольную корзину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Объект 5">
                <a:extLst>
                  <a:ext uri="{FF2B5EF4-FFF2-40B4-BE49-F238E27FC236}">
                    <a16:creationId xmlns:a16="http://schemas.microsoft.com/office/drawing/2014/main" id="{6164A6B5-1501-4A4F-8986-B814B783165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1700808"/>
                <a:ext cx="4135167" cy="812738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Биномиальная случайная величина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 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𝐵𝑖𝑛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Объект 5">
                <a:extLst>
                  <a:ext uri="{FF2B5EF4-FFF2-40B4-BE49-F238E27FC236}">
                    <a16:creationId xmlns:a16="http://schemas.microsoft.com/office/drawing/2014/main" id="{6164A6B5-1501-4A4F-8986-B814B78316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1700808"/>
                <a:ext cx="4135167" cy="812738"/>
              </a:xfrm>
              <a:prstGeom prst="rect">
                <a:avLst/>
              </a:prstGeom>
              <a:blipFill>
                <a:blip r:embed="rId5"/>
                <a:stretch>
                  <a:fillRect l="-2209" t="-5263" b="-1954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Объект 5">
                <a:extLst>
                  <a:ext uri="{FF2B5EF4-FFF2-40B4-BE49-F238E27FC236}">
                    <a16:creationId xmlns:a16="http://schemas.microsoft.com/office/drawing/2014/main" id="{C5E01C00-748B-4FF0-9FCA-98F15365773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188" y="2754119"/>
                <a:ext cx="3168352" cy="119110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en-US" sz="2400" dirty="0">
                    <a:solidFill>
                      <a:srgbClr val="3A3A3A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dirty="0">
                    <a:solidFill>
                      <a:srgbClr val="0059A9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число испытаний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en-US" sz="2400" dirty="0">
                    <a:solidFill>
                      <a:srgbClr val="0059A9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400" dirty="0">
                    <a:solidFill>
                      <a:srgbClr val="0059A9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вероятность успеха</a:t>
                </a:r>
              </a:p>
            </p:txBody>
          </p:sp>
        </mc:Choice>
        <mc:Fallback xmlns="">
          <p:sp>
            <p:nvSpPr>
              <p:cNvPr id="13" name="Объект 5">
                <a:extLst>
                  <a:ext uri="{FF2B5EF4-FFF2-40B4-BE49-F238E27FC236}">
                    <a16:creationId xmlns:a16="http://schemas.microsoft.com/office/drawing/2014/main" id="{C5E01C00-748B-4FF0-9FCA-98F1536577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188" y="2754119"/>
                <a:ext cx="3168352" cy="1191108"/>
              </a:xfrm>
              <a:prstGeom prst="rect">
                <a:avLst/>
              </a:prstGeom>
              <a:blipFill>
                <a:blip r:embed="rId6"/>
                <a:stretch>
                  <a:fillRect l="-1346" t="-7692" r="-480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C01B8124-9028-4C64-BD3E-59FD3DC9BAC5}"/>
              </a:ext>
            </a:extLst>
          </p:cNvPr>
          <p:cNvSpPr/>
          <p:nvPr/>
        </p:nvSpPr>
        <p:spPr>
          <a:xfrm>
            <a:off x="611560" y="6180247"/>
            <a:ext cx="1718099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r>
              <a:rPr lang="en" sz="1100" dirty="0">
                <a:solidFill>
                  <a:schemeClr val="bg1">
                    <a:lumMod val="75000"/>
                  </a:schemeClr>
                </a:solidFill>
              </a:rPr>
              <a:t>Futurama s03 e14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35CFC5E7-6532-418C-9B3A-D30EC709A488}"/>
              </a:ext>
            </a:extLst>
          </p:cNvPr>
          <p:cNvSpPr/>
          <p:nvPr/>
        </p:nvSpPr>
        <p:spPr>
          <a:xfrm>
            <a:off x="4735441" y="3167390"/>
            <a:ext cx="4085032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pPr algn="r"/>
            <a:r>
              <a:rPr lang="ru-RU" sz="1100" dirty="0">
                <a:solidFill>
                  <a:schemeClr val="bg1">
                    <a:lumMod val="75000"/>
                  </a:schemeClr>
                </a:solidFill>
              </a:rPr>
              <a:t>Источник: «</a:t>
            </a:r>
            <a:r>
              <a:rPr lang="ru-RU" sz="1100" dirty="0" err="1">
                <a:solidFill>
                  <a:schemeClr val="bg1">
                    <a:lumMod val="75000"/>
                  </a:schemeClr>
                </a:solidFill>
              </a:rPr>
              <a:t>Футурама</a:t>
            </a:r>
            <a:r>
              <a:rPr lang="ru-RU" sz="1100" dirty="0">
                <a:solidFill>
                  <a:schemeClr val="bg1">
                    <a:lumMod val="75000"/>
                  </a:schemeClr>
                </a:solidFill>
              </a:rPr>
              <a:t>». Автор Мэтт </a:t>
            </a:r>
            <a:r>
              <a:rPr lang="ru-RU" sz="1100" dirty="0" err="1">
                <a:solidFill>
                  <a:schemeClr val="bg1">
                    <a:lumMod val="75000"/>
                  </a:schemeClr>
                </a:solidFill>
              </a:rPr>
              <a:t>Грейнинг</a:t>
            </a:r>
            <a:r>
              <a:rPr lang="ru-RU" sz="1100" dirty="0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FOX Network. 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932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Пакт</a:t>
            </a:r>
          </a:p>
        </p:txBody>
      </p:sp>
      <p:sp>
        <p:nvSpPr>
          <p:cNvPr id="10" name="Содержимое 2">
            <a:extLst>
              <a:ext uri="{FF2B5EF4-FFF2-40B4-BE49-F238E27FC236}">
                <a16:creationId xmlns:a16="http://schemas.microsoft.com/office/drawing/2014/main" id="{E019F95C-F319-4D13-8292-3822D3359A51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3600400" cy="388847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Заключим соглашение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655726AD-51A7-437B-B5FA-907F114A1432}"/>
                  </a:ext>
                </a:extLst>
              </p:cNvPr>
              <p:cNvSpPr/>
              <p:nvPr/>
            </p:nvSpPr>
            <p:spPr>
              <a:xfrm>
                <a:off x="635224" y="1340768"/>
                <a:ext cx="4097917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dirty="0" smtClean="0">
                          <a:solidFill>
                            <a:srgbClr val="373737"/>
                          </a:solidFill>
                        </a:rPr>
                        <m:t>случайные величины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655726AD-51A7-437B-B5FA-907F114A143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224" y="1340768"/>
                <a:ext cx="4097917" cy="369332"/>
              </a:xfrm>
              <a:prstGeom prst="rect">
                <a:avLst/>
              </a:prstGeom>
              <a:blipFill>
                <a:blip r:embed="rId4"/>
                <a:stretch>
                  <a:fillRect l="-1190" r="-595" b="-344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69CF2B42-79C6-4A74-84AE-77C4A9EC7004}"/>
                  </a:ext>
                </a:extLst>
              </p:cNvPr>
              <p:cNvSpPr/>
              <p:nvPr/>
            </p:nvSpPr>
            <p:spPr>
              <a:xfrm>
                <a:off x="615298" y="1855843"/>
                <a:ext cx="5396862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b="0" i="0" smtClean="0">
                          <a:solidFill>
                            <a:srgbClr val="373737"/>
                          </a:solidFill>
                        </a:rPr>
                        <m:t>какие−то конкретные значения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69CF2B42-79C6-4A74-84AE-77C4A9EC70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298" y="1855843"/>
                <a:ext cx="5396862" cy="369332"/>
              </a:xfrm>
              <a:prstGeom prst="rect">
                <a:avLst/>
              </a:prstGeom>
              <a:blipFill>
                <a:blip r:embed="rId5"/>
                <a:stretch>
                  <a:fillRect l="-339" r="-452" b="-2623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7003CB44-E437-4676-A43F-96614C18A49D}"/>
                  </a:ext>
                </a:extLst>
              </p:cNvPr>
              <p:cNvSpPr/>
              <p:nvPr/>
            </p:nvSpPr>
            <p:spPr>
              <a:xfrm>
                <a:off x="593067" y="2434683"/>
                <a:ext cx="2466765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b="0" i="0" dirty="0" smtClean="0">
                          <a:solidFill>
                            <a:srgbClr val="373737"/>
                          </a:solidFill>
                        </a:rPr>
                        <m:t>события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7003CB44-E437-4676-A43F-96614C18A4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067" y="2434683"/>
                <a:ext cx="2466765" cy="369332"/>
              </a:xfrm>
              <a:prstGeom prst="rect">
                <a:avLst/>
              </a:prstGeom>
              <a:blipFill>
                <a:blip r:embed="rId6"/>
                <a:stretch>
                  <a:fillRect l="-741" r="-1235" b="-983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7A85B6C0-A5C3-47D2-A7E9-DB17ACDA58FD}"/>
                  </a:ext>
                </a:extLst>
              </p:cNvPr>
              <p:cNvSpPr/>
              <p:nvPr/>
            </p:nvSpPr>
            <p:spPr>
              <a:xfrm>
                <a:off x="679632" y="2939188"/>
                <a:ext cx="2347887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ℙ</m:t>
                    </m:r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/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вероятность</a:t>
                </a: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7A85B6C0-A5C3-47D2-A7E9-DB17ACDA58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632" y="2939188"/>
                <a:ext cx="2347887" cy="369332"/>
              </a:xfrm>
              <a:prstGeom prst="rect">
                <a:avLst/>
              </a:prstGeom>
              <a:blipFill>
                <a:blip r:embed="rId7"/>
                <a:stretch>
                  <a:fillRect l="-4404" t="-22951" r="-3109" b="-5082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43EF0B8D-1B40-4667-A2B9-2078C13D9A80}"/>
                  </a:ext>
                </a:extLst>
              </p:cNvPr>
              <p:cNvSpPr/>
              <p:nvPr/>
            </p:nvSpPr>
            <p:spPr>
              <a:xfrm>
                <a:off x="661967" y="3427980"/>
                <a:ext cx="4624215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математическое ожидание</a:t>
                </a:r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43EF0B8D-1B40-4667-A2B9-2078C13D9A8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967" y="3427980"/>
                <a:ext cx="4624215" cy="369332"/>
              </a:xfrm>
              <a:prstGeom prst="rect">
                <a:avLst/>
              </a:prstGeom>
              <a:blipFill>
                <a:blip r:embed="rId8"/>
                <a:stretch>
                  <a:fillRect l="-2375" t="-22951" r="-3034" b="-5082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688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Биномиальное распределение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8F3394C-AF32-9948-A488-9C5C11F819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6016" y="836712"/>
            <a:ext cx="4085033" cy="2297831"/>
          </a:xfrm>
          <a:prstGeom prst="rect">
            <a:avLst/>
          </a:prstGeom>
        </p:spPr>
      </p:pic>
      <p:sp>
        <p:nvSpPr>
          <p:cNvPr id="6" name="Объект 5">
            <a:extLst>
              <a:ext uri="{FF2B5EF4-FFF2-40B4-BE49-F238E27FC236}">
                <a16:creationId xmlns:a16="http://schemas.microsoft.com/office/drawing/2014/main" id="{F30F54F8-DE52-8944-8959-89FFDE7CD0C6}"/>
              </a:ext>
            </a:extLst>
          </p:cNvPr>
          <p:cNvSpPr txBox="1">
            <a:spLocks/>
          </p:cNvSpPr>
          <p:nvPr/>
        </p:nvSpPr>
        <p:spPr>
          <a:xfrm>
            <a:off x="611560" y="692150"/>
            <a:ext cx="4032448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Число попаданий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ru-RU" sz="2400" dirty="0">
                <a:solidFill>
                  <a:srgbClr val="373737"/>
                </a:solidFill>
              </a:rPr>
              <a:t>в баскетбольную корзину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Объект 5">
                <a:extLst>
                  <a:ext uri="{FF2B5EF4-FFF2-40B4-BE49-F238E27FC236}">
                    <a16:creationId xmlns:a16="http://schemas.microsoft.com/office/drawing/2014/main" id="{4171F820-CB9B-AA40-9593-6161656F0D1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1700808"/>
                <a:ext cx="4135167" cy="812738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Биномиальная случайная величина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 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𝐵𝑖𝑛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Объект 5">
                <a:extLst>
                  <a:ext uri="{FF2B5EF4-FFF2-40B4-BE49-F238E27FC236}">
                    <a16:creationId xmlns:a16="http://schemas.microsoft.com/office/drawing/2014/main" id="{4171F820-CB9B-AA40-9593-6161656F0D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1700808"/>
                <a:ext cx="4135167" cy="812738"/>
              </a:xfrm>
              <a:prstGeom prst="rect">
                <a:avLst/>
              </a:prstGeom>
              <a:blipFill>
                <a:blip r:embed="rId5"/>
                <a:stretch>
                  <a:fillRect l="-2209" t="-5263" b="-1954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E751593F-2915-ED49-B55B-C7F9A58A62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188" y="2754119"/>
                <a:ext cx="3168352" cy="119110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en-US" sz="2400" dirty="0">
                    <a:solidFill>
                      <a:srgbClr val="3A3A3A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dirty="0">
                    <a:solidFill>
                      <a:srgbClr val="0059A9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число испытаний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en-US" sz="2400" dirty="0">
                    <a:solidFill>
                      <a:srgbClr val="0059A9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400" dirty="0">
                    <a:solidFill>
                      <a:srgbClr val="0059A9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вероятность успеха</a:t>
                </a:r>
              </a:p>
            </p:txBody>
          </p:sp>
        </mc:Choice>
        <mc:Fallback xmlns="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E751593F-2915-ED49-B55B-C7F9A58A62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188" y="2754119"/>
                <a:ext cx="3168352" cy="1191108"/>
              </a:xfrm>
              <a:prstGeom prst="rect">
                <a:avLst/>
              </a:prstGeom>
              <a:blipFill>
                <a:blip r:embed="rId6"/>
                <a:stretch>
                  <a:fillRect l="-1346" t="-7692" r="-480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1249B9EB-515B-944D-B670-366885F4588B}"/>
                  </a:ext>
                </a:extLst>
              </p:cNvPr>
              <p:cNvSpPr/>
              <p:nvPr/>
            </p:nvSpPr>
            <p:spPr>
              <a:xfrm>
                <a:off x="4637154" y="3629579"/>
                <a:ext cx="4258730" cy="4682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1249B9EB-515B-944D-B670-366885F458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37154" y="3629579"/>
                <a:ext cx="4258730" cy="468205"/>
              </a:xfrm>
              <a:prstGeom prst="rect">
                <a:avLst/>
              </a:prstGeom>
              <a:blipFill>
                <a:blip r:embed="rId7"/>
                <a:stretch>
                  <a:fillRect b="-1168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CBCE1F70-D8D2-E74F-A0A5-BD68896491B3}"/>
              </a:ext>
            </a:extLst>
          </p:cNvPr>
          <p:cNvSpPr/>
          <p:nvPr/>
        </p:nvSpPr>
        <p:spPr>
          <a:xfrm>
            <a:off x="611560" y="6180247"/>
            <a:ext cx="1718099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r>
              <a:rPr lang="en" sz="1100" dirty="0">
                <a:solidFill>
                  <a:schemeClr val="bg1">
                    <a:lumMod val="75000"/>
                  </a:schemeClr>
                </a:solidFill>
              </a:rPr>
              <a:t>Futurama s03 e14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FDF87B43-93F8-AD40-8962-4E6B49823A07}"/>
                  </a:ext>
                </a:extLst>
              </p:cNvPr>
              <p:cNvSpPr/>
              <p:nvPr/>
            </p:nvSpPr>
            <p:spPr>
              <a:xfrm>
                <a:off x="2351552" y="4583331"/>
                <a:ext cx="449982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dirty="0">
                    <a:solidFill>
                      <a:srgbClr val="5C5B5C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принимает значения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от 0 до 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FDF87B43-93F8-AD40-8962-4E6B49823A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1552" y="4583331"/>
                <a:ext cx="4499822" cy="461665"/>
              </a:xfrm>
              <a:prstGeom prst="rect">
                <a:avLst/>
              </a:prstGeom>
              <a:blipFill>
                <a:blip r:embed="rId8"/>
                <a:stretch>
                  <a:fillRect l="-407" t="-9211" b="-3026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2FE38CD4-9764-4F08-9A88-02D359A89D81}"/>
              </a:ext>
            </a:extLst>
          </p:cNvPr>
          <p:cNvSpPr/>
          <p:nvPr/>
        </p:nvSpPr>
        <p:spPr>
          <a:xfrm>
            <a:off x="4735441" y="3167390"/>
            <a:ext cx="4085032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pPr algn="r"/>
            <a:r>
              <a:rPr lang="en" sz="1100" dirty="0">
                <a:solidFill>
                  <a:schemeClr val="bg1">
                    <a:lumMod val="75000"/>
                  </a:schemeClr>
                </a:solidFill>
              </a:rPr>
              <a:t>Futurama s03 e14</a:t>
            </a:r>
            <a:r>
              <a:rPr lang="ru-RU" sz="1100" dirty="0">
                <a:solidFill>
                  <a:schemeClr val="bg1">
                    <a:lumMod val="75000"/>
                  </a:schemeClr>
                </a:solidFill>
              </a:rPr>
              <a:t>. Автор Мэтт </a:t>
            </a:r>
            <a:r>
              <a:rPr lang="ru-RU" sz="1100" dirty="0" err="1">
                <a:solidFill>
                  <a:schemeClr val="bg1">
                    <a:lumMod val="75000"/>
                  </a:schemeClr>
                </a:solidFill>
              </a:rPr>
              <a:t>Грейнинг</a:t>
            </a:r>
            <a:r>
              <a:rPr lang="ru-RU" sz="1100" dirty="0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FOX Network. 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1670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Биномиальное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61EC975F-1FBB-40A8-B34F-F601A5301A68}"/>
                  </a:ext>
                </a:extLst>
              </p:cNvPr>
              <p:cNvSpPr/>
              <p:nvPr/>
            </p:nvSpPr>
            <p:spPr>
              <a:xfrm>
                <a:off x="1073195" y="808075"/>
                <a:ext cx="1826654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𝐵𝑒𝑟𝑛</m:t>
                      </m:r>
                      <m:d>
                        <m:dPr>
                          <m:ctrlPr>
                            <a:rPr lang="en-US" sz="2400" b="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61EC975F-1FBB-40A8-B34F-F601A5301A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3195" y="808075"/>
                <a:ext cx="1826654" cy="369332"/>
              </a:xfrm>
              <a:prstGeom prst="rect">
                <a:avLst/>
              </a:prstGeom>
              <a:blipFill>
                <a:blip r:embed="rId4"/>
                <a:stretch>
                  <a:fillRect l="-3000" b="-28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74699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Биномиальное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BB112F8B-E2A5-45A9-9192-C684DE4E7B44}"/>
                  </a:ext>
                </a:extLst>
              </p:cNvPr>
              <p:cNvSpPr/>
              <p:nvPr/>
            </p:nvSpPr>
            <p:spPr>
              <a:xfrm>
                <a:off x="1073195" y="808075"/>
                <a:ext cx="1826654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𝐵𝑒𝑟𝑛</m:t>
                      </m:r>
                      <m:d>
                        <m:dPr>
                          <m:ctrlPr>
                            <a:rPr lang="en-US" sz="2400" b="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BB112F8B-E2A5-45A9-9192-C684DE4E7B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3195" y="808075"/>
                <a:ext cx="1826654" cy="369332"/>
              </a:xfrm>
              <a:prstGeom prst="rect">
                <a:avLst/>
              </a:prstGeom>
              <a:blipFill>
                <a:blip r:embed="rId4"/>
                <a:stretch>
                  <a:fillRect l="-3000" b="-28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F1348B43-1803-4E92-8777-453C3D69C6CF}"/>
                  </a:ext>
                </a:extLst>
              </p:cNvPr>
              <p:cNvSpPr/>
              <p:nvPr/>
            </p:nvSpPr>
            <p:spPr>
              <a:xfrm>
                <a:off x="1115616" y="1354911"/>
                <a:ext cx="2305568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F1348B43-1803-4E92-8777-453C3D69C6C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1354911"/>
                <a:ext cx="2305568" cy="369332"/>
              </a:xfrm>
              <a:prstGeom prst="rect">
                <a:avLst/>
              </a:prstGeom>
              <a:blipFill>
                <a:blip r:embed="rId5"/>
                <a:stretch>
                  <a:fillRect l="-4497" b="-1475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83329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Биномиальное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D999A6E3-BC0F-4F19-AE89-8AEDB522F653}"/>
                  </a:ext>
                </a:extLst>
              </p:cNvPr>
              <p:cNvSpPr/>
              <p:nvPr/>
            </p:nvSpPr>
            <p:spPr>
              <a:xfrm>
                <a:off x="1073195" y="808075"/>
                <a:ext cx="1826654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𝐵𝑒𝑟𝑛</m:t>
                      </m:r>
                      <m:d>
                        <m:dPr>
                          <m:ctrlPr>
                            <a:rPr lang="en-US" sz="2400" b="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D999A6E3-BC0F-4F19-AE89-8AEDB522F6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3195" y="808075"/>
                <a:ext cx="1826654" cy="369332"/>
              </a:xfrm>
              <a:prstGeom prst="rect">
                <a:avLst/>
              </a:prstGeom>
              <a:blipFill>
                <a:blip r:embed="rId4"/>
                <a:stretch>
                  <a:fillRect l="-3000" b="-28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0B735EB1-E336-45C1-868F-BC990CECB1CA}"/>
                  </a:ext>
                </a:extLst>
              </p:cNvPr>
              <p:cNvSpPr/>
              <p:nvPr/>
            </p:nvSpPr>
            <p:spPr>
              <a:xfrm>
                <a:off x="1115616" y="1354911"/>
                <a:ext cx="2305568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0B735EB1-E336-45C1-868F-BC990CECB1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1354911"/>
                <a:ext cx="2305568" cy="369332"/>
              </a:xfrm>
              <a:prstGeom prst="rect">
                <a:avLst/>
              </a:prstGeom>
              <a:blipFill>
                <a:blip r:embed="rId5"/>
                <a:stretch>
                  <a:fillRect l="-4497" b="-1475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E0EF7AC7-061C-4BD2-B836-731288F23331}"/>
                  </a:ext>
                </a:extLst>
              </p:cNvPr>
              <p:cNvSpPr/>
              <p:nvPr/>
            </p:nvSpPr>
            <p:spPr>
              <a:xfrm>
                <a:off x="1115616" y="1888656"/>
                <a:ext cx="1957652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𝐵𝑖𝑛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E0EF7AC7-061C-4BD2-B836-731288F233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1888656"/>
                <a:ext cx="1957652" cy="369332"/>
              </a:xfrm>
              <a:prstGeom prst="rect">
                <a:avLst/>
              </a:prstGeom>
              <a:blipFill>
                <a:blip r:embed="rId6"/>
                <a:stretch>
                  <a:fillRect l="-5296" b="-3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40284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Биномиальное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33B09734-928A-40CC-AE0D-D0F532716A66}"/>
                  </a:ext>
                </a:extLst>
              </p:cNvPr>
              <p:cNvSpPr/>
              <p:nvPr/>
            </p:nvSpPr>
            <p:spPr>
              <a:xfrm>
                <a:off x="1073195" y="808075"/>
                <a:ext cx="1826654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𝐵𝑒𝑟𝑛</m:t>
                      </m:r>
                      <m:d>
                        <m:dPr>
                          <m:ctrlPr>
                            <a:rPr lang="en-US" sz="2400" b="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33B09734-928A-40CC-AE0D-D0F532716A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3195" y="808075"/>
                <a:ext cx="1826654" cy="369332"/>
              </a:xfrm>
              <a:prstGeom prst="rect">
                <a:avLst/>
              </a:prstGeom>
              <a:blipFill>
                <a:blip r:embed="rId4"/>
                <a:stretch>
                  <a:fillRect l="-3000" b="-28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21B96C0C-46A9-4976-BACF-2D20CB012E73}"/>
                  </a:ext>
                </a:extLst>
              </p:cNvPr>
              <p:cNvSpPr/>
              <p:nvPr/>
            </p:nvSpPr>
            <p:spPr>
              <a:xfrm>
                <a:off x="1115616" y="1354911"/>
                <a:ext cx="2305568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21B96C0C-46A9-4976-BACF-2D20CB012E7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1354911"/>
                <a:ext cx="2305568" cy="369332"/>
              </a:xfrm>
              <a:prstGeom prst="rect">
                <a:avLst/>
              </a:prstGeom>
              <a:blipFill>
                <a:blip r:embed="rId5"/>
                <a:stretch>
                  <a:fillRect l="-4497" b="-1475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FC71CDC6-14D5-4CF7-884D-5DA221525B8B}"/>
                  </a:ext>
                </a:extLst>
              </p:cNvPr>
              <p:cNvSpPr/>
              <p:nvPr/>
            </p:nvSpPr>
            <p:spPr>
              <a:xfrm>
                <a:off x="2411760" y="2621150"/>
                <a:ext cx="4090094" cy="37587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FC71CDC6-14D5-4CF7-884D-5DA221525B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1760" y="2621150"/>
                <a:ext cx="4090094" cy="375872"/>
              </a:xfrm>
              <a:prstGeom prst="rect">
                <a:avLst/>
              </a:prstGeom>
              <a:blipFill>
                <a:blip r:embed="rId6"/>
                <a:stretch>
                  <a:fillRect l="-2683" t="-1613" b="-2580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3B2EBF9-1063-45C5-9C12-F1FB9BF897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8632" y="3360185"/>
            <a:ext cx="7861757" cy="309315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208AF7AC-207B-4038-BC7B-3A982904F746}"/>
                  </a:ext>
                </a:extLst>
              </p:cNvPr>
              <p:cNvSpPr/>
              <p:nvPr/>
            </p:nvSpPr>
            <p:spPr>
              <a:xfrm>
                <a:off x="1115616" y="1888656"/>
                <a:ext cx="1957652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𝐵𝑖𝑛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208AF7AC-207B-4038-BC7B-3A982904F7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1888656"/>
                <a:ext cx="1957652" cy="369332"/>
              </a:xfrm>
              <a:prstGeom prst="rect">
                <a:avLst/>
              </a:prstGeom>
              <a:blipFill>
                <a:blip r:embed="rId8"/>
                <a:stretch>
                  <a:fillRect l="-5296" b="-3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36428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Биномиальное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3F4BFB2B-E0C3-D445-A9FB-3D5A33E488AA}"/>
                  </a:ext>
                </a:extLst>
              </p:cNvPr>
              <p:cNvSpPr/>
              <p:nvPr/>
            </p:nvSpPr>
            <p:spPr>
              <a:xfrm>
                <a:off x="4764571" y="803216"/>
                <a:ext cx="1630984" cy="600164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0"/>
                  </a:spcBef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3F4BFB2B-E0C3-D445-A9FB-3D5A33E488A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64571" y="803216"/>
                <a:ext cx="1630984" cy="6001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475E9E7F-AE77-8343-BF51-64D3321B23ED}"/>
                  </a:ext>
                </a:extLst>
              </p:cNvPr>
              <p:cNvSpPr/>
              <p:nvPr/>
            </p:nvSpPr>
            <p:spPr>
              <a:xfrm>
                <a:off x="4764571" y="1339944"/>
                <a:ext cx="3228384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V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⋅(1−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475E9E7F-AE77-8343-BF51-64D3321B23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64571" y="1339944"/>
                <a:ext cx="3228384" cy="369332"/>
              </a:xfrm>
              <a:prstGeom prst="rect">
                <a:avLst/>
              </a:prstGeom>
              <a:blipFill>
                <a:blip r:embed="rId5"/>
                <a:stretch>
                  <a:fillRect l="-3403" r="-945" b="-3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960D03F8-4D03-E24E-AB94-6D58A693EF04}"/>
                  </a:ext>
                </a:extLst>
              </p:cNvPr>
              <p:cNvSpPr/>
              <p:nvPr/>
            </p:nvSpPr>
            <p:spPr>
              <a:xfrm>
                <a:off x="1073195" y="808075"/>
                <a:ext cx="1826654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𝐵𝑒𝑟𝑛</m:t>
                      </m:r>
                      <m:d>
                        <m:dPr>
                          <m:ctrlPr>
                            <a:rPr lang="en-US" sz="2400" b="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960D03F8-4D03-E24E-AB94-6D58A693EF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3195" y="808075"/>
                <a:ext cx="1826654" cy="369332"/>
              </a:xfrm>
              <a:prstGeom prst="rect">
                <a:avLst/>
              </a:prstGeom>
              <a:blipFill>
                <a:blip r:embed="rId6"/>
                <a:stretch>
                  <a:fillRect l="-3000" b="-28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FBAAEA45-AA51-FF4C-9DAA-79B2292FD975}"/>
                  </a:ext>
                </a:extLst>
              </p:cNvPr>
              <p:cNvSpPr/>
              <p:nvPr/>
            </p:nvSpPr>
            <p:spPr>
              <a:xfrm>
                <a:off x="1115616" y="1354911"/>
                <a:ext cx="2305568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FBAAEA45-AA51-FF4C-9DAA-79B2292FD97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1354911"/>
                <a:ext cx="2305568" cy="369332"/>
              </a:xfrm>
              <a:prstGeom prst="rect">
                <a:avLst/>
              </a:prstGeom>
              <a:blipFill>
                <a:blip r:embed="rId7"/>
                <a:stretch>
                  <a:fillRect l="-4497" b="-1475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1249B9EB-515B-944D-B670-366885F4588B}"/>
                  </a:ext>
                </a:extLst>
              </p:cNvPr>
              <p:cNvSpPr/>
              <p:nvPr/>
            </p:nvSpPr>
            <p:spPr>
              <a:xfrm>
                <a:off x="2411760" y="2621150"/>
                <a:ext cx="4090094" cy="37587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1249B9EB-515B-944D-B670-366885F458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1760" y="2621150"/>
                <a:ext cx="4090094" cy="375872"/>
              </a:xfrm>
              <a:prstGeom prst="rect">
                <a:avLst/>
              </a:prstGeom>
              <a:blipFill>
                <a:blip r:embed="rId8"/>
                <a:stretch>
                  <a:fillRect l="-2683" t="-1613" b="-2580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F551496E-4A44-D446-B09A-6475E1ABC70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8632" y="3360185"/>
            <a:ext cx="7861757" cy="309315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87917E58-5A04-C047-8253-AB0516D246B4}"/>
                  </a:ext>
                </a:extLst>
              </p:cNvPr>
              <p:cNvSpPr/>
              <p:nvPr/>
            </p:nvSpPr>
            <p:spPr>
              <a:xfrm>
                <a:off x="1115616" y="1888656"/>
                <a:ext cx="1957652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𝐵𝑖𝑛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87917E58-5A04-C047-8253-AB0516D246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1888656"/>
                <a:ext cx="1957652" cy="369332"/>
              </a:xfrm>
              <a:prstGeom prst="rect">
                <a:avLst/>
              </a:prstGeom>
              <a:blipFill>
                <a:blip r:embed="rId10"/>
                <a:stretch>
                  <a:fillRect l="-5296" b="-3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1207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1" name="applause.wav"/>
          </p:stSnd>
        </p:sndAc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Геометрическое распределение</a:t>
            </a:r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8F82F1F8-1E03-4B15-BF08-7889D8F9002D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5752153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Номер броска</a:t>
            </a:r>
            <a:r>
              <a:rPr lang="en-US" dirty="0"/>
              <a:t>, </a:t>
            </a:r>
            <a:r>
              <a:rPr lang="ru-RU" dirty="0"/>
              <a:t>когда произошло первое попадание в корзину </a:t>
            </a:r>
          </a:p>
        </p:txBody>
      </p:sp>
    </p:spTree>
    <p:extLst>
      <p:ext uri="{BB962C8B-B14F-4D97-AF65-F5344CB8AC3E}">
        <p14:creationId xmlns:p14="http://schemas.microsoft.com/office/powerpoint/2010/main" val="1884632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Геометрическое распределение</a:t>
            </a:r>
          </a:p>
        </p:txBody>
      </p:sp>
      <p:sp>
        <p:nvSpPr>
          <p:cNvPr id="7" name="Объект 5">
            <a:extLst>
              <a:ext uri="{FF2B5EF4-FFF2-40B4-BE49-F238E27FC236}">
                <a16:creationId xmlns:a16="http://schemas.microsoft.com/office/drawing/2014/main" id="{FBFA706C-A24F-41F1-9D8E-CE14A8DE83FC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5752153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Номер броска</a:t>
            </a:r>
            <a:r>
              <a:rPr lang="en-US" dirty="0"/>
              <a:t>, </a:t>
            </a:r>
            <a:r>
              <a:rPr lang="ru-RU" dirty="0"/>
              <a:t>когда произошло первое попадание в корзину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72D85E1C-4BFC-45EC-A3A0-B7F1F948916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43608" y="1609885"/>
                <a:ext cx="4746727" cy="81273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Геометрическая случайная величина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 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𝐺𝑒𝑜𝑚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72D85E1C-4BFC-45EC-A3A0-B7F1F94891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609885"/>
                <a:ext cx="4746727" cy="812738"/>
              </a:xfrm>
              <a:prstGeom prst="rect">
                <a:avLst/>
              </a:prstGeom>
              <a:blipFill>
                <a:blip r:embed="rId4"/>
                <a:stretch>
                  <a:fillRect l="-3851" t="-10526" b="-1428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833FD6C1-6192-4EA6-A3DC-27492D38A6F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57595" y="2443754"/>
                <a:ext cx="4320480" cy="525817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28516A"/>
                    </a:solidFill>
                  </a:rPr>
                  <a:t>–</a:t>
                </a:r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28516A"/>
                    </a:solidFill>
                  </a:rPr>
                  <a:t>вероятность успеха</a:t>
                </a:r>
              </a:p>
            </p:txBody>
          </p:sp>
        </mc:Choice>
        <mc:Fallback xmlns="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833FD6C1-6192-4EA6-A3DC-27492D38A6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7595" y="2443754"/>
                <a:ext cx="4320480" cy="525817"/>
              </a:xfrm>
              <a:prstGeom prst="rect">
                <a:avLst/>
              </a:prstGeom>
              <a:blipFill>
                <a:blip r:embed="rId5"/>
                <a:stretch>
                  <a:fillRect l="-2539" t="-17442" b="-581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0494FF58-4295-4C60-9E5D-F9D9B96D2021}"/>
                  </a:ext>
                </a:extLst>
              </p:cNvPr>
              <p:cNvSpPr/>
              <p:nvPr/>
            </p:nvSpPr>
            <p:spPr>
              <a:xfrm>
                <a:off x="944538" y="2909467"/>
                <a:ext cx="427014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dirty="0">
                    <a:solidFill>
                      <a:srgbClr val="0059A9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принимает значения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0,1,2, …</m:t>
                    </m:r>
                  </m:oMath>
                </a14:m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0494FF58-4295-4C60-9E5D-F9D9B96D20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4538" y="2909467"/>
                <a:ext cx="4270143" cy="461665"/>
              </a:xfrm>
              <a:prstGeom prst="rect">
                <a:avLst/>
              </a:prstGeom>
              <a:blipFill>
                <a:blip r:embed="rId6"/>
                <a:stretch>
                  <a:fillRect l="-429" t="-9211" b="-3026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8729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Геометрическое распределение</a:t>
            </a:r>
          </a:p>
        </p:txBody>
      </p:sp>
      <p:sp>
        <p:nvSpPr>
          <p:cNvPr id="8" name="Объект 5">
            <a:extLst>
              <a:ext uri="{FF2B5EF4-FFF2-40B4-BE49-F238E27FC236}">
                <a16:creationId xmlns:a16="http://schemas.microsoft.com/office/drawing/2014/main" id="{00F4A342-D30A-496B-A8C4-D85DEAC24E5F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5752153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Номер броска</a:t>
            </a:r>
            <a:r>
              <a:rPr lang="en-US" dirty="0"/>
              <a:t>, </a:t>
            </a:r>
            <a:r>
              <a:rPr lang="ru-RU" dirty="0"/>
              <a:t>когда произошло первое попадание в корзину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8617CE37-8CCD-4FE3-BC06-3182557A6DD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43608" y="1609885"/>
                <a:ext cx="4746727" cy="81273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Геометрическая случайная величина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 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𝐺𝑒𝑜𝑚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8617CE37-8CCD-4FE3-BC06-3182557A6D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609885"/>
                <a:ext cx="4746727" cy="812738"/>
              </a:xfrm>
              <a:prstGeom prst="rect">
                <a:avLst/>
              </a:prstGeom>
              <a:blipFill>
                <a:blip r:embed="rId4"/>
                <a:stretch>
                  <a:fillRect l="-3851" t="-10526" b="-1428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Объект 5">
                <a:extLst>
                  <a:ext uri="{FF2B5EF4-FFF2-40B4-BE49-F238E27FC236}">
                    <a16:creationId xmlns:a16="http://schemas.microsoft.com/office/drawing/2014/main" id="{C4325FAA-3159-470A-A025-63D1E778C7A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57595" y="2443754"/>
                <a:ext cx="4320480" cy="525817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28516A"/>
                    </a:solidFill>
                  </a:rPr>
                  <a:t>–</a:t>
                </a:r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28516A"/>
                    </a:solidFill>
                  </a:rPr>
                  <a:t>вероятность успеха</a:t>
                </a:r>
              </a:p>
            </p:txBody>
          </p:sp>
        </mc:Choice>
        <mc:Fallback xmlns="">
          <p:sp>
            <p:nvSpPr>
              <p:cNvPr id="10" name="Объект 5">
                <a:extLst>
                  <a:ext uri="{FF2B5EF4-FFF2-40B4-BE49-F238E27FC236}">
                    <a16:creationId xmlns:a16="http://schemas.microsoft.com/office/drawing/2014/main" id="{C4325FAA-3159-470A-A025-63D1E778C7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7595" y="2443754"/>
                <a:ext cx="4320480" cy="525817"/>
              </a:xfrm>
              <a:prstGeom prst="rect">
                <a:avLst/>
              </a:prstGeom>
              <a:blipFill>
                <a:blip r:embed="rId5"/>
                <a:stretch>
                  <a:fillRect l="-2539" t="-17442" b="-581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C0131BDB-AA9D-4500-B095-83A39F25BB84}"/>
                  </a:ext>
                </a:extLst>
              </p:cNvPr>
              <p:cNvSpPr/>
              <p:nvPr/>
            </p:nvSpPr>
            <p:spPr>
              <a:xfrm>
                <a:off x="944538" y="2909467"/>
                <a:ext cx="426732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dirty="0">
                    <a:solidFill>
                      <a:srgbClr val="0059A9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принимает значения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1,2, 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3,</m:t>
                    </m:r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C0131BDB-AA9D-4500-B095-83A39F25BB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4538" y="2909467"/>
                <a:ext cx="4267322" cy="461665"/>
              </a:xfrm>
              <a:prstGeom prst="rect">
                <a:avLst/>
              </a:prstGeom>
              <a:blipFill>
                <a:blip r:embed="rId6"/>
                <a:stretch>
                  <a:fillRect l="-297" t="-5405" b="-2973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74393A0-6714-4139-995E-242C848ACB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3500" y="3516519"/>
            <a:ext cx="7744106" cy="3072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975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Геометрическое распределение</a:t>
            </a:r>
          </a:p>
        </p:txBody>
      </p:sp>
      <p:sp>
        <p:nvSpPr>
          <p:cNvPr id="9" name="Объект 5">
            <a:extLst>
              <a:ext uri="{FF2B5EF4-FFF2-40B4-BE49-F238E27FC236}">
                <a16:creationId xmlns:a16="http://schemas.microsoft.com/office/drawing/2014/main" id="{0E16A67A-1AC2-4C02-9555-C6A152BE9ABE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5752153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Номер броска</a:t>
            </a:r>
            <a:r>
              <a:rPr lang="en-US" dirty="0"/>
              <a:t>, </a:t>
            </a:r>
            <a:r>
              <a:rPr lang="ru-RU" dirty="0"/>
              <a:t>когда произошло первое попадание в корзину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Объект 5">
                <a:extLst>
                  <a:ext uri="{FF2B5EF4-FFF2-40B4-BE49-F238E27FC236}">
                    <a16:creationId xmlns:a16="http://schemas.microsoft.com/office/drawing/2014/main" id="{E356D4F4-6ADA-4B42-8FFD-992E01CEC90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43608" y="1609885"/>
                <a:ext cx="4746727" cy="81273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Геометрическая случайная величина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 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𝐺𝑒𝑜𝑚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Объект 5">
                <a:extLst>
                  <a:ext uri="{FF2B5EF4-FFF2-40B4-BE49-F238E27FC236}">
                    <a16:creationId xmlns:a16="http://schemas.microsoft.com/office/drawing/2014/main" id="{E356D4F4-6ADA-4B42-8FFD-992E01CEC9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609885"/>
                <a:ext cx="4746727" cy="812738"/>
              </a:xfrm>
              <a:prstGeom prst="rect">
                <a:avLst/>
              </a:prstGeom>
              <a:blipFill>
                <a:blip r:embed="rId4"/>
                <a:stretch>
                  <a:fillRect l="-3851" t="-10526" b="-1428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Объект 5">
                <a:extLst>
                  <a:ext uri="{FF2B5EF4-FFF2-40B4-BE49-F238E27FC236}">
                    <a16:creationId xmlns:a16="http://schemas.microsoft.com/office/drawing/2014/main" id="{66C5D9EB-83AE-403E-8AB8-5265F48151D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57595" y="2443754"/>
                <a:ext cx="4320480" cy="525817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28516A"/>
                    </a:solidFill>
                  </a:rPr>
                  <a:t>–</a:t>
                </a:r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28516A"/>
                    </a:solidFill>
                  </a:rPr>
                  <a:t>вероятность успеха</a:t>
                </a:r>
              </a:p>
            </p:txBody>
          </p:sp>
        </mc:Choice>
        <mc:Fallback xmlns="">
          <p:sp>
            <p:nvSpPr>
              <p:cNvPr id="12" name="Объект 5">
                <a:extLst>
                  <a:ext uri="{FF2B5EF4-FFF2-40B4-BE49-F238E27FC236}">
                    <a16:creationId xmlns:a16="http://schemas.microsoft.com/office/drawing/2014/main" id="{66C5D9EB-83AE-403E-8AB8-5265F48151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7595" y="2443754"/>
                <a:ext cx="4320480" cy="525817"/>
              </a:xfrm>
              <a:prstGeom prst="rect">
                <a:avLst/>
              </a:prstGeom>
              <a:blipFill>
                <a:blip r:embed="rId5"/>
                <a:stretch>
                  <a:fillRect l="-2539" t="-17442" b="-581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A0173FFC-E2C6-4DB4-AB33-1F2FC4C6D258}"/>
                  </a:ext>
                </a:extLst>
              </p:cNvPr>
              <p:cNvSpPr/>
              <p:nvPr/>
            </p:nvSpPr>
            <p:spPr>
              <a:xfrm>
                <a:off x="5292080" y="2888336"/>
                <a:ext cx="3722237" cy="4682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A0173FFC-E2C6-4DB4-AB33-1F2FC4C6D25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2080" y="2888336"/>
                <a:ext cx="3722237" cy="468205"/>
              </a:xfrm>
              <a:prstGeom prst="rect">
                <a:avLst/>
              </a:prstGeom>
              <a:blipFill>
                <a:blip r:embed="rId6"/>
                <a:stretch>
                  <a:fillRect b="-1039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1C0B13F5-879B-4D11-AD7B-D0E7462DB25D}"/>
                  </a:ext>
                </a:extLst>
              </p:cNvPr>
              <p:cNvSpPr/>
              <p:nvPr/>
            </p:nvSpPr>
            <p:spPr>
              <a:xfrm>
                <a:off x="944538" y="2909467"/>
                <a:ext cx="426732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dirty="0">
                    <a:solidFill>
                      <a:srgbClr val="0059A9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принимает значения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1,2, 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3,</m:t>
                    </m:r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1C0B13F5-879B-4D11-AD7B-D0E7462DB2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4538" y="2909467"/>
                <a:ext cx="4267322" cy="461665"/>
              </a:xfrm>
              <a:prstGeom prst="rect">
                <a:avLst/>
              </a:prstGeom>
              <a:blipFill>
                <a:blip r:embed="rId7"/>
                <a:stretch>
                  <a:fillRect l="-297" t="-5405" b="-2973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AAD7654-1CA7-4724-927D-30FCD78F6E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3500" y="3516519"/>
            <a:ext cx="7744106" cy="3072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374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Пакт</a:t>
            </a:r>
          </a:p>
        </p:txBody>
      </p:sp>
      <p:sp>
        <p:nvSpPr>
          <p:cNvPr id="11" name="Содержимое 2">
            <a:extLst>
              <a:ext uri="{FF2B5EF4-FFF2-40B4-BE49-F238E27FC236}">
                <a16:creationId xmlns:a16="http://schemas.microsoft.com/office/drawing/2014/main" id="{CA3EB79F-8A99-42A8-A00D-051E984EDAC3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3600400" cy="388847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Заключим соглашение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47991693-0BAC-4359-8820-86631988EB6E}"/>
                  </a:ext>
                </a:extLst>
              </p:cNvPr>
              <p:cNvSpPr/>
              <p:nvPr/>
            </p:nvSpPr>
            <p:spPr>
              <a:xfrm>
                <a:off x="635224" y="1340768"/>
                <a:ext cx="4097917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dirty="0" smtClean="0">
                          <a:solidFill>
                            <a:srgbClr val="373737"/>
                          </a:solidFill>
                        </a:rPr>
                        <m:t>случайные величины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47991693-0BAC-4359-8820-86631988EB6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224" y="1340768"/>
                <a:ext cx="4097917" cy="369332"/>
              </a:xfrm>
              <a:prstGeom prst="rect">
                <a:avLst/>
              </a:prstGeom>
              <a:blipFill>
                <a:blip r:embed="rId4"/>
                <a:stretch>
                  <a:fillRect l="-1190" r="-595" b="-344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5E90ED0B-C595-4879-978A-E4ADD1A71893}"/>
                  </a:ext>
                </a:extLst>
              </p:cNvPr>
              <p:cNvSpPr/>
              <p:nvPr/>
            </p:nvSpPr>
            <p:spPr>
              <a:xfrm>
                <a:off x="615298" y="1855843"/>
                <a:ext cx="5396862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b="0" i="0" smtClean="0">
                          <a:solidFill>
                            <a:srgbClr val="373737"/>
                          </a:solidFill>
                        </a:rPr>
                        <m:t>какие−то конкретные значения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5E90ED0B-C595-4879-978A-E4ADD1A7189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298" y="1855843"/>
                <a:ext cx="5396862" cy="369332"/>
              </a:xfrm>
              <a:prstGeom prst="rect">
                <a:avLst/>
              </a:prstGeom>
              <a:blipFill>
                <a:blip r:embed="rId5"/>
                <a:stretch>
                  <a:fillRect l="-339" r="-452" b="-2623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8F1248F3-577B-4728-A920-CAF2BB6345E8}"/>
                  </a:ext>
                </a:extLst>
              </p:cNvPr>
              <p:cNvSpPr/>
              <p:nvPr/>
            </p:nvSpPr>
            <p:spPr>
              <a:xfrm>
                <a:off x="593067" y="2434683"/>
                <a:ext cx="2466765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b="0" i="0" dirty="0" smtClean="0">
                          <a:solidFill>
                            <a:srgbClr val="373737"/>
                          </a:solidFill>
                        </a:rPr>
                        <m:t>события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8F1248F3-577B-4728-A920-CAF2BB6345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067" y="2434683"/>
                <a:ext cx="2466765" cy="369332"/>
              </a:xfrm>
              <a:prstGeom prst="rect">
                <a:avLst/>
              </a:prstGeom>
              <a:blipFill>
                <a:blip r:embed="rId6"/>
                <a:stretch>
                  <a:fillRect l="-741" r="-1235" b="-983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DEE2104D-9413-4B76-8B2E-2FA813628ABF}"/>
                  </a:ext>
                </a:extLst>
              </p:cNvPr>
              <p:cNvSpPr/>
              <p:nvPr/>
            </p:nvSpPr>
            <p:spPr>
              <a:xfrm>
                <a:off x="679632" y="2939188"/>
                <a:ext cx="2347887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ℙ</m:t>
                    </m:r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/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вероятность</a:t>
                </a: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DEE2104D-9413-4B76-8B2E-2FA813628AB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632" y="2939188"/>
                <a:ext cx="2347887" cy="369332"/>
              </a:xfrm>
              <a:prstGeom prst="rect">
                <a:avLst/>
              </a:prstGeom>
              <a:blipFill>
                <a:blip r:embed="rId7"/>
                <a:stretch>
                  <a:fillRect l="-4404" t="-22951" r="-3109" b="-5082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442F915E-2A1F-46EE-A612-D333B5F7AB50}"/>
                  </a:ext>
                </a:extLst>
              </p:cNvPr>
              <p:cNvSpPr/>
              <p:nvPr/>
            </p:nvSpPr>
            <p:spPr>
              <a:xfrm>
                <a:off x="661967" y="3427980"/>
                <a:ext cx="4624215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математическое ожидание</a:t>
                </a:r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442F915E-2A1F-46EE-A612-D333B5F7AB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967" y="3427980"/>
                <a:ext cx="4624215" cy="369332"/>
              </a:xfrm>
              <a:prstGeom prst="rect">
                <a:avLst/>
              </a:prstGeom>
              <a:blipFill>
                <a:blip r:embed="rId8"/>
                <a:stretch>
                  <a:fillRect l="-2375" t="-22951" r="-3034" b="-5082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32C19ECF-FF67-4981-A3FC-47BF304C9E14}"/>
                  </a:ext>
                </a:extLst>
              </p:cNvPr>
              <p:cNvSpPr/>
              <p:nvPr/>
            </p:nvSpPr>
            <p:spPr>
              <a:xfrm>
                <a:off x="648720" y="3932485"/>
                <a:ext cx="2843022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V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𝑎𝑟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дисперсия</a:t>
                </a:r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32C19ECF-FF67-4981-A3FC-47BF304C9E1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720" y="3932485"/>
                <a:ext cx="2843022" cy="369332"/>
              </a:xfrm>
              <a:prstGeom prst="rect">
                <a:avLst/>
              </a:prstGeom>
              <a:blipFill>
                <a:blip r:embed="rId9"/>
                <a:stretch>
                  <a:fillRect l="-3640" t="-22951" r="-2784" b="-5082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6533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Геометрическое распределение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C7B1A16D-D196-C640-9FB1-E9B7802C0156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5752153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Номер броска</a:t>
            </a:r>
            <a:r>
              <a:rPr lang="en-US" dirty="0"/>
              <a:t>, </a:t>
            </a:r>
            <a:r>
              <a:rPr lang="ru-RU" dirty="0"/>
              <a:t>когда произошло первое попадание в корзину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Объект 5">
                <a:extLst>
                  <a:ext uri="{FF2B5EF4-FFF2-40B4-BE49-F238E27FC236}">
                    <a16:creationId xmlns:a16="http://schemas.microsoft.com/office/drawing/2014/main" id="{F6D0D16F-78A6-9C40-AEAC-A6273DF39BC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43608" y="1609885"/>
                <a:ext cx="4746727" cy="81273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Геометрическая случайная величина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 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𝐺𝑒𝑜𝑚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Объект 5">
                <a:extLst>
                  <a:ext uri="{FF2B5EF4-FFF2-40B4-BE49-F238E27FC236}">
                    <a16:creationId xmlns:a16="http://schemas.microsoft.com/office/drawing/2014/main" id="{F6D0D16F-78A6-9C40-AEAC-A6273DF39B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609885"/>
                <a:ext cx="4746727" cy="812738"/>
              </a:xfrm>
              <a:prstGeom prst="rect">
                <a:avLst/>
              </a:prstGeom>
              <a:blipFill>
                <a:blip r:embed="rId4"/>
                <a:stretch>
                  <a:fillRect l="-3851" t="-10526" b="-1428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Объект 5">
                <a:extLst>
                  <a:ext uri="{FF2B5EF4-FFF2-40B4-BE49-F238E27FC236}">
                    <a16:creationId xmlns:a16="http://schemas.microsoft.com/office/drawing/2014/main" id="{8E6D2EFE-7EAC-1B41-8A7E-035C0F72266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57595" y="2443754"/>
                <a:ext cx="4320480" cy="525817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28516A"/>
                    </a:solidFill>
                  </a:rPr>
                  <a:t>–</a:t>
                </a:r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28516A"/>
                    </a:solidFill>
                  </a:rPr>
                  <a:t>вероятность успеха</a:t>
                </a:r>
              </a:p>
            </p:txBody>
          </p:sp>
        </mc:Choice>
        <mc:Fallback xmlns="">
          <p:sp>
            <p:nvSpPr>
              <p:cNvPr id="6" name="Объект 5">
                <a:extLst>
                  <a:ext uri="{FF2B5EF4-FFF2-40B4-BE49-F238E27FC236}">
                    <a16:creationId xmlns:a16="http://schemas.microsoft.com/office/drawing/2014/main" id="{8E6D2EFE-7EAC-1B41-8A7E-035C0F7226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7595" y="2443754"/>
                <a:ext cx="4320480" cy="525817"/>
              </a:xfrm>
              <a:prstGeom prst="rect">
                <a:avLst/>
              </a:prstGeom>
              <a:blipFill>
                <a:blip r:embed="rId5"/>
                <a:stretch>
                  <a:fillRect l="-2539" t="-17442" b="-581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38569714-FEF7-E043-A9A0-4DCB6F549D0C}"/>
                  </a:ext>
                </a:extLst>
              </p:cNvPr>
              <p:cNvSpPr/>
              <p:nvPr/>
            </p:nvSpPr>
            <p:spPr>
              <a:xfrm>
                <a:off x="5292080" y="2888336"/>
                <a:ext cx="3722237" cy="4682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38569714-FEF7-E043-A9A0-4DCB6F549D0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2080" y="2888336"/>
                <a:ext cx="3722237" cy="468205"/>
              </a:xfrm>
              <a:prstGeom prst="rect">
                <a:avLst/>
              </a:prstGeom>
              <a:blipFill>
                <a:blip r:embed="rId6"/>
                <a:stretch>
                  <a:fillRect b="-1039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727DF016-E30B-C943-9CE0-F19D8122E028}"/>
                  </a:ext>
                </a:extLst>
              </p:cNvPr>
              <p:cNvSpPr/>
              <p:nvPr/>
            </p:nvSpPr>
            <p:spPr>
              <a:xfrm>
                <a:off x="6443188" y="732706"/>
                <a:ext cx="1630984" cy="986937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0"/>
                  </a:spcBef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727DF016-E30B-C943-9CE0-F19D8122E02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3188" y="732706"/>
                <a:ext cx="1630984" cy="98693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BD681BBB-2691-AA4E-AF8B-A6DFB85C22C1}"/>
                  </a:ext>
                </a:extLst>
              </p:cNvPr>
              <p:cNvSpPr/>
              <p:nvPr/>
            </p:nvSpPr>
            <p:spPr>
              <a:xfrm>
                <a:off x="6405976" y="1642461"/>
                <a:ext cx="2152192" cy="756104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V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BD681BBB-2691-AA4E-AF8B-A6DFB85C22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05976" y="1642461"/>
                <a:ext cx="2152192" cy="756104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41A0E9AD-BB8F-5243-8490-753376215976}"/>
                  </a:ext>
                </a:extLst>
              </p:cNvPr>
              <p:cNvSpPr/>
              <p:nvPr/>
            </p:nvSpPr>
            <p:spPr>
              <a:xfrm>
                <a:off x="944538" y="2909467"/>
                <a:ext cx="426732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dirty="0">
                    <a:solidFill>
                      <a:srgbClr val="0059A9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принимает значения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1,2, 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3,</m:t>
                    </m:r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41A0E9AD-BB8F-5243-8490-7533762159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4538" y="2909467"/>
                <a:ext cx="4267322" cy="461665"/>
              </a:xfrm>
              <a:prstGeom prst="rect">
                <a:avLst/>
              </a:prstGeom>
              <a:blipFill>
                <a:blip r:embed="rId9"/>
                <a:stretch>
                  <a:fillRect l="-297" t="-5405" b="-2973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7F21D3D-E0AA-E14C-A4D4-C3DCD2B12A6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3500" y="3516519"/>
            <a:ext cx="7744106" cy="3072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818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1" name="applause.wav"/>
          </p:stSnd>
        </p:sndAc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Произвольное дискретное распределение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E9D0C12-A042-4C89-84DC-2785897B38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4221" y="1264177"/>
            <a:ext cx="1556326" cy="1449936"/>
          </a:xfrm>
          <a:prstGeom prst="rect">
            <a:avLst/>
          </a:prstGeom>
        </p:spPr>
      </p:pic>
      <p:sp>
        <p:nvSpPr>
          <p:cNvPr id="8" name="Объект 5">
            <a:extLst>
              <a:ext uri="{FF2B5EF4-FFF2-40B4-BE49-F238E27FC236}">
                <a16:creationId xmlns:a16="http://schemas.microsoft.com/office/drawing/2014/main" id="{6337141B-78A0-4D69-95E3-6A41B530010F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6078084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Подбрасывание игральной кости</a:t>
            </a:r>
          </a:p>
        </p:txBody>
      </p:sp>
    </p:spTree>
    <p:extLst>
      <p:ext uri="{BB962C8B-B14F-4D97-AF65-F5344CB8AC3E}">
        <p14:creationId xmlns:p14="http://schemas.microsoft.com/office/powerpoint/2010/main" val="4044940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Произвольное дискретное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Таблица 7">
                <a:extLst>
                  <a:ext uri="{FF2B5EF4-FFF2-40B4-BE49-F238E27FC236}">
                    <a16:creationId xmlns:a16="http://schemas.microsoft.com/office/drawing/2014/main" id="{CB94ABAE-5106-4CC6-AEC6-5B2AB254363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5514859"/>
                  </p:ext>
                </p:extLst>
              </p:nvPr>
            </p:nvGraphicFramePr>
            <p:xfrm>
              <a:off x="683568" y="1371258"/>
              <a:ext cx="6569564" cy="1235774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496861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914748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831591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  <a:gridCol w="831591">
                      <a:extLst>
                        <a:ext uri="{9D8B030D-6E8A-4147-A177-3AD203B41FA5}">
                          <a16:colId xmlns:a16="http://schemas.microsoft.com/office/drawing/2014/main" val="4158379297"/>
                        </a:ext>
                      </a:extLst>
                    </a:gridCol>
                    <a:gridCol w="831591">
                      <a:extLst>
                        <a:ext uri="{9D8B030D-6E8A-4147-A177-3AD203B41FA5}">
                          <a16:colId xmlns:a16="http://schemas.microsoft.com/office/drawing/2014/main" val="818559198"/>
                        </a:ext>
                      </a:extLst>
                    </a:gridCol>
                    <a:gridCol w="831591">
                      <a:extLst>
                        <a:ext uri="{9D8B030D-6E8A-4147-A177-3AD203B41FA5}">
                          <a16:colId xmlns:a16="http://schemas.microsoft.com/office/drawing/2014/main" val="3667253118"/>
                        </a:ext>
                      </a:extLst>
                    </a:gridCol>
                    <a:gridCol w="831591">
                      <a:extLst>
                        <a:ext uri="{9D8B030D-6E8A-4147-A177-3AD203B41FA5}">
                          <a16:colId xmlns:a16="http://schemas.microsoft.com/office/drawing/2014/main" val="1107556372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ℙ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Таблица 7">
                <a:extLst>
                  <a:ext uri="{FF2B5EF4-FFF2-40B4-BE49-F238E27FC236}">
                    <a16:creationId xmlns:a16="http://schemas.microsoft.com/office/drawing/2014/main" id="{CB94ABAE-5106-4CC6-AEC6-5B2AB254363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5514859"/>
                  </p:ext>
                </p:extLst>
              </p:nvPr>
            </p:nvGraphicFramePr>
            <p:xfrm>
              <a:off x="683568" y="1371258"/>
              <a:ext cx="6569564" cy="1235774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496861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914748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831591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  <a:gridCol w="831591">
                      <a:extLst>
                        <a:ext uri="{9D8B030D-6E8A-4147-A177-3AD203B41FA5}">
                          <a16:colId xmlns:a16="http://schemas.microsoft.com/office/drawing/2014/main" val="4158379297"/>
                        </a:ext>
                      </a:extLst>
                    </a:gridCol>
                    <a:gridCol w="831591">
                      <a:extLst>
                        <a:ext uri="{9D8B030D-6E8A-4147-A177-3AD203B41FA5}">
                          <a16:colId xmlns:a16="http://schemas.microsoft.com/office/drawing/2014/main" val="818559198"/>
                        </a:ext>
                      </a:extLst>
                    </a:gridCol>
                    <a:gridCol w="831591">
                      <a:extLst>
                        <a:ext uri="{9D8B030D-6E8A-4147-A177-3AD203B41FA5}">
                          <a16:colId xmlns:a16="http://schemas.microsoft.com/office/drawing/2014/main" val="3667253118"/>
                        </a:ext>
                      </a:extLst>
                    </a:gridCol>
                    <a:gridCol w="831591">
                      <a:extLst>
                        <a:ext uri="{9D8B030D-6E8A-4147-A177-3AD203B41FA5}">
                          <a16:colId xmlns:a16="http://schemas.microsoft.com/office/drawing/2014/main" val="1107556372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r="-339431" b="-176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64000" r="-456667" b="-176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1176" r="-403676" b="-176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388321" r="-300730" b="-176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491912" r="-202941" b="-176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587591" r="-101460" b="-176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692647" r="-2206" b="-176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778574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t="-58140" r="-339431" b="-23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64000" t="-58140" r="-456667" b="-23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1176" t="-58140" r="-403676" b="-23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388321" t="-58140" r="-300730" b="-23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491912" t="-58140" r="-202941" b="-23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587591" t="-58140" r="-101460" b="-23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692647" t="-58140" r="-2206" b="-23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F2A7CF5-F440-4D9C-9F1F-63D8A3FD25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44221" y="1264177"/>
            <a:ext cx="1556326" cy="1449936"/>
          </a:xfrm>
          <a:prstGeom prst="rect">
            <a:avLst/>
          </a:prstGeom>
        </p:spPr>
      </p:pic>
      <p:sp>
        <p:nvSpPr>
          <p:cNvPr id="10" name="Объект 5">
            <a:extLst>
              <a:ext uri="{FF2B5EF4-FFF2-40B4-BE49-F238E27FC236}">
                <a16:creationId xmlns:a16="http://schemas.microsoft.com/office/drawing/2014/main" id="{B00D52A0-98EE-4325-80B2-A816332F739A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6078084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Подбрасывание игральной кости</a:t>
            </a:r>
          </a:p>
        </p:txBody>
      </p:sp>
    </p:spTree>
    <p:extLst>
      <p:ext uri="{BB962C8B-B14F-4D97-AF65-F5344CB8AC3E}">
        <p14:creationId xmlns:p14="http://schemas.microsoft.com/office/powerpoint/2010/main" val="3117577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Произвольное дискретное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Таблица 4">
                <a:extLst>
                  <a:ext uri="{FF2B5EF4-FFF2-40B4-BE49-F238E27FC236}">
                    <a16:creationId xmlns:a16="http://schemas.microsoft.com/office/drawing/2014/main" id="{64331260-0F67-144E-BE0C-AAA86113B27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24296969"/>
                  </p:ext>
                </p:extLst>
              </p:nvPr>
            </p:nvGraphicFramePr>
            <p:xfrm>
              <a:off x="683568" y="1371258"/>
              <a:ext cx="6569564" cy="1235774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496861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914748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831591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  <a:gridCol w="831591">
                      <a:extLst>
                        <a:ext uri="{9D8B030D-6E8A-4147-A177-3AD203B41FA5}">
                          <a16:colId xmlns:a16="http://schemas.microsoft.com/office/drawing/2014/main" val="4158379297"/>
                        </a:ext>
                      </a:extLst>
                    </a:gridCol>
                    <a:gridCol w="831591">
                      <a:extLst>
                        <a:ext uri="{9D8B030D-6E8A-4147-A177-3AD203B41FA5}">
                          <a16:colId xmlns:a16="http://schemas.microsoft.com/office/drawing/2014/main" val="818559198"/>
                        </a:ext>
                      </a:extLst>
                    </a:gridCol>
                    <a:gridCol w="831591">
                      <a:extLst>
                        <a:ext uri="{9D8B030D-6E8A-4147-A177-3AD203B41FA5}">
                          <a16:colId xmlns:a16="http://schemas.microsoft.com/office/drawing/2014/main" val="3667253118"/>
                        </a:ext>
                      </a:extLst>
                    </a:gridCol>
                    <a:gridCol w="831591">
                      <a:extLst>
                        <a:ext uri="{9D8B030D-6E8A-4147-A177-3AD203B41FA5}">
                          <a16:colId xmlns:a16="http://schemas.microsoft.com/office/drawing/2014/main" val="1107556372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ℙ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Таблица 4">
                <a:extLst>
                  <a:ext uri="{FF2B5EF4-FFF2-40B4-BE49-F238E27FC236}">
                    <a16:creationId xmlns:a16="http://schemas.microsoft.com/office/drawing/2014/main" id="{64331260-0F67-144E-BE0C-AAA86113B27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24296969"/>
                  </p:ext>
                </p:extLst>
              </p:nvPr>
            </p:nvGraphicFramePr>
            <p:xfrm>
              <a:off x="683568" y="1371258"/>
              <a:ext cx="6569564" cy="1235774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496861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914748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831591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  <a:gridCol w="831591">
                      <a:extLst>
                        <a:ext uri="{9D8B030D-6E8A-4147-A177-3AD203B41FA5}">
                          <a16:colId xmlns:a16="http://schemas.microsoft.com/office/drawing/2014/main" val="4158379297"/>
                        </a:ext>
                      </a:extLst>
                    </a:gridCol>
                    <a:gridCol w="831591">
                      <a:extLst>
                        <a:ext uri="{9D8B030D-6E8A-4147-A177-3AD203B41FA5}">
                          <a16:colId xmlns:a16="http://schemas.microsoft.com/office/drawing/2014/main" val="818559198"/>
                        </a:ext>
                      </a:extLst>
                    </a:gridCol>
                    <a:gridCol w="831591">
                      <a:extLst>
                        <a:ext uri="{9D8B030D-6E8A-4147-A177-3AD203B41FA5}">
                          <a16:colId xmlns:a16="http://schemas.microsoft.com/office/drawing/2014/main" val="3667253118"/>
                        </a:ext>
                      </a:extLst>
                    </a:gridCol>
                    <a:gridCol w="831591">
                      <a:extLst>
                        <a:ext uri="{9D8B030D-6E8A-4147-A177-3AD203B41FA5}">
                          <a16:colId xmlns:a16="http://schemas.microsoft.com/office/drawing/2014/main" val="1107556372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r="-339431" b="-176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64000" r="-456667" b="-176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1176" r="-403676" b="-176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388321" r="-300730" b="-176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491912" r="-202941" b="-176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587591" r="-101460" b="-176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692647" r="-2206" b="-176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778574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t="-58140" r="-339431" b="-23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64000" t="-58140" r="-456667" b="-23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1176" t="-58140" r="-403676" b="-23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388321" t="-58140" r="-300730" b="-23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491912" t="-58140" r="-202941" b="-23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587591" t="-58140" r="-101460" b="-23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692647" t="-58140" r="-2206" b="-23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1D41986-3794-B44D-9CED-619CEE3622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44221" y="1264177"/>
            <a:ext cx="1556326" cy="1449936"/>
          </a:xfrm>
          <a:prstGeom prst="rect">
            <a:avLst/>
          </a:prstGeom>
        </p:spPr>
      </p:pic>
      <p:sp>
        <p:nvSpPr>
          <p:cNvPr id="7" name="Объект 5">
            <a:extLst>
              <a:ext uri="{FF2B5EF4-FFF2-40B4-BE49-F238E27FC236}">
                <a16:creationId xmlns:a16="http://schemas.microsoft.com/office/drawing/2014/main" id="{3973B844-7E7E-E344-9A0D-ACF6873AC401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6078084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Подбрасывание игральной кости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65CAA33-8F73-7A4C-B987-E6C77F15DA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544" y="3140968"/>
            <a:ext cx="7848872" cy="307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487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Счётчики</a:t>
            </a:r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248458DC-0001-4002-8239-55691D0BE1E9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170254" cy="1742080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Число людей в очереди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Число </a:t>
            </a:r>
            <a:r>
              <a:rPr lang="ru-RU" sz="2400" dirty="0" err="1">
                <a:solidFill>
                  <a:srgbClr val="373737"/>
                </a:solidFill>
              </a:rPr>
              <a:t>лайков</a:t>
            </a:r>
            <a:r>
              <a:rPr lang="ru-RU" sz="2400" dirty="0">
                <a:solidFill>
                  <a:srgbClr val="373737"/>
                </a:solidFill>
              </a:rPr>
              <a:t> под фото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Число автобусов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проехавших за час мимо остановки</a:t>
            </a:r>
          </a:p>
        </p:txBody>
      </p:sp>
    </p:spTree>
    <p:extLst>
      <p:ext uri="{BB962C8B-B14F-4D97-AF65-F5344CB8AC3E}">
        <p14:creationId xmlns:p14="http://schemas.microsoft.com/office/powerpoint/2010/main" val="2257627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Счётчики</a:t>
            </a:r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124AB97D-752A-484B-912A-60C41B1D121D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170254" cy="1742080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373737"/>
              </a:buClr>
            </a:pPr>
            <a:r>
              <a:rPr lang="ru-RU" sz="2400" dirty="0">
                <a:solidFill>
                  <a:srgbClr val="373737"/>
                </a:solidFill>
              </a:rPr>
              <a:t>Число людей в очереди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373737"/>
              </a:buClr>
            </a:pPr>
            <a:r>
              <a:rPr lang="ru-RU" sz="2400" dirty="0">
                <a:solidFill>
                  <a:srgbClr val="373737"/>
                </a:solidFill>
              </a:rPr>
              <a:t>Число </a:t>
            </a:r>
            <a:r>
              <a:rPr lang="ru-RU" sz="2400" dirty="0" err="1">
                <a:solidFill>
                  <a:srgbClr val="373737"/>
                </a:solidFill>
              </a:rPr>
              <a:t>лайков</a:t>
            </a:r>
            <a:r>
              <a:rPr lang="ru-RU" sz="2400" dirty="0">
                <a:solidFill>
                  <a:srgbClr val="373737"/>
                </a:solidFill>
              </a:rPr>
              <a:t> под фото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373737"/>
              </a:buClr>
            </a:pPr>
            <a:r>
              <a:rPr lang="ru-RU" sz="2400" dirty="0">
                <a:solidFill>
                  <a:srgbClr val="373737"/>
                </a:solidFill>
              </a:rPr>
              <a:t>Число автобусов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проехавших за час мимо остановки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Объект 5">
                <a:extLst>
                  <a:ext uri="{FF2B5EF4-FFF2-40B4-BE49-F238E27FC236}">
                    <a16:creationId xmlns:a16="http://schemas.microsoft.com/office/drawing/2014/main" id="{D8262F59-CC37-4E46-A714-9686A4D3C6F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43608" y="2492896"/>
                <a:ext cx="3600400" cy="81273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Пуассоновская случайная величина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 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𝑃𝑜𝑖𝑠𝑠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Объект 5">
                <a:extLst>
                  <a:ext uri="{FF2B5EF4-FFF2-40B4-BE49-F238E27FC236}">
                    <a16:creationId xmlns:a16="http://schemas.microsoft.com/office/drawing/2014/main" id="{D8262F59-CC37-4E46-A714-9686A4D3C6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2492896"/>
                <a:ext cx="3600400" cy="812738"/>
              </a:xfrm>
              <a:prstGeom prst="rect">
                <a:avLst/>
              </a:prstGeom>
              <a:blipFill>
                <a:blip r:embed="rId4"/>
                <a:stretch>
                  <a:fillRect l="-5076" t="-11278" b="-5188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61708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Счётчики</a:t>
            </a:r>
          </a:p>
        </p:txBody>
      </p:sp>
      <p:sp>
        <p:nvSpPr>
          <p:cNvPr id="7" name="Объект 5">
            <a:extLst>
              <a:ext uri="{FF2B5EF4-FFF2-40B4-BE49-F238E27FC236}">
                <a16:creationId xmlns:a16="http://schemas.microsoft.com/office/drawing/2014/main" id="{315DB64E-B450-D24D-9FCD-F3DFE54581B1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170254" cy="1742080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Число людей в очереди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Число </a:t>
            </a:r>
            <a:r>
              <a:rPr lang="ru-RU" sz="2400" dirty="0" err="1">
                <a:solidFill>
                  <a:srgbClr val="373737"/>
                </a:solidFill>
              </a:rPr>
              <a:t>лайков</a:t>
            </a:r>
            <a:r>
              <a:rPr lang="ru-RU" sz="2400" dirty="0">
                <a:solidFill>
                  <a:srgbClr val="373737"/>
                </a:solidFill>
              </a:rPr>
              <a:t> под фото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Число автобусов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проехавших за час мимо остановки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Объект 5">
                <a:extLst>
                  <a:ext uri="{FF2B5EF4-FFF2-40B4-BE49-F238E27FC236}">
                    <a16:creationId xmlns:a16="http://schemas.microsoft.com/office/drawing/2014/main" id="{46A0498A-1B0B-6C49-98BB-5A9BE1EEC86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43608" y="2492896"/>
                <a:ext cx="3600400" cy="81273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Пуассоновская случайная величина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 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𝑃𝑜𝑖𝑠𝑠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Объект 5">
                <a:extLst>
                  <a:ext uri="{FF2B5EF4-FFF2-40B4-BE49-F238E27FC236}">
                    <a16:creationId xmlns:a16="http://schemas.microsoft.com/office/drawing/2014/main" id="{46A0498A-1B0B-6C49-98BB-5A9BE1EEC8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2492896"/>
                <a:ext cx="3600400" cy="812738"/>
              </a:xfrm>
              <a:prstGeom prst="rect">
                <a:avLst/>
              </a:prstGeom>
              <a:blipFill>
                <a:blip r:embed="rId4"/>
                <a:stretch>
                  <a:fillRect l="-5076" t="-11278" b="-5188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Объект 5">
            <a:extLst>
              <a:ext uri="{FF2B5EF4-FFF2-40B4-BE49-F238E27FC236}">
                <a16:creationId xmlns:a16="http://schemas.microsoft.com/office/drawing/2014/main" id="{D1600034-01D6-F246-AB60-9071BACCD567}"/>
              </a:ext>
            </a:extLst>
          </p:cNvPr>
          <p:cNvSpPr txBox="1">
            <a:spLocks/>
          </p:cNvSpPr>
          <p:nvPr/>
        </p:nvSpPr>
        <p:spPr>
          <a:xfrm>
            <a:off x="5220072" y="2445809"/>
            <a:ext cx="3691737" cy="77820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Распределение Пуассона хорошо описывает счётчики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279F72B-93F5-3946-82A4-89C9B662B1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9756" y="3737432"/>
            <a:ext cx="3312368" cy="1870716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806C18E-9E2F-5346-BB9E-41A0170123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568" y="3737432"/>
            <a:ext cx="4444230" cy="249988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AA1118D-D0CA-46D9-B3CE-C2FD30ABA98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67335" y="5773312"/>
            <a:ext cx="1944129" cy="530217"/>
          </a:xfrm>
          <a:prstGeom prst="rect">
            <a:avLst/>
          </a:prstGeom>
        </p:spPr>
      </p:pic>
      <p:sp>
        <p:nvSpPr>
          <p:cNvPr id="11" name="Прямоугольник 8">
            <a:extLst>
              <a:ext uri="{FF2B5EF4-FFF2-40B4-BE49-F238E27FC236}">
                <a16:creationId xmlns:a16="http://schemas.microsoft.com/office/drawing/2014/main" id="{344E8DDB-240B-3C4F-90DC-AF3B71277C97}"/>
              </a:ext>
            </a:extLst>
          </p:cNvPr>
          <p:cNvSpPr/>
          <p:nvPr/>
        </p:nvSpPr>
        <p:spPr>
          <a:xfrm>
            <a:off x="611560" y="6309320"/>
            <a:ext cx="1718099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w-</a:t>
            </a:r>
            <a:r>
              <a:rPr lang="en-US" sz="1100" dirty="0" err="1">
                <a:solidFill>
                  <a:schemeClr val="bg1">
                    <a:lumMod val="75000"/>
                  </a:schemeClr>
                </a:solidFill>
              </a:rPr>
              <a:t>dog.ru</a:t>
            </a:r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 / </a:t>
            </a:r>
            <a:r>
              <a:rPr lang="en-US" sz="1100" dirty="0" err="1">
                <a:solidFill>
                  <a:schemeClr val="bg1">
                    <a:lumMod val="75000"/>
                  </a:schemeClr>
                </a:solidFill>
              </a:rPr>
              <a:t>vk.com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4212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Распределение Пуассона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Объект 5">
                <a:extLst>
                  <a:ext uri="{FF2B5EF4-FFF2-40B4-BE49-F238E27FC236}">
                    <a16:creationId xmlns:a16="http://schemas.microsoft.com/office/drawing/2014/main" id="{02F52C2B-09E5-4C3D-B790-0E7983EAB59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96136" y="919866"/>
                <a:ext cx="2247270" cy="451323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𝑃𝑜𝑖𝑠𝑠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Объект 5">
                <a:extLst>
                  <a:ext uri="{FF2B5EF4-FFF2-40B4-BE49-F238E27FC236}">
                    <a16:creationId xmlns:a16="http://schemas.microsoft.com/office/drawing/2014/main" id="{02F52C2B-09E5-4C3D-B790-0E7983EAB5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96136" y="919866"/>
                <a:ext cx="2247270" cy="451323"/>
              </a:xfrm>
              <a:prstGeom prst="rect">
                <a:avLst/>
              </a:prstGeom>
              <a:blipFill>
                <a:blip r:embed="rId4"/>
                <a:stretch>
                  <a:fillRect l="-27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122F8E51-9E26-4191-9D1A-268A1E853C9C}"/>
                  </a:ext>
                </a:extLst>
              </p:cNvPr>
              <p:cNvSpPr/>
              <p:nvPr/>
            </p:nvSpPr>
            <p:spPr>
              <a:xfrm>
                <a:off x="899592" y="632948"/>
                <a:ext cx="3057054" cy="8518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)= 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sup>
                          </m:sSup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!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122F8E51-9E26-4191-9D1A-268A1E853C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9592" y="632948"/>
                <a:ext cx="3057054" cy="85183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67161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Распределение Пуассона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Объект 5">
                <a:extLst>
                  <a:ext uri="{FF2B5EF4-FFF2-40B4-BE49-F238E27FC236}">
                    <a16:creationId xmlns:a16="http://schemas.microsoft.com/office/drawing/2014/main" id="{C6642378-41A1-4F6C-9AA0-B107797B8A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1484784"/>
                <a:ext cx="4896544" cy="1267206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Параметр</a:t>
                </a:r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интерпретируется как интенсивность потока событий 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dirty="0">
                    <a:solidFill>
                      <a:srgbClr val="0059A9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принимает значения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0,1,2, …</m:t>
                    </m:r>
                  </m:oMath>
                </a14:m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6" name="Объект 5">
                <a:extLst>
                  <a:ext uri="{FF2B5EF4-FFF2-40B4-BE49-F238E27FC236}">
                    <a16:creationId xmlns:a16="http://schemas.microsoft.com/office/drawing/2014/main" id="{C6642378-41A1-4F6C-9AA0-B107797B8A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1484784"/>
                <a:ext cx="4896544" cy="1267206"/>
              </a:xfrm>
              <a:prstGeom prst="rect">
                <a:avLst/>
              </a:prstGeom>
              <a:blipFill>
                <a:blip r:embed="rId4"/>
                <a:stretch>
                  <a:fillRect l="-1617" t="-3382" b="-5265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Объект 5">
                <a:extLst>
                  <a:ext uri="{FF2B5EF4-FFF2-40B4-BE49-F238E27FC236}">
                    <a16:creationId xmlns:a16="http://schemas.microsoft.com/office/drawing/2014/main" id="{A513A41A-9DAE-4748-BD70-3C2EB306D0B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96136" y="919866"/>
                <a:ext cx="2247270" cy="451323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𝑃𝑜𝑖𝑠𝑠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Объект 5">
                <a:extLst>
                  <a:ext uri="{FF2B5EF4-FFF2-40B4-BE49-F238E27FC236}">
                    <a16:creationId xmlns:a16="http://schemas.microsoft.com/office/drawing/2014/main" id="{A513A41A-9DAE-4748-BD70-3C2EB306D0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96136" y="919866"/>
                <a:ext cx="2247270" cy="451323"/>
              </a:xfrm>
              <a:prstGeom prst="rect">
                <a:avLst/>
              </a:prstGeom>
              <a:blipFill>
                <a:blip r:embed="rId5"/>
                <a:stretch>
                  <a:fillRect l="-27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F23DAF3C-5B44-4A15-B4B7-AC6BD2A44DC2}"/>
                  </a:ext>
                </a:extLst>
              </p:cNvPr>
              <p:cNvSpPr/>
              <p:nvPr/>
            </p:nvSpPr>
            <p:spPr>
              <a:xfrm>
                <a:off x="899592" y="632948"/>
                <a:ext cx="3057054" cy="8518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)= 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sup>
                          </m:sSup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!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F23DAF3C-5B44-4A15-B4B7-AC6BD2A44DC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9592" y="632948"/>
                <a:ext cx="3057054" cy="85183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6078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Распределение Пуассона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Объект 5">
                <a:extLst>
                  <a:ext uri="{FF2B5EF4-FFF2-40B4-BE49-F238E27FC236}">
                    <a16:creationId xmlns:a16="http://schemas.microsoft.com/office/drawing/2014/main" id="{C94FEB7B-B67F-4386-973D-1D927B7FC5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1484784"/>
                <a:ext cx="4896544" cy="1267206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Параметр</a:t>
                </a:r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интерпретируется как интенсивность потока событий 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dirty="0">
                    <a:solidFill>
                      <a:srgbClr val="0059A9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принимает значения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0,1,2, …</m:t>
                    </m:r>
                  </m:oMath>
                </a14:m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7" name="Объект 5">
                <a:extLst>
                  <a:ext uri="{FF2B5EF4-FFF2-40B4-BE49-F238E27FC236}">
                    <a16:creationId xmlns:a16="http://schemas.microsoft.com/office/drawing/2014/main" id="{C94FEB7B-B67F-4386-973D-1D927B7FC5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1484784"/>
                <a:ext cx="4896544" cy="1267206"/>
              </a:xfrm>
              <a:prstGeom prst="rect">
                <a:avLst/>
              </a:prstGeom>
              <a:blipFill>
                <a:blip r:embed="rId4"/>
                <a:stretch>
                  <a:fillRect l="-1617" t="-3382" b="-5265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A6D3B01F-283C-47B3-98F4-E425C3AB55E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96136" y="919866"/>
                <a:ext cx="2247270" cy="451323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𝑃𝑜𝑖𝑠𝑠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A6D3B01F-283C-47B3-98F4-E425C3AB55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96136" y="919866"/>
                <a:ext cx="2247270" cy="451323"/>
              </a:xfrm>
              <a:prstGeom prst="rect">
                <a:avLst/>
              </a:prstGeom>
              <a:blipFill>
                <a:blip r:embed="rId5"/>
                <a:stretch>
                  <a:fillRect l="-27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4A826AF7-BE5C-4577-A2B1-4929B88CD519}"/>
                  </a:ext>
                </a:extLst>
              </p:cNvPr>
              <p:cNvSpPr/>
              <p:nvPr/>
            </p:nvSpPr>
            <p:spPr>
              <a:xfrm>
                <a:off x="899592" y="632948"/>
                <a:ext cx="3057054" cy="8518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)= 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sup>
                          </m:sSup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!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4A826AF7-BE5C-4577-A2B1-4929B88CD51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9592" y="632948"/>
                <a:ext cx="3057054" cy="85183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C510A4B-C07D-4A91-A1D6-D1DCA336E7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7544" y="3501008"/>
            <a:ext cx="7750965" cy="304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09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Пакт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3600400" cy="388847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Заключим соглашение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33B39520-E454-6546-AE74-D1D7764A8C12}"/>
                  </a:ext>
                </a:extLst>
              </p:cNvPr>
              <p:cNvSpPr/>
              <p:nvPr/>
            </p:nvSpPr>
            <p:spPr>
              <a:xfrm>
                <a:off x="635224" y="1340768"/>
                <a:ext cx="4097917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dirty="0" smtClean="0">
                          <a:solidFill>
                            <a:srgbClr val="373737"/>
                          </a:solidFill>
                        </a:rPr>
                        <m:t>случайные величины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33B39520-E454-6546-AE74-D1D7764A8C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224" y="1340768"/>
                <a:ext cx="4097917" cy="369332"/>
              </a:xfrm>
              <a:prstGeom prst="rect">
                <a:avLst/>
              </a:prstGeom>
              <a:blipFill>
                <a:blip r:embed="rId4"/>
                <a:stretch>
                  <a:fillRect l="-1190" r="-595" b="-344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027B42F4-7F11-E14B-81F3-DFA321719DC3}"/>
                  </a:ext>
                </a:extLst>
              </p:cNvPr>
              <p:cNvSpPr/>
              <p:nvPr/>
            </p:nvSpPr>
            <p:spPr>
              <a:xfrm>
                <a:off x="615298" y="1855843"/>
                <a:ext cx="5396862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b="0" i="0" smtClean="0">
                          <a:solidFill>
                            <a:srgbClr val="373737"/>
                          </a:solidFill>
                        </a:rPr>
                        <m:t>какие−то конкретные значения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027B42F4-7F11-E14B-81F3-DFA321719DC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298" y="1855843"/>
                <a:ext cx="5396862" cy="369332"/>
              </a:xfrm>
              <a:prstGeom prst="rect">
                <a:avLst/>
              </a:prstGeom>
              <a:blipFill>
                <a:blip r:embed="rId5"/>
                <a:stretch>
                  <a:fillRect l="-339" r="-452" b="-2623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2B28AD88-CF59-8E44-93D5-CEEFA32695B0}"/>
                  </a:ext>
                </a:extLst>
              </p:cNvPr>
              <p:cNvSpPr/>
              <p:nvPr/>
            </p:nvSpPr>
            <p:spPr>
              <a:xfrm>
                <a:off x="593067" y="2434683"/>
                <a:ext cx="2466765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b="0" i="0" dirty="0" smtClean="0">
                          <a:solidFill>
                            <a:srgbClr val="373737"/>
                          </a:solidFill>
                        </a:rPr>
                        <m:t>события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2B28AD88-CF59-8E44-93D5-CEEFA32695B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067" y="2434683"/>
                <a:ext cx="2466765" cy="369332"/>
              </a:xfrm>
              <a:prstGeom prst="rect">
                <a:avLst/>
              </a:prstGeom>
              <a:blipFill>
                <a:blip r:embed="rId6"/>
                <a:stretch>
                  <a:fillRect l="-741" r="-1235" b="-983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A4555616-3B24-4E4A-844F-D8B9CFACD9A0}"/>
                  </a:ext>
                </a:extLst>
              </p:cNvPr>
              <p:cNvSpPr/>
              <p:nvPr/>
            </p:nvSpPr>
            <p:spPr>
              <a:xfrm>
                <a:off x="679632" y="2939188"/>
                <a:ext cx="2347887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ℙ</m:t>
                    </m:r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/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вероятность</a:t>
                </a: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A4555616-3B24-4E4A-844F-D8B9CFACD9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632" y="2939188"/>
                <a:ext cx="2347887" cy="369332"/>
              </a:xfrm>
              <a:prstGeom prst="rect">
                <a:avLst/>
              </a:prstGeom>
              <a:blipFill>
                <a:blip r:embed="rId7"/>
                <a:stretch>
                  <a:fillRect l="-4404" t="-22951" r="-3109" b="-5082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9CF3DD1E-67F5-7240-A507-08F158E97521}"/>
                  </a:ext>
                </a:extLst>
              </p:cNvPr>
              <p:cNvSpPr/>
              <p:nvPr/>
            </p:nvSpPr>
            <p:spPr>
              <a:xfrm>
                <a:off x="661967" y="3427980"/>
                <a:ext cx="4624215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математическое ожидание</a:t>
                </a:r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9CF3DD1E-67F5-7240-A507-08F158E975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967" y="3427980"/>
                <a:ext cx="4624215" cy="369332"/>
              </a:xfrm>
              <a:prstGeom prst="rect">
                <a:avLst/>
              </a:prstGeom>
              <a:blipFill>
                <a:blip r:embed="rId8"/>
                <a:stretch>
                  <a:fillRect l="-2375" t="-22951" r="-3034" b="-5082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47B068B4-D6CB-5D45-A410-6BEE6E15499E}"/>
                  </a:ext>
                </a:extLst>
              </p:cNvPr>
              <p:cNvSpPr/>
              <p:nvPr/>
            </p:nvSpPr>
            <p:spPr>
              <a:xfrm>
                <a:off x="648720" y="3932485"/>
                <a:ext cx="2843022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V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𝑎𝑟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дисперсия</a:t>
                </a:r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47B068B4-D6CB-5D45-A410-6BEE6E15499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720" y="3932485"/>
                <a:ext cx="2843022" cy="369332"/>
              </a:xfrm>
              <a:prstGeom prst="rect">
                <a:avLst/>
              </a:prstGeom>
              <a:blipFill>
                <a:blip r:embed="rId9"/>
                <a:stretch>
                  <a:fillRect l="-3640" t="-22951" r="-2784" b="-5082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FEDB6834-3FBB-5D4D-8295-B47AA5B768F2}"/>
                  </a:ext>
                </a:extLst>
              </p:cNvPr>
              <p:cNvSpPr/>
              <p:nvPr/>
            </p:nvSpPr>
            <p:spPr>
              <a:xfrm>
                <a:off x="646476" y="4455852"/>
                <a:ext cx="6445804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C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𝑜𝑣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𝜌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ковариация и корреляция</a:t>
                </a:r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FEDB6834-3FBB-5D4D-8295-B47AA5B768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476" y="4455852"/>
                <a:ext cx="6445804" cy="369332"/>
              </a:xfrm>
              <a:prstGeom prst="rect">
                <a:avLst/>
              </a:prstGeom>
              <a:blipFill>
                <a:blip r:embed="rId10"/>
                <a:stretch>
                  <a:fillRect l="-1608" t="-24590" b="-4918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7499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1" name="applause.wav"/>
          </p:stSnd>
        </p:sndAc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Объект 5">
                <a:extLst>
                  <a:ext uri="{FF2B5EF4-FFF2-40B4-BE49-F238E27FC236}">
                    <a16:creationId xmlns:a16="http://schemas.microsoft.com/office/drawing/2014/main" id="{144BF334-5C59-EF45-A1D2-F476111643F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1484784"/>
                <a:ext cx="4896544" cy="1267206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Параметр</a:t>
                </a:r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интерпретируется как интенсивность потока событий 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dirty="0">
                    <a:solidFill>
                      <a:srgbClr val="0059A9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принимает значения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0,1,2, …</m:t>
                    </m:r>
                  </m:oMath>
                </a14:m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19" name="Объект 5">
                <a:extLst>
                  <a:ext uri="{FF2B5EF4-FFF2-40B4-BE49-F238E27FC236}">
                    <a16:creationId xmlns:a16="http://schemas.microsoft.com/office/drawing/2014/main" id="{144BF334-5C59-EF45-A1D2-F47611164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1484784"/>
                <a:ext cx="4896544" cy="1267206"/>
              </a:xfrm>
              <a:prstGeom prst="rect">
                <a:avLst/>
              </a:prstGeom>
              <a:blipFill>
                <a:blip r:embed="rId4"/>
                <a:stretch>
                  <a:fillRect l="-1617" t="-3382" b="-5265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Распределение Пуассона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Объект 5">
                <a:extLst>
                  <a:ext uri="{FF2B5EF4-FFF2-40B4-BE49-F238E27FC236}">
                    <a16:creationId xmlns:a16="http://schemas.microsoft.com/office/drawing/2014/main" id="{46A0498A-1B0B-6C49-98BB-5A9BE1EEC86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96136" y="919866"/>
                <a:ext cx="2247270" cy="451323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𝑃𝑜𝑖𝑠𝑠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Объект 5">
                <a:extLst>
                  <a:ext uri="{FF2B5EF4-FFF2-40B4-BE49-F238E27FC236}">
                    <a16:creationId xmlns:a16="http://schemas.microsoft.com/office/drawing/2014/main" id="{46A0498A-1B0B-6C49-98BB-5A9BE1EEC8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96136" y="919866"/>
                <a:ext cx="2247270" cy="451323"/>
              </a:xfrm>
              <a:prstGeom prst="rect">
                <a:avLst/>
              </a:prstGeom>
              <a:blipFill>
                <a:blip r:embed="rId5"/>
                <a:stretch>
                  <a:fillRect l="-27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F3CAFF1F-5DFE-8A4F-B19B-887588BEEF07}"/>
                  </a:ext>
                </a:extLst>
              </p:cNvPr>
              <p:cNvSpPr/>
              <p:nvPr/>
            </p:nvSpPr>
            <p:spPr>
              <a:xfrm>
                <a:off x="899592" y="632948"/>
                <a:ext cx="3057054" cy="8518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)= 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sup>
                          </m:sSup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!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F3CAFF1F-5DFE-8A4F-B19B-887588BEEF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9592" y="632948"/>
                <a:ext cx="3057054" cy="85183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7B3E70F3-0292-8B42-B11C-B8D687A140F8}"/>
                  </a:ext>
                </a:extLst>
              </p:cNvPr>
              <p:cNvSpPr/>
              <p:nvPr/>
            </p:nvSpPr>
            <p:spPr>
              <a:xfrm>
                <a:off x="6254644" y="2856902"/>
                <a:ext cx="1630984" cy="600164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0"/>
                  </a:spcBef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7B3E70F3-0292-8B42-B11C-B8D687A140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4644" y="2856902"/>
                <a:ext cx="1630984" cy="60016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497FB9D6-F59D-8E48-BA39-BE06824068FD}"/>
                  </a:ext>
                </a:extLst>
              </p:cNvPr>
              <p:cNvSpPr/>
              <p:nvPr/>
            </p:nvSpPr>
            <p:spPr>
              <a:xfrm>
                <a:off x="5918685" y="2288151"/>
                <a:ext cx="1604863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V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497FB9D6-F59D-8E48-BA39-BE06824068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8685" y="2288151"/>
                <a:ext cx="1604863" cy="369332"/>
              </a:xfrm>
              <a:prstGeom prst="rect">
                <a:avLst/>
              </a:prstGeom>
              <a:blipFill>
                <a:blip r:embed="rId8"/>
                <a:stretch>
                  <a:fillRect l="-4183" r="-4183" b="-819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6D0B8F8-0589-DE40-B38B-A16D998E071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7544" y="3501008"/>
            <a:ext cx="7750965" cy="304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336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Время до</a:t>
            </a:r>
            <a:r>
              <a:rPr lang="en-US" sz="3200" b="1" dirty="0">
                <a:solidFill>
                  <a:srgbClr val="28516A"/>
                </a:solidFill>
              </a:rPr>
              <a:t> …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86FF7DA2-0A35-4EAB-A92F-6520A85335E4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776864" cy="1742080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Время ожидания трамвая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Время до прихода нового человека в очередь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Время до поломки механизма</a:t>
            </a:r>
          </a:p>
        </p:txBody>
      </p:sp>
    </p:spTree>
    <p:extLst>
      <p:ext uri="{BB962C8B-B14F-4D97-AF65-F5344CB8AC3E}">
        <p14:creationId xmlns:p14="http://schemas.microsoft.com/office/powerpoint/2010/main" val="1552503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Время до</a:t>
            </a:r>
            <a:r>
              <a:rPr lang="en-US" sz="3200" b="1" dirty="0">
                <a:solidFill>
                  <a:srgbClr val="28516A"/>
                </a:solidFill>
              </a:rPr>
              <a:t> …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8CA4F265-4231-46DF-AE67-2C81DA5115BC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776864" cy="1742080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Время ожидания трамвая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Время до прихода нового человека в очередь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Время до поломки механизма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Объект 5">
                <a:extLst>
                  <a:ext uri="{FF2B5EF4-FFF2-40B4-BE49-F238E27FC236}">
                    <a16:creationId xmlns:a16="http://schemas.microsoft.com/office/drawing/2014/main" id="{62BA7FB9-2920-4065-ADA5-3ED40633E0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84513" y="2498410"/>
                <a:ext cx="4176904" cy="1139242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 Экспоненциальная  </a:t>
                </a:r>
                <a:br>
                  <a:rPr lang="ru-RU" sz="2400" b="1" dirty="0">
                    <a:solidFill>
                      <a:srgbClr val="28516A"/>
                    </a:solidFill>
                  </a:rPr>
                </a:br>
                <a:r>
                  <a:rPr lang="ru-RU" sz="2400" b="1" dirty="0">
                    <a:solidFill>
                      <a:srgbClr val="28516A"/>
                    </a:solidFill>
                  </a:rPr>
                  <a:t> случайная величина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  </a:t>
                </a:r>
                <a:br>
                  <a:rPr lang="ru-RU" sz="2400" b="1" dirty="0">
                    <a:solidFill>
                      <a:srgbClr val="28516A"/>
                    </a:solidFill>
                  </a:rPr>
                </a:br>
                <a:r>
                  <a:rPr lang="ru-RU" sz="2400" b="1" dirty="0">
                    <a:solidFill>
                      <a:srgbClr val="28516A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𝐸𝑥𝑝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Объект 5">
                <a:extLst>
                  <a:ext uri="{FF2B5EF4-FFF2-40B4-BE49-F238E27FC236}">
                    <a16:creationId xmlns:a16="http://schemas.microsoft.com/office/drawing/2014/main" id="{62BA7FB9-2920-4065-ADA5-3ED40633E0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513" y="2498410"/>
                <a:ext cx="4176904" cy="1139242"/>
              </a:xfrm>
              <a:prstGeom prst="rect">
                <a:avLst/>
              </a:prstGeom>
              <a:blipFill>
                <a:blip r:embed="rId4"/>
                <a:stretch>
                  <a:fillRect l="-3066" t="-8021" b="-80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538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Время до</a:t>
            </a:r>
            <a:r>
              <a:rPr lang="en-US" sz="3200" b="1" dirty="0">
                <a:solidFill>
                  <a:srgbClr val="28516A"/>
                </a:solidFill>
              </a:rPr>
              <a:t> …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7" name="Объект 5">
            <a:extLst>
              <a:ext uri="{FF2B5EF4-FFF2-40B4-BE49-F238E27FC236}">
                <a16:creationId xmlns:a16="http://schemas.microsoft.com/office/drawing/2014/main" id="{315DB64E-B450-D24D-9FCD-F3DFE54581B1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776864" cy="1742080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Время ожидания трамвая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Время до прихода нового человека в очередь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Время до поломки механизма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DDF2BDE-698C-E14F-B0B5-3286046A9D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4088" y="2060174"/>
            <a:ext cx="3320446" cy="236305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Объект 5">
                <a:extLst>
                  <a:ext uri="{FF2B5EF4-FFF2-40B4-BE49-F238E27FC236}">
                    <a16:creationId xmlns:a16="http://schemas.microsoft.com/office/drawing/2014/main" id="{46A0498A-1B0B-6C49-98BB-5A9BE1EEC86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84513" y="2498410"/>
                <a:ext cx="4176904" cy="1139242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 Экспоненциальная  </a:t>
                </a:r>
                <a:br>
                  <a:rPr lang="ru-RU" sz="2400" b="1" dirty="0">
                    <a:solidFill>
                      <a:srgbClr val="28516A"/>
                    </a:solidFill>
                  </a:rPr>
                </a:br>
                <a:r>
                  <a:rPr lang="ru-RU" sz="2400" b="1" dirty="0">
                    <a:solidFill>
                      <a:srgbClr val="28516A"/>
                    </a:solidFill>
                  </a:rPr>
                  <a:t> случайная величина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  </a:t>
                </a:r>
                <a:br>
                  <a:rPr lang="ru-RU" sz="2400" b="1" dirty="0">
                    <a:solidFill>
                      <a:srgbClr val="28516A"/>
                    </a:solidFill>
                  </a:rPr>
                </a:br>
                <a:r>
                  <a:rPr lang="ru-RU" sz="2400" b="1" dirty="0">
                    <a:solidFill>
                      <a:srgbClr val="28516A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𝐸𝑥𝑝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Объект 5">
                <a:extLst>
                  <a:ext uri="{FF2B5EF4-FFF2-40B4-BE49-F238E27FC236}">
                    <a16:creationId xmlns:a16="http://schemas.microsoft.com/office/drawing/2014/main" id="{46A0498A-1B0B-6C49-98BB-5A9BE1EEC8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513" y="2498410"/>
                <a:ext cx="4176904" cy="1139242"/>
              </a:xfrm>
              <a:prstGeom prst="rect">
                <a:avLst/>
              </a:prstGeom>
              <a:blipFill>
                <a:blip r:embed="rId5"/>
                <a:stretch>
                  <a:fillRect l="-3066" t="-8021" b="-80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Объект 5">
            <a:extLst>
              <a:ext uri="{FF2B5EF4-FFF2-40B4-BE49-F238E27FC236}">
                <a16:creationId xmlns:a16="http://schemas.microsoft.com/office/drawing/2014/main" id="{D1600034-01D6-F246-AB60-9071BACCD567}"/>
              </a:ext>
            </a:extLst>
          </p:cNvPr>
          <p:cNvSpPr txBox="1">
            <a:spLocks/>
          </p:cNvSpPr>
          <p:nvPr/>
        </p:nvSpPr>
        <p:spPr>
          <a:xfrm>
            <a:off x="612000" y="3780000"/>
            <a:ext cx="4176464" cy="1742080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Интервалы времени между событиями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Модели времени жизни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338E72B-B6E3-423A-98CB-83E6C304FD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200" y="5157192"/>
            <a:ext cx="2800741" cy="114316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9A86C4D-76F0-4877-82D0-5B15625D8B99}"/>
              </a:ext>
            </a:extLst>
          </p:cNvPr>
          <p:cNvSpPr/>
          <p:nvPr/>
        </p:nvSpPr>
        <p:spPr>
          <a:xfrm>
            <a:off x="611560" y="6169547"/>
            <a:ext cx="4572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100" dirty="0">
                <a:solidFill>
                  <a:schemeClr val="bg1">
                    <a:lumMod val="75000"/>
                  </a:schemeClr>
                </a:solidFill>
              </a:rPr>
              <a:t>Wikipedia.org</a:t>
            </a:r>
            <a:r>
              <a:rPr lang="ru-RU" sz="1100" dirty="0">
                <a:solidFill>
                  <a:schemeClr val="bg1">
                    <a:lumMod val="75000"/>
                  </a:schemeClr>
                </a:solidFill>
              </a:rPr>
              <a:t>, Картина Сальвадора Дали «Постоянство памяти»</a:t>
            </a:r>
          </a:p>
        </p:txBody>
      </p:sp>
    </p:spTree>
    <p:extLst>
      <p:ext uri="{BB962C8B-B14F-4D97-AF65-F5344CB8AC3E}">
        <p14:creationId xmlns:p14="http://schemas.microsoft.com/office/powerpoint/2010/main" val="173507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Экспоненциальное распределение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D3A53D8-2DA2-4E48-AC28-F60C7A1682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544" y="1346357"/>
            <a:ext cx="7636332" cy="302928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E683BE1B-CCFF-4848-A1CE-C2D2F27CA4EE}"/>
                  </a:ext>
                </a:extLst>
              </p:cNvPr>
              <p:cNvSpPr/>
              <p:nvPr/>
            </p:nvSpPr>
            <p:spPr>
              <a:xfrm>
                <a:off x="973624" y="728791"/>
                <a:ext cx="3366499" cy="4789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≥0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E683BE1B-CCFF-4848-A1CE-C2D2F27CA4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3624" y="728791"/>
                <a:ext cx="3366499" cy="478977"/>
              </a:xfrm>
              <a:prstGeom prst="rect">
                <a:avLst/>
              </a:prstGeom>
              <a:blipFill>
                <a:blip r:embed="rId5"/>
                <a:stretch>
                  <a:fillRect l="-181" b="-1923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B34601A8-AF62-4A0D-AE4F-A7E582E9EA89}"/>
                  </a:ext>
                </a:extLst>
              </p:cNvPr>
              <p:cNvSpPr/>
              <p:nvPr/>
            </p:nvSpPr>
            <p:spPr>
              <a:xfrm>
                <a:off x="4644008" y="730316"/>
                <a:ext cx="3614516" cy="4789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=1 −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≥0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B34601A8-AF62-4A0D-AE4F-A7E582E9EA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4008" y="730316"/>
                <a:ext cx="3614516" cy="478977"/>
              </a:xfrm>
              <a:prstGeom prst="rect">
                <a:avLst/>
              </a:prstGeom>
              <a:blipFill>
                <a:blip r:embed="rId6"/>
                <a:stretch>
                  <a:fillRect b="-256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41306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Экспоненциальное распределение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D2DA186-057E-442C-9371-19DDF5720A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544" y="1346357"/>
            <a:ext cx="7636332" cy="302928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3104DDBE-B244-445D-99FC-73B0ED6C8C8F}"/>
                  </a:ext>
                </a:extLst>
              </p:cNvPr>
              <p:cNvSpPr/>
              <p:nvPr/>
            </p:nvSpPr>
            <p:spPr>
              <a:xfrm>
                <a:off x="6627540" y="4405911"/>
                <a:ext cx="1630984" cy="924677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3104DDBE-B244-445D-99FC-73B0ED6C8C8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27540" y="4405911"/>
                <a:ext cx="1630984" cy="92467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0E0BC255-F3E8-438F-861E-6C9A17756F08}"/>
                  </a:ext>
                </a:extLst>
              </p:cNvPr>
              <p:cNvSpPr/>
              <p:nvPr/>
            </p:nvSpPr>
            <p:spPr>
              <a:xfrm>
                <a:off x="6574173" y="5216971"/>
                <a:ext cx="1737719" cy="693844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V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0E0BC255-F3E8-438F-861E-6C9A17756F0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74173" y="5216971"/>
                <a:ext cx="1737719" cy="69384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A78B8140-2093-4B6C-B34D-B7B7ABDD1181}"/>
                  </a:ext>
                </a:extLst>
              </p:cNvPr>
              <p:cNvSpPr/>
              <p:nvPr/>
            </p:nvSpPr>
            <p:spPr>
              <a:xfrm>
                <a:off x="973624" y="728791"/>
                <a:ext cx="3366499" cy="4789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≥0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A78B8140-2093-4B6C-B34D-B7B7ABDD118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3624" y="728791"/>
                <a:ext cx="3366499" cy="478977"/>
              </a:xfrm>
              <a:prstGeom prst="rect">
                <a:avLst/>
              </a:prstGeom>
              <a:blipFill>
                <a:blip r:embed="rId7"/>
                <a:stretch>
                  <a:fillRect l="-181" b="-1923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6A68BD5E-F833-4854-9453-4761B31252FE}"/>
                  </a:ext>
                </a:extLst>
              </p:cNvPr>
              <p:cNvSpPr/>
              <p:nvPr/>
            </p:nvSpPr>
            <p:spPr>
              <a:xfrm>
                <a:off x="4644008" y="730316"/>
                <a:ext cx="3614516" cy="4789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=1 −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≥0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6A68BD5E-F833-4854-9453-4761B31252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4008" y="730316"/>
                <a:ext cx="3614516" cy="478977"/>
              </a:xfrm>
              <a:prstGeom prst="rect">
                <a:avLst/>
              </a:prstGeom>
              <a:blipFill>
                <a:blip r:embed="rId8"/>
                <a:stretch>
                  <a:fillRect b="-256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73858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Экспоненциальное распределение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906A920-4FDC-7F47-9043-6E18C53BE8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544" y="1346357"/>
            <a:ext cx="7636332" cy="302928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7B3E70F3-0292-8B42-B11C-B8D687A140F8}"/>
                  </a:ext>
                </a:extLst>
              </p:cNvPr>
              <p:cNvSpPr/>
              <p:nvPr/>
            </p:nvSpPr>
            <p:spPr>
              <a:xfrm>
                <a:off x="6627540" y="4405911"/>
                <a:ext cx="1630984" cy="924677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7B3E70F3-0292-8B42-B11C-B8D687A140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27540" y="4405911"/>
                <a:ext cx="1630984" cy="92467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497FB9D6-F59D-8E48-BA39-BE06824068FD}"/>
                  </a:ext>
                </a:extLst>
              </p:cNvPr>
              <p:cNvSpPr/>
              <p:nvPr/>
            </p:nvSpPr>
            <p:spPr>
              <a:xfrm>
                <a:off x="6574173" y="5216971"/>
                <a:ext cx="1737719" cy="693844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V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497FB9D6-F59D-8E48-BA39-BE06824068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74173" y="5216971"/>
                <a:ext cx="1737719" cy="69384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Объект 5">
            <a:extLst>
              <a:ext uri="{FF2B5EF4-FFF2-40B4-BE49-F238E27FC236}">
                <a16:creationId xmlns:a16="http://schemas.microsoft.com/office/drawing/2014/main" id="{144BF334-5C59-EF45-A1D2-F476111643F2}"/>
              </a:ext>
            </a:extLst>
          </p:cNvPr>
          <p:cNvSpPr txBox="1">
            <a:spLocks/>
          </p:cNvSpPr>
          <p:nvPr/>
        </p:nvSpPr>
        <p:spPr>
          <a:xfrm>
            <a:off x="611560" y="4437112"/>
            <a:ext cx="5800804" cy="1742080"/>
          </a:xfrm>
          <a:prstGeom prst="rect">
            <a:avLst/>
          </a:prstGeom>
        </p:spPr>
        <p:txBody>
          <a:bodyPr vert="horz" lIns="9000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У экспоненциального распределения нет памяти</a:t>
            </a:r>
            <a:r>
              <a:rPr lang="en-US" sz="2400" dirty="0">
                <a:solidFill>
                  <a:srgbClr val="373737"/>
                </a:solidFill>
              </a:rPr>
              <a:t>. </a:t>
            </a:r>
            <a:r>
              <a:rPr lang="ru-RU" sz="2400" dirty="0">
                <a:solidFill>
                  <a:srgbClr val="373737"/>
                </a:solidFill>
              </a:rPr>
              <a:t>Автобусы приходят на остановку случайно</a:t>
            </a:r>
            <a:r>
              <a:rPr lang="en-US" sz="2400" dirty="0">
                <a:solidFill>
                  <a:srgbClr val="373737"/>
                </a:solidFill>
              </a:rPr>
              <a:t>. </a:t>
            </a:r>
            <a:r>
              <a:rPr lang="ru-RU" sz="2400" dirty="0">
                <a:solidFill>
                  <a:srgbClr val="373737"/>
                </a:solidFill>
              </a:rPr>
              <a:t>Время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которое осталось ждать не зависит от того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сколько уже прошло времени</a:t>
            </a:r>
            <a:r>
              <a:rPr lang="en-US" sz="2400" dirty="0">
                <a:solidFill>
                  <a:srgbClr val="373737"/>
                </a:solidFill>
              </a:rPr>
              <a:t>.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CE59C63C-654C-4C86-AB47-21FF51A0B640}"/>
                  </a:ext>
                </a:extLst>
              </p:cNvPr>
              <p:cNvSpPr/>
              <p:nvPr/>
            </p:nvSpPr>
            <p:spPr>
              <a:xfrm>
                <a:off x="973624" y="728791"/>
                <a:ext cx="3366499" cy="4789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≥0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CE59C63C-654C-4C86-AB47-21FF51A0B64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3624" y="728791"/>
                <a:ext cx="3366499" cy="478977"/>
              </a:xfrm>
              <a:prstGeom prst="rect">
                <a:avLst/>
              </a:prstGeom>
              <a:blipFill>
                <a:blip r:embed="rId7"/>
                <a:stretch>
                  <a:fillRect l="-181" b="-1923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EE89955D-F029-4534-A12A-8E48277F7E6F}"/>
                  </a:ext>
                </a:extLst>
              </p:cNvPr>
              <p:cNvSpPr/>
              <p:nvPr/>
            </p:nvSpPr>
            <p:spPr>
              <a:xfrm>
                <a:off x="4644008" y="730316"/>
                <a:ext cx="3614516" cy="4789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=1 −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≥0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EE89955D-F029-4534-A12A-8E48277F7E6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4008" y="730316"/>
                <a:ext cx="3614516" cy="478977"/>
              </a:xfrm>
              <a:prstGeom prst="rect">
                <a:avLst/>
              </a:prstGeom>
              <a:blipFill>
                <a:blip r:embed="rId8"/>
                <a:stretch>
                  <a:fillRect b="-256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83365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Равномерное распределение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B11ECC75-6A1B-4E32-8A40-F3DFE4833074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4104016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Время рождения ребёнка</a:t>
            </a:r>
          </a:p>
        </p:txBody>
      </p:sp>
    </p:spTree>
    <p:extLst>
      <p:ext uri="{BB962C8B-B14F-4D97-AF65-F5344CB8AC3E}">
        <p14:creationId xmlns:p14="http://schemas.microsoft.com/office/powerpoint/2010/main" val="300766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Равномерное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Объект 5">
                <a:extLst>
                  <a:ext uri="{FF2B5EF4-FFF2-40B4-BE49-F238E27FC236}">
                    <a16:creationId xmlns:a16="http://schemas.microsoft.com/office/drawing/2014/main" id="{E7297D1C-F1B7-4096-ACD2-DEEFED97950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43608" y="1340768"/>
                <a:ext cx="4302678" cy="81273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Равномерная случайная величина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 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𝑈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;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] 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Объект 5">
                <a:extLst>
                  <a:ext uri="{FF2B5EF4-FFF2-40B4-BE49-F238E27FC236}">
                    <a16:creationId xmlns:a16="http://schemas.microsoft.com/office/drawing/2014/main" id="{E7297D1C-F1B7-4096-ACD2-DEEFED9795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340768"/>
                <a:ext cx="4302678" cy="812738"/>
              </a:xfrm>
              <a:prstGeom prst="rect">
                <a:avLst/>
              </a:prstGeom>
              <a:blipFill>
                <a:blip r:embed="rId4"/>
                <a:stretch>
                  <a:fillRect l="-4249" t="-11278" b="-1353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Объект 5">
            <a:extLst>
              <a:ext uri="{FF2B5EF4-FFF2-40B4-BE49-F238E27FC236}">
                <a16:creationId xmlns:a16="http://schemas.microsoft.com/office/drawing/2014/main" id="{738A2E5E-BCA9-462A-83CD-3366867ECA81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4104016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Время рождения ребёнка</a:t>
            </a:r>
          </a:p>
        </p:txBody>
      </p:sp>
    </p:spTree>
    <p:extLst>
      <p:ext uri="{BB962C8B-B14F-4D97-AF65-F5344CB8AC3E}">
        <p14:creationId xmlns:p14="http://schemas.microsoft.com/office/powerpoint/2010/main" val="45258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Равномерное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E570A59D-4A9F-484D-9639-1ABAEC6BD3E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43608" y="1340768"/>
                <a:ext cx="4302678" cy="81273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Равномерная случайная величина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 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𝑈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;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] 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E570A59D-4A9F-484D-9639-1ABAEC6BD3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340768"/>
                <a:ext cx="4302678" cy="812738"/>
              </a:xfrm>
              <a:prstGeom prst="rect">
                <a:avLst/>
              </a:prstGeom>
              <a:blipFill>
                <a:blip r:embed="rId4"/>
                <a:stretch>
                  <a:fillRect l="-4249" t="-11278" b="-1353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6B5409BC-F88A-4E1C-B409-704A5606222F}"/>
                  </a:ext>
                </a:extLst>
              </p:cNvPr>
              <p:cNvSpPr/>
              <p:nvPr/>
            </p:nvSpPr>
            <p:spPr>
              <a:xfrm>
                <a:off x="873807" y="2210444"/>
                <a:ext cx="3554178" cy="7862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∈[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]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6B5409BC-F88A-4E1C-B409-704A560622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3807" y="2210444"/>
                <a:ext cx="3554178" cy="78624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2932A2A9-98EF-436F-A47B-0220B0B1FFE3}"/>
                  </a:ext>
                </a:extLst>
              </p:cNvPr>
              <p:cNvSpPr/>
              <p:nvPr/>
            </p:nvSpPr>
            <p:spPr>
              <a:xfrm>
                <a:off x="4860032" y="2332007"/>
                <a:ext cx="3587200" cy="72487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∈[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]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2932A2A9-98EF-436F-A47B-0220B0B1FF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0032" y="2332007"/>
                <a:ext cx="3587200" cy="72487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5CD034FA-4397-43E7-A19A-8E1A36876A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5536" y="3537625"/>
            <a:ext cx="7692922" cy="3035016"/>
          </a:xfrm>
          <a:prstGeom prst="rect">
            <a:avLst/>
          </a:prstGeom>
        </p:spPr>
      </p:pic>
      <p:sp>
        <p:nvSpPr>
          <p:cNvPr id="14" name="Объект 5">
            <a:extLst>
              <a:ext uri="{FF2B5EF4-FFF2-40B4-BE49-F238E27FC236}">
                <a16:creationId xmlns:a16="http://schemas.microsoft.com/office/drawing/2014/main" id="{5A3F866A-C3FB-4E84-ABB0-1578654EDBC6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4104016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Время рождения ребёнка</a:t>
            </a:r>
          </a:p>
        </p:txBody>
      </p:sp>
    </p:spTree>
    <p:extLst>
      <p:ext uri="{BB962C8B-B14F-4D97-AF65-F5344CB8AC3E}">
        <p14:creationId xmlns:p14="http://schemas.microsoft.com/office/powerpoint/2010/main" val="127684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95537" y="116632"/>
            <a:ext cx="8640960" cy="633670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Ins="0" bIns="0" anchor="ctr">
            <a:noAutofit/>
          </a:bodyPr>
          <a:lstStyle>
            <a:defPPr>
              <a:defRPr lang="ru-RU"/>
            </a:defPPr>
            <a:lvl1pPr>
              <a:defRPr sz="3200" b="1">
                <a:solidFill>
                  <a:srgbClr val="28516A"/>
                </a:solidFill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yriad Pro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yriad Pro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yriad Pro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9pPr>
          </a:lstStyle>
          <a:p>
            <a:pPr algn="ctr"/>
            <a:r>
              <a:rPr lang="ru-RU" altLang="ru-RU" dirty="0"/>
              <a:t>Бывают ли в мире случайности</a:t>
            </a:r>
          </a:p>
        </p:txBody>
      </p:sp>
    </p:spTree>
    <p:extLst>
      <p:ext uri="{BB962C8B-B14F-4D97-AF65-F5344CB8AC3E}">
        <p14:creationId xmlns:p14="http://schemas.microsoft.com/office/powerpoint/2010/main" val="7646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Равномерное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Объект 5">
                <a:extLst>
                  <a:ext uri="{FF2B5EF4-FFF2-40B4-BE49-F238E27FC236}">
                    <a16:creationId xmlns:a16="http://schemas.microsoft.com/office/drawing/2014/main" id="{1184C475-E4FC-B147-AA0B-8EA4D2EDC21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43608" y="1340768"/>
                <a:ext cx="4302678" cy="81273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Равномерная случайная величина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 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𝑈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;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] 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Объект 5">
                <a:extLst>
                  <a:ext uri="{FF2B5EF4-FFF2-40B4-BE49-F238E27FC236}">
                    <a16:creationId xmlns:a16="http://schemas.microsoft.com/office/drawing/2014/main" id="{1184C475-E4FC-B147-AA0B-8EA4D2EDC2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340768"/>
                <a:ext cx="4302678" cy="812738"/>
              </a:xfrm>
              <a:prstGeom prst="rect">
                <a:avLst/>
              </a:prstGeom>
              <a:blipFill>
                <a:blip r:embed="rId4"/>
                <a:stretch>
                  <a:fillRect l="-4249" t="-11278" b="-1353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2824CCA7-F23B-EF46-9027-5E80BFE21D89}"/>
                  </a:ext>
                </a:extLst>
              </p:cNvPr>
              <p:cNvSpPr/>
              <p:nvPr/>
            </p:nvSpPr>
            <p:spPr>
              <a:xfrm>
                <a:off x="873807" y="2210444"/>
                <a:ext cx="3554178" cy="7862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∈[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]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2824CCA7-F23B-EF46-9027-5E80BFE21D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3807" y="2210444"/>
                <a:ext cx="3554178" cy="78624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FD3225DF-3782-0A40-89C1-06F0998693FE}"/>
                  </a:ext>
                </a:extLst>
              </p:cNvPr>
              <p:cNvSpPr/>
              <p:nvPr/>
            </p:nvSpPr>
            <p:spPr>
              <a:xfrm>
                <a:off x="4860032" y="2332007"/>
                <a:ext cx="3587200" cy="72487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∈[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]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FD3225DF-3782-0A40-89C1-06F0998693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0032" y="2332007"/>
                <a:ext cx="3587200" cy="72487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A90FEDD8-16AE-094C-9B43-D0F4B38CE05C}"/>
                  </a:ext>
                </a:extLst>
              </p:cNvPr>
              <p:cNvSpPr/>
              <p:nvPr/>
            </p:nvSpPr>
            <p:spPr>
              <a:xfrm>
                <a:off x="5462999" y="526536"/>
                <a:ext cx="2093233" cy="929678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0"/>
                  </a:spcBef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A90FEDD8-16AE-094C-9B43-D0F4B38CE0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2999" y="526536"/>
                <a:ext cx="2093233" cy="92967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F086D406-13B1-E04C-A606-71BD951DD4C7}"/>
                  </a:ext>
                </a:extLst>
              </p:cNvPr>
              <p:cNvSpPr/>
              <p:nvPr/>
            </p:nvSpPr>
            <p:spPr>
              <a:xfrm>
                <a:off x="5462999" y="1347157"/>
                <a:ext cx="2555892" cy="76354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V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𝑏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F086D406-13B1-E04C-A606-71BD951DD4C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2999" y="1347157"/>
                <a:ext cx="2555892" cy="76354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BD61963-6233-4AE0-BBCE-84C999032FB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5536" y="3537625"/>
            <a:ext cx="7692922" cy="3035016"/>
          </a:xfrm>
          <a:prstGeom prst="rect">
            <a:avLst/>
          </a:prstGeom>
        </p:spPr>
      </p:pic>
      <p:sp>
        <p:nvSpPr>
          <p:cNvPr id="11" name="Объект 5">
            <a:extLst>
              <a:ext uri="{FF2B5EF4-FFF2-40B4-BE49-F238E27FC236}">
                <a16:creationId xmlns:a16="http://schemas.microsoft.com/office/drawing/2014/main" id="{60AA3CE8-985C-8E4E-A11A-622417CB44AE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4104016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Время рождения ребёнка</a:t>
            </a:r>
          </a:p>
        </p:txBody>
      </p:sp>
    </p:spTree>
    <p:extLst>
      <p:ext uri="{BB962C8B-B14F-4D97-AF65-F5344CB8AC3E}">
        <p14:creationId xmlns:p14="http://schemas.microsoft.com/office/powerpoint/2010/main" val="380442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F767AD9D-1E6D-41B1-ADB6-CC2D51AEB9B6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4104016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Погрешность весов</a:t>
            </a:r>
          </a:p>
        </p:txBody>
      </p:sp>
    </p:spTree>
    <p:extLst>
      <p:ext uri="{BB962C8B-B14F-4D97-AF65-F5344CB8AC3E}">
        <p14:creationId xmlns:p14="http://schemas.microsoft.com/office/powerpoint/2010/main" val="310594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Объект 5">
                <a:extLst>
                  <a:ext uri="{FF2B5EF4-FFF2-40B4-BE49-F238E27FC236}">
                    <a16:creationId xmlns:a16="http://schemas.microsoft.com/office/drawing/2014/main" id="{10315B42-4F5E-4F07-9A3D-43004FC6D13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23528" y="1242305"/>
                <a:ext cx="4746727" cy="81273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Нормальная случайная величина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 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𝑁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𝜇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Объект 5">
                <a:extLst>
                  <a:ext uri="{FF2B5EF4-FFF2-40B4-BE49-F238E27FC236}">
                    <a16:creationId xmlns:a16="http://schemas.microsoft.com/office/drawing/2014/main" id="{10315B42-4F5E-4F07-9A3D-43004FC6D1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242305"/>
                <a:ext cx="4746727" cy="812738"/>
              </a:xfrm>
              <a:prstGeom prst="rect">
                <a:avLst/>
              </a:prstGeom>
              <a:blipFill>
                <a:blip r:embed="rId4"/>
                <a:stretch>
                  <a:fillRect t="-11278" b="-1353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Объект 5">
            <a:extLst>
              <a:ext uri="{FF2B5EF4-FFF2-40B4-BE49-F238E27FC236}">
                <a16:creationId xmlns:a16="http://schemas.microsoft.com/office/drawing/2014/main" id="{E6AC116D-D8DF-4B98-83E6-540B8A7DB3E2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4104016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Погрешность весов</a:t>
            </a:r>
          </a:p>
        </p:txBody>
      </p:sp>
    </p:spTree>
    <p:extLst>
      <p:ext uri="{BB962C8B-B14F-4D97-AF65-F5344CB8AC3E}">
        <p14:creationId xmlns:p14="http://schemas.microsoft.com/office/powerpoint/2010/main" val="3109663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42B71DF-B148-4AF1-BD97-3A4DEFE8AD4B}"/>
                  </a:ext>
                </a:extLst>
              </p:cNvPr>
              <p:cNvSpPr txBox="1"/>
              <p:nvPr/>
            </p:nvSpPr>
            <p:spPr>
              <a:xfrm>
                <a:off x="827584" y="5414843"/>
                <a:ext cx="3521926" cy="8224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  </m:t>
                          </m:r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42B71DF-B148-4AF1-BD97-3A4DEFE8AD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584" y="5414843"/>
                <a:ext cx="3521926" cy="822469"/>
              </a:xfrm>
              <a:prstGeom prst="rect">
                <a:avLst/>
              </a:prstGeom>
              <a:blipFill>
                <a:blip r:embed="rId4"/>
                <a:stretch>
                  <a:fillRect l="-1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Объект 5">
                <a:extLst>
                  <a:ext uri="{FF2B5EF4-FFF2-40B4-BE49-F238E27FC236}">
                    <a16:creationId xmlns:a16="http://schemas.microsoft.com/office/drawing/2014/main" id="{000432A3-5C17-4D6E-8988-B2C4988F35A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23528" y="1242305"/>
                <a:ext cx="4746727" cy="81273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Нормальная случайная величина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 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𝑁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𝜇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Объект 5">
                <a:extLst>
                  <a:ext uri="{FF2B5EF4-FFF2-40B4-BE49-F238E27FC236}">
                    <a16:creationId xmlns:a16="http://schemas.microsoft.com/office/drawing/2014/main" id="{000432A3-5C17-4D6E-8988-B2C4988F35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242305"/>
                <a:ext cx="4746727" cy="812738"/>
              </a:xfrm>
              <a:prstGeom prst="rect">
                <a:avLst/>
              </a:prstGeom>
              <a:blipFill>
                <a:blip r:embed="rId5"/>
                <a:stretch>
                  <a:fillRect t="-11278" b="-1353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D78FFA7B-7821-4F95-9EDE-AC99819E2E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0407" y="2744612"/>
            <a:ext cx="8383185" cy="268859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2E9E5C3-1A19-486F-ACD2-64402A328DEF}"/>
                  </a:ext>
                </a:extLst>
              </p:cNvPr>
              <p:cNvSpPr txBox="1"/>
              <p:nvPr/>
            </p:nvSpPr>
            <p:spPr>
              <a:xfrm>
                <a:off x="5142906" y="5447353"/>
                <a:ext cx="2678618" cy="79803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p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nary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𝑑𝑥</m:t>
                      </m:r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2E9E5C3-1A19-486F-ACD2-64402A328D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42906" y="5447353"/>
                <a:ext cx="2678618" cy="79803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Объект 5">
            <a:extLst>
              <a:ext uri="{FF2B5EF4-FFF2-40B4-BE49-F238E27FC236}">
                <a16:creationId xmlns:a16="http://schemas.microsoft.com/office/drawing/2014/main" id="{511B3A18-0833-4DE9-9129-2B6CFEF3F253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4104016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Погрешность весов</a:t>
            </a:r>
          </a:p>
        </p:txBody>
      </p:sp>
    </p:spTree>
    <p:extLst>
      <p:ext uri="{BB962C8B-B14F-4D97-AF65-F5344CB8AC3E}">
        <p14:creationId xmlns:p14="http://schemas.microsoft.com/office/powerpoint/2010/main" val="2488611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4D0D7492-49BE-4E41-B31E-E659A9EF4A41}"/>
                  </a:ext>
                </a:extLst>
              </p:cNvPr>
              <p:cNvSpPr/>
              <p:nvPr/>
            </p:nvSpPr>
            <p:spPr>
              <a:xfrm>
                <a:off x="1007984" y="2195572"/>
                <a:ext cx="3420000" cy="369332"/>
              </a:xfrm>
              <a:prstGeom prst="rect">
                <a:avLst/>
              </a:prstGeom>
            </p:spPr>
            <p:txBody>
              <a:bodyPr wrap="square" lIns="0" tIns="0" rIns="0" bIns="0" anchor="ctr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</m:t>
                    </m:r>
                    <m:r>
                      <m:rPr>
                        <m:sty m:val="p"/>
                      </m:rPr>
                      <a:rPr lang="en-US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V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4D0D7492-49BE-4E41-B31E-E659A9EF4A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7984" y="2195572"/>
                <a:ext cx="3420000" cy="369332"/>
              </a:xfrm>
              <a:prstGeom prst="rect">
                <a:avLst/>
              </a:prstGeom>
              <a:blipFill>
                <a:blip r:embed="rId4"/>
                <a:stretch>
                  <a:fillRect l="-3030" b="-2459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9206B99-657A-8448-986E-C1E6B8868548}"/>
                  </a:ext>
                </a:extLst>
              </p:cNvPr>
              <p:cNvSpPr txBox="1"/>
              <p:nvPr/>
            </p:nvSpPr>
            <p:spPr>
              <a:xfrm>
                <a:off x="827584" y="5414843"/>
                <a:ext cx="3521926" cy="8224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  </m:t>
                          </m:r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9206B99-657A-8448-986E-C1E6B88685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584" y="5414843"/>
                <a:ext cx="3521926" cy="822469"/>
              </a:xfrm>
              <a:prstGeom prst="rect">
                <a:avLst/>
              </a:prstGeom>
              <a:blipFill>
                <a:blip r:embed="rId5"/>
                <a:stretch>
                  <a:fillRect l="-1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Объект 5">
                <a:extLst>
                  <a:ext uri="{FF2B5EF4-FFF2-40B4-BE49-F238E27FC236}">
                    <a16:creationId xmlns:a16="http://schemas.microsoft.com/office/drawing/2014/main" id="{F95087FB-7349-3E48-99D3-3FF755B9A99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23528" y="1242305"/>
                <a:ext cx="4746727" cy="81273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Нормальная случайная величина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 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𝑁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𝜇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Объект 5">
                <a:extLst>
                  <a:ext uri="{FF2B5EF4-FFF2-40B4-BE49-F238E27FC236}">
                    <a16:creationId xmlns:a16="http://schemas.microsoft.com/office/drawing/2014/main" id="{F95087FB-7349-3E48-99D3-3FF755B9A9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242305"/>
                <a:ext cx="4746727" cy="812738"/>
              </a:xfrm>
              <a:prstGeom prst="rect">
                <a:avLst/>
              </a:prstGeom>
              <a:blipFill>
                <a:blip r:embed="rId6"/>
                <a:stretch>
                  <a:fillRect t="-11278" b="-1353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6C0D422-FF3E-7B4D-8E6A-0BC0D7D616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0407" y="2744612"/>
            <a:ext cx="8383185" cy="268859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4929557-E613-B540-9564-C8A331EC8A07}"/>
                  </a:ext>
                </a:extLst>
              </p:cNvPr>
              <p:cNvSpPr txBox="1"/>
              <p:nvPr/>
            </p:nvSpPr>
            <p:spPr>
              <a:xfrm>
                <a:off x="5142906" y="5447353"/>
                <a:ext cx="2678618" cy="79803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p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nary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𝑑𝑥</m:t>
                      </m:r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4929557-E613-B540-9564-C8A331EC8A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42906" y="5447353"/>
                <a:ext cx="2678618" cy="79803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Объект 5">
            <a:extLst>
              <a:ext uri="{FF2B5EF4-FFF2-40B4-BE49-F238E27FC236}">
                <a16:creationId xmlns:a16="http://schemas.microsoft.com/office/drawing/2014/main" id="{49EE3CAB-FF12-A24B-9F3F-7BE16FDA2BD2}"/>
              </a:ext>
            </a:extLst>
          </p:cNvPr>
          <p:cNvSpPr txBox="1">
            <a:spLocks/>
          </p:cNvSpPr>
          <p:nvPr/>
        </p:nvSpPr>
        <p:spPr>
          <a:xfrm>
            <a:off x="5142906" y="692696"/>
            <a:ext cx="3605558" cy="1742080"/>
          </a:xfrm>
          <a:prstGeom prst="rect">
            <a:avLst/>
          </a:prstGeom>
        </p:spPr>
        <p:txBody>
          <a:bodyPr vert="horz" lIns="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Функцию распределения нельзя найти в аналитическом виде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интеграл не берётся</a:t>
            </a:r>
          </a:p>
        </p:txBody>
      </p:sp>
      <p:sp>
        <p:nvSpPr>
          <p:cNvPr id="10" name="Объект 5">
            <a:extLst>
              <a:ext uri="{FF2B5EF4-FFF2-40B4-BE49-F238E27FC236}">
                <a16:creationId xmlns:a16="http://schemas.microsoft.com/office/drawing/2014/main" id="{CF6D485C-D8CA-3043-BDF9-4694F7080A69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4104016" cy="75461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Погрешность весов</a:t>
            </a:r>
          </a:p>
        </p:txBody>
      </p:sp>
    </p:spTree>
    <p:extLst>
      <p:ext uri="{BB962C8B-B14F-4D97-AF65-F5344CB8AC3E}">
        <p14:creationId xmlns:p14="http://schemas.microsoft.com/office/powerpoint/2010/main" val="866085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Распределения бывают разными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Таблица 2">
                <a:extLst>
                  <a:ext uri="{FF2B5EF4-FFF2-40B4-BE49-F238E27FC236}">
                    <a16:creationId xmlns:a16="http://schemas.microsoft.com/office/drawing/2014/main" id="{36A8CAAB-7A82-9944-88CB-7E82D78E8FC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58849603"/>
                  </p:ext>
                </p:extLst>
              </p:nvPr>
            </p:nvGraphicFramePr>
            <p:xfrm>
              <a:off x="755576" y="764704"/>
              <a:ext cx="7920880" cy="457200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5366566">
                      <a:extLst>
                        <a:ext uri="{9D8B030D-6E8A-4147-A177-3AD203B41FA5}">
                          <a16:colId xmlns:a16="http://schemas.microsoft.com/office/drawing/2014/main" val="2878923415"/>
                        </a:ext>
                      </a:extLst>
                    </a:gridCol>
                    <a:gridCol w="2554314">
                      <a:extLst>
                        <a:ext uri="{9D8B030D-6E8A-4147-A177-3AD203B41FA5}">
                          <a16:colId xmlns:a16="http://schemas.microsoft.com/office/drawing/2014/main" val="429082904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b="1" dirty="0">
                              <a:solidFill>
                                <a:srgbClr val="28516A"/>
                              </a:solidFill>
                            </a:rPr>
                            <a:t>Случайная величина</a:t>
                          </a: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b="1" dirty="0">
                              <a:solidFill>
                                <a:srgbClr val="28516A"/>
                              </a:solidFill>
                            </a:rPr>
                            <a:t>Распределение</a:t>
                          </a:r>
                        </a:p>
                      </a:txBody>
                      <a:tcPr anchor="ctr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42676684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solidFill>
                                <a:srgbClr val="373737"/>
                              </a:solidFill>
                            </a:rPr>
                            <a:t>Пол ребенка</a:t>
                          </a:r>
                        </a:p>
                      </a:txBody>
                      <a:tcPr anchor="ctr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𝐵𝑒𝑟𝑛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i="1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anchor="ctr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2166928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>
                              <a:solidFill>
                                <a:srgbClr val="373737"/>
                              </a:solidFill>
                            </a:rPr>
                            <a:t>Попадания в корзину</a:t>
                          </a:r>
                          <a:endParaRPr lang="ru-RU" sz="2400" dirty="0">
                            <a:solidFill>
                              <a:srgbClr val="373737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𝐵𝑖𝑛𝑜𝑚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i="1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anchor="ctr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2815268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>
                              <a:solidFill>
                                <a:srgbClr val="373737"/>
                              </a:solidFill>
                            </a:rPr>
                            <a:t>Число бросков до первого попадания</a:t>
                          </a:r>
                          <a:endParaRPr lang="ru-RU" sz="2400" dirty="0">
                            <a:solidFill>
                              <a:srgbClr val="373737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𝐺𝑒𝑜𝑚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i="1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anchor="ctr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17212395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>
                              <a:solidFill>
                                <a:srgbClr val="373737"/>
                              </a:solidFill>
                            </a:rPr>
                            <a:t>Число людей в очереди</a:t>
                          </a:r>
                          <a:endParaRPr lang="ru-RU" sz="2400" dirty="0">
                            <a:solidFill>
                              <a:srgbClr val="373737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𝑃𝑜𝑖𝑠𝑠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i="1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anchor="ctr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691683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>
                              <a:solidFill>
                                <a:srgbClr val="373737"/>
                              </a:solidFill>
                            </a:rPr>
                            <a:t>Подбрасывание кости</a:t>
                          </a:r>
                          <a:endParaRPr lang="ru-RU" sz="2400" dirty="0">
                            <a:solidFill>
                              <a:srgbClr val="373737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Дискретное</m:t>
                                </m:r>
                              </m:oMath>
                            </m:oMathPara>
                          </a14:m>
                          <a:endParaRPr lang="ru-RU" sz="2400" i="1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anchor="ctr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24586536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>
                              <a:solidFill>
                                <a:srgbClr val="373737"/>
                              </a:solidFill>
                            </a:rPr>
                            <a:t>Время между событиями</a:t>
                          </a:r>
                          <a:endParaRPr lang="ru-RU" sz="2400" dirty="0">
                            <a:solidFill>
                              <a:srgbClr val="373737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𝐸𝑥𝑝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i="1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anchor="ctr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252531174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>
                              <a:solidFill>
                                <a:srgbClr val="373737"/>
                              </a:solidFill>
                            </a:rPr>
                            <a:t>Время до поломки часов</a:t>
                          </a:r>
                          <a:endParaRPr lang="ru-RU" sz="2400" dirty="0">
                            <a:solidFill>
                              <a:srgbClr val="373737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𝐸𝑥𝑝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i="1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anchor="ctr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26501106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>
                              <a:solidFill>
                                <a:srgbClr val="373737"/>
                              </a:solidFill>
                            </a:rPr>
                            <a:t>Время рождения ребенка</a:t>
                          </a:r>
                          <a:endParaRPr lang="ru-RU" sz="2400" dirty="0">
                            <a:solidFill>
                              <a:srgbClr val="373737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𝑈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[0;24]</m:t>
                                </m:r>
                              </m:oMath>
                            </m:oMathPara>
                          </a14:m>
                          <a:endParaRPr lang="ru-RU" sz="2400" i="1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anchor="ctr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5702765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solidFill>
                                <a:srgbClr val="373737"/>
                              </a:solidFill>
                            </a:rPr>
                            <a:t>Погрешность весов</a:t>
                          </a:r>
                        </a:p>
                      </a:txBody>
                      <a:tcPr anchor="ctr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(0,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i="1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anchor="ctr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90751921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Таблица 2">
                <a:extLst>
                  <a:ext uri="{FF2B5EF4-FFF2-40B4-BE49-F238E27FC236}">
                    <a16:creationId xmlns:a16="http://schemas.microsoft.com/office/drawing/2014/main" id="{36A8CAAB-7A82-9944-88CB-7E82D78E8FC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58849603"/>
                  </p:ext>
                </p:extLst>
              </p:nvPr>
            </p:nvGraphicFramePr>
            <p:xfrm>
              <a:off x="755576" y="764704"/>
              <a:ext cx="7920880" cy="457200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5366566">
                      <a:extLst>
                        <a:ext uri="{9D8B030D-6E8A-4147-A177-3AD203B41FA5}">
                          <a16:colId xmlns:a16="http://schemas.microsoft.com/office/drawing/2014/main" val="2878923415"/>
                        </a:ext>
                      </a:extLst>
                    </a:gridCol>
                    <a:gridCol w="2554314">
                      <a:extLst>
                        <a:ext uri="{9D8B030D-6E8A-4147-A177-3AD203B41FA5}">
                          <a16:colId xmlns:a16="http://schemas.microsoft.com/office/drawing/2014/main" val="4290829047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b="1" dirty="0">
                              <a:solidFill>
                                <a:srgbClr val="28516A"/>
                              </a:solidFill>
                            </a:rPr>
                            <a:t>Случайная величина</a:t>
                          </a: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b="1" dirty="0">
                              <a:solidFill>
                                <a:srgbClr val="28516A"/>
                              </a:solidFill>
                            </a:rPr>
                            <a:t>Распределение</a:t>
                          </a:r>
                        </a:p>
                      </a:txBody>
                      <a:tcPr anchor="ctr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426766846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solidFill>
                                <a:srgbClr val="373737"/>
                              </a:solidFill>
                            </a:rPr>
                            <a:t>Пол ребенка</a:t>
                          </a:r>
                        </a:p>
                      </a:txBody>
                      <a:tcPr anchor="ctr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anchor="ctr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09762" t="-109333" r="-476" b="-832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16692805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>
                              <a:solidFill>
                                <a:srgbClr val="373737"/>
                              </a:solidFill>
                            </a:rPr>
                            <a:t>Попадания в корзину</a:t>
                          </a:r>
                          <a:endParaRPr lang="ru-RU" sz="2400" dirty="0">
                            <a:solidFill>
                              <a:srgbClr val="373737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anchor="ctr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09762" t="-209333" r="-476" b="-732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81526834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>
                              <a:solidFill>
                                <a:srgbClr val="373737"/>
                              </a:solidFill>
                            </a:rPr>
                            <a:t>Число бросков до первого попадания</a:t>
                          </a:r>
                          <a:endParaRPr lang="ru-RU" sz="2400" dirty="0">
                            <a:solidFill>
                              <a:srgbClr val="373737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anchor="ctr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09762" t="-309333" r="-476" b="-632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7212395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>
                              <a:solidFill>
                                <a:srgbClr val="373737"/>
                              </a:solidFill>
                            </a:rPr>
                            <a:t>Число людей в очереди</a:t>
                          </a:r>
                          <a:endParaRPr lang="ru-RU" sz="2400" dirty="0">
                            <a:solidFill>
                              <a:srgbClr val="373737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anchor="ctr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09762" t="-403947" r="-476" b="-52368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69168301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>
                              <a:solidFill>
                                <a:srgbClr val="373737"/>
                              </a:solidFill>
                            </a:rPr>
                            <a:t>Подбрасывание кости</a:t>
                          </a:r>
                          <a:endParaRPr lang="ru-RU" sz="2400" dirty="0">
                            <a:solidFill>
                              <a:srgbClr val="373737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anchor="ctr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09762" t="-510667" r="-476" b="-430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58653607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>
                              <a:solidFill>
                                <a:srgbClr val="373737"/>
                              </a:solidFill>
                            </a:rPr>
                            <a:t>Время между событиями</a:t>
                          </a:r>
                          <a:endParaRPr lang="ru-RU" sz="2400" dirty="0">
                            <a:solidFill>
                              <a:srgbClr val="373737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anchor="ctr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09762" t="-610667" r="-476" b="-330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25311746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>
                              <a:solidFill>
                                <a:srgbClr val="373737"/>
                              </a:solidFill>
                            </a:rPr>
                            <a:t>Время до поломки часов</a:t>
                          </a:r>
                          <a:endParaRPr lang="ru-RU" sz="2400" dirty="0">
                            <a:solidFill>
                              <a:srgbClr val="373737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anchor="ctr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09762" t="-710667" r="-476" b="-230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65011067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>
                              <a:solidFill>
                                <a:srgbClr val="373737"/>
                              </a:solidFill>
                            </a:rPr>
                            <a:t>Время рождения ребенка</a:t>
                          </a:r>
                          <a:endParaRPr lang="ru-RU" sz="2400" dirty="0">
                            <a:solidFill>
                              <a:srgbClr val="373737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anchor="ctr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09762" t="-810667" r="-476" b="-130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70276501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solidFill>
                                <a:srgbClr val="373737"/>
                              </a:solidFill>
                            </a:rPr>
                            <a:t>Погрешность весов</a:t>
                          </a:r>
                        </a:p>
                      </a:txBody>
                      <a:tcPr anchor="ctr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anchor="ctr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09762" t="-910667" r="-476" b="-30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07519213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56983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+mn-lt"/>
                <a:ea typeface="+mn-ea"/>
                <a:cs typeface="+mn-cs"/>
              </a:rPr>
              <a:t>Резюме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147887B6-0223-4C14-8912-3F853452F839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352928" cy="4905563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Моделировать внутренности сундука можно с помощью различных законов распределения</a:t>
            </a:r>
          </a:p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None/>
            </a:pPr>
            <a:endParaRPr lang="en-US" sz="2400" dirty="0">
              <a:solidFill>
                <a:srgbClr val="373737"/>
              </a:solidFill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</a:endParaRPr>
          </a:p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None/>
            </a:pP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025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+mn-lt"/>
                <a:ea typeface="+mn-ea"/>
                <a:cs typeface="+mn-cs"/>
              </a:rPr>
              <a:t>Резюме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5BB1030B-8F1D-436D-8E40-72D80C2BAFC0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352928" cy="4905563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Моделировать внутренности сундука можно с помощью различных законов распределения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Наиболее подходящий закон выбирается</a:t>
            </a:r>
            <a:r>
              <a:rPr lang="en-US" sz="2400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с помощью здравого смысла </a:t>
            </a:r>
            <a:endParaRPr lang="en-US" sz="2400" dirty="0">
              <a:solidFill>
                <a:srgbClr val="373737"/>
              </a:solidFill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</a:endParaRPr>
          </a:p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None/>
            </a:pP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3053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+mn-lt"/>
                <a:ea typeface="+mn-ea"/>
                <a:cs typeface="+mn-cs"/>
              </a:rPr>
              <a:t>Резюме</a:t>
            </a:r>
          </a:p>
        </p:txBody>
      </p:sp>
      <p:sp>
        <p:nvSpPr>
          <p:cNvPr id="9" name="Объект 5">
            <a:extLst>
              <a:ext uri="{FF2B5EF4-FFF2-40B4-BE49-F238E27FC236}">
                <a16:creationId xmlns:a16="http://schemas.microsoft.com/office/drawing/2014/main" id="{68E969A1-BEFE-48B7-8D48-37B8BFDA77DF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352928" cy="4905563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Моделировать внутренности сундука можно с помощью различных законов распределения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Наиболее подходящий закон выбирается</a:t>
            </a:r>
            <a:r>
              <a:rPr lang="en-US" sz="2400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с помощью здравого смысла </a:t>
            </a:r>
            <a:endParaRPr lang="en-US" sz="2400" dirty="0">
              <a:solidFill>
                <a:srgbClr val="373737"/>
              </a:solidFill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</a:endParaRPr>
          </a:p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None/>
            </a:pP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7EF86E75-9A29-43F3-A8C1-FB2157392C51}"/>
              </a:ext>
            </a:extLst>
          </p:cNvPr>
          <p:cNvSpPr/>
          <p:nvPr/>
        </p:nvSpPr>
        <p:spPr>
          <a:xfrm>
            <a:off x="1043608" y="2564904"/>
            <a:ext cx="7374032" cy="1728192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C743B86A-5BDD-4E0D-BF84-32887AC36281}"/>
              </a:ext>
            </a:extLst>
          </p:cNvPr>
          <p:cNvGrpSpPr/>
          <p:nvPr/>
        </p:nvGrpSpPr>
        <p:grpSpPr>
          <a:xfrm>
            <a:off x="1311449" y="2690336"/>
            <a:ext cx="6973256" cy="1477328"/>
            <a:chOff x="1383617" y="2643797"/>
            <a:chExt cx="6973256" cy="1477328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C834E09-5E43-4CF7-8790-46DD27B79A5B}"/>
                </a:ext>
              </a:extLst>
            </p:cNvPr>
            <p:cNvSpPr txBox="1"/>
            <p:nvPr/>
          </p:nvSpPr>
          <p:spPr>
            <a:xfrm>
              <a:off x="1907864" y="2643797"/>
              <a:ext cx="6449009" cy="147732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ru-RU" sz="2400" dirty="0">
                  <a:solidFill>
                    <a:srgbClr val="C0504D"/>
                  </a:solidFill>
                </a:rPr>
                <a:t>Мы перечислили лишь один из вариантов моделировать незнание с помощью случайной величины</a:t>
              </a:r>
              <a:r>
                <a:rPr lang="en-US" sz="2400" dirty="0">
                  <a:solidFill>
                    <a:srgbClr val="C0504D"/>
                  </a:solidFill>
                </a:rPr>
                <a:t>. </a:t>
              </a:r>
              <a:r>
                <a:rPr lang="ru-RU" sz="2400" dirty="0">
                  <a:solidFill>
                    <a:srgbClr val="C0504D"/>
                  </a:solidFill>
                </a:rPr>
                <a:t>Эти распределения не истина </a:t>
              </a:r>
              <a:br>
                <a:rPr lang="ru-RU" sz="2400" dirty="0">
                  <a:solidFill>
                    <a:srgbClr val="C0504D"/>
                  </a:solidFill>
                </a:rPr>
              </a:br>
              <a:r>
                <a:rPr lang="ru-RU" sz="2400" dirty="0">
                  <a:solidFill>
                    <a:srgbClr val="C0504D"/>
                  </a:solidFill>
                </a:rPr>
                <a:t>в последней инстанции</a:t>
              </a:r>
            </a:p>
          </p:txBody>
        </p:sp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E50A2908-DD9E-4A0C-9E73-93D16D85F0BE}"/>
                </a:ext>
              </a:extLst>
            </p:cNvPr>
            <p:cNvSpPr/>
            <p:nvPr/>
          </p:nvSpPr>
          <p:spPr>
            <a:xfrm>
              <a:off x="1383617" y="2679204"/>
              <a:ext cx="290687" cy="290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8" y="0"/>
                  </a:moveTo>
                  <a:cubicBezTo>
                    <a:pt x="7320" y="0"/>
                    <a:pt x="4802" y="1006"/>
                    <a:pt x="2881" y="3017"/>
                  </a:cubicBezTo>
                  <a:cubicBezTo>
                    <a:pt x="-961" y="7038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8"/>
                    <a:pt x="16797" y="3017"/>
                  </a:cubicBezTo>
                  <a:cubicBezTo>
                    <a:pt x="14876" y="1006"/>
                    <a:pt x="12356" y="0"/>
                    <a:pt x="9838" y="0"/>
                  </a:cubicBezTo>
                  <a:close/>
                  <a:moveTo>
                    <a:pt x="9687" y="3523"/>
                  </a:moveTo>
                  <a:lnTo>
                    <a:pt x="9991" y="3523"/>
                  </a:lnTo>
                  <a:cubicBezTo>
                    <a:pt x="10387" y="3523"/>
                    <a:pt x="10625" y="3523"/>
                    <a:pt x="10783" y="3592"/>
                  </a:cubicBezTo>
                  <a:cubicBezTo>
                    <a:pt x="11012" y="3679"/>
                    <a:pt x="11192" y="3868"/>
                    <a:pt x="11275" y="4107"/>
                  </a:cubicBezTo>
                  <a:cubicBezTo>
                    <a:pt x="11341" y="4273"/>
                    <a:pt x="11341" y="4521"/>
                    <a:pt x="11341" y="4936"/>
                  </a:cubicBezTo>
                  <a:lnTo>
                    <a:pt x="11341" y="11306"/>
                  </a:lnTo>
                  <a:cubicBezTo>
                    <a:pt x="11341" y="11721"/>
                    <a:pt x="11341" y="11969"/>
                    <a:pt x="11275" y="12135"/>
                  </a:cubicBezTo>
                  <a:cubicBezTo>
                    <a:pt x="11192" y="12374"/>
                    <a:pt x="11012" y="12561"/>
                    <a:pt x="10783" y="12648"/>
                  </a:cubicBezTo>
                  <a:cubicBezTo>
                    <a:pt x="10625" y="12717"/>
                    <a:pt x="10387" y="12717"/>
                    <a:pt x="9991" y="12717"/>
                  </a:cubicBezTo>
                  <a:lnTo>
                    <a:pt x="9687" y="12717"/>
                  </a:lnTo>
                  <a:cubicBezTo>
                    <a:pt x="9291" y="12717"/>
                    <a:pt x="9053" y="12717"/>
                    <a:pt x="8895" y="12648"/>
                  </a:cubicBezTo>
                  <a:cubicBezTo>
                    <a:pt x="8666" y="12561"/>
                    <a:pt x="8486" y="12374"/>
                    <a:pt x="8403" y="12135"/>
                  </a:cubicBezTo>
                  <a:cubicBezTo>
                    <a:pt x="8337" y="11969"/>
                    <a:pt x="8337" y="11721"/>
                    <a:pt x="8337" y="11306"/>
                  </a:cubicBezTo>
                  <a:lnTo>
                    <a:pt x="8337" y="4936"/>
                  </a:lnTo>
                  <a:cubicBezTo>
                    <a:pt x="8337" y="4521"/>
                    <a:pt x="8337" y="4273"/>
                    <a:pt x="8403" y="4107"/>
                  </a:cubicBezTo>
                  <a:cubicBezTo>
                    <a:pt x="8486" y="3868"/>
                    <a:pt x="8666" y="3679"/>
                    <a:pt x="8895" y="3592"/>
                  </a:cubicBezTo>
                  <a:cubicBezTo>
                    <a:pt x="9053" y="3523"/>
                    <a:pt x="9291" y="3523"/>
                    <a:pt x="9687" y="3523"/>
                  </a:cubicBezTo>
                  <a:close/>
                  <a:moveTo>
                    <a:pt x="9687" y="13919"/>
                  </a:moveTo>
                  <a:lnTo>
                    <a:pt x="9991" y="13919"/>
                  </a:lnTo>
                  <a:cubicBezTo>
                    <a:pt x="10387" y="13919"/>
                    <a:pt x="10625" y="13919"/>
                    <a:pt x="10783" y="13988"/>
                  </a:cubicBezTo>
                  <a:cubicBezTo>
                    <a:pt x="11012" y="14075"/>
                    <a:pt x="11192" y="14264"/>
                    <a:pt x="11275" y="14503"/>
                  </a:cubicBezTo>
                  <a:cubicBezTo>
                    <a:pt x="11341" y="14668"/>
                    <a:pt x="11341" y="14917"/>
                    <a:pt x="11341" y="15331"/>
                  </a:cubicBezTo>
                  <a:lnTo>
                    <a:pt x="11341" y="15660"/>
                  </a:lnTo>
                  <a:cubicBezTo>
                    <a:pt x="11341" y="16074"/>
                    <a:pt x="11341" y="16323"/>
                    <a:pt x="11275" y="16489"/>
                  </a:cubicBezTo>
                  <a:cubicBezTo>
                    <a:pt x="11192" y="16728"/>
                    <a:pt x="11012" y="16915"/>
                    <a:pt x="10783" y="17002"/>
                  </a:cubicBezTo>
                  <a:cubicBezTo>
                    <a:pt x="10625" y="17071"/>
                    <a:pt x="10387" y="17072"/>
                    <a:pt x="9991" y="17072"/>
                  </a:cubicBezTo>
                  <a:lnTo>
                    <a:pt x="9687" y="17072"/>
                  </a:lnTo>
                  <a:cubicBezTo>
                    <a:pt x="9291" y="17072"/>
                    <a:pt x="9053" y="17071"/>
                    <a:pt x="8895" y="17002"/>
                  </a:cubicBezTo>
                  <a:cubicBezTo>
                    <a:pt x="8666" y="16915"/>
                    <a:pt x="8486" y="16728"/>
                    <a:pt x="8403" y="16489"/>
                  </a:cubicBezTo>
                  <a:cubicBezTo>
                    <a:pt x="8337" y="16323"/>
                    <a:pt x="8337" y="16074"/>
                    <a:pt x="8337" y="15660"/>
                  </a:cubicBezTo>
                  <a:lnTo>
                    <a:pt x="8337" y="15331"/>
                  </a:lnTo>
                  <a:cubicBezTo>
                    <a:pt x="8337" y="14917"/>
                    <a:pt x="8337" y="14668"/>
                    <a:pt x="8403" y="14503"/>
                  </a:cubicBezTo>
                  <a:cubicBezTo>
                    <a:pt x="8486" y="14264"/>
                    <a:pt x="8666" y="14075"/>
                    <a:pt x="8895" y="13988"/>
                  </a:cubicBezTo>
                  <a:cubicBezTo>
                    <a:pt x="9053" y="13919"/>
                    <a:pt x="9291" y="13919"/>
                    <a:pt x="9687" y="13919"/>
                  </a:cubicBezTo>
                  <a:close/>
                </a:path>
              </a:pathLst>
            </a:custGeom>
            <a:solidFill>
              <a:srgbClr val="C0504D"/>
            </a:solidFill>
            <a:ln w="3175">
              <a:miter lim="400000"/>
            </a:ln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7898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+mn-lt"/>
                <a:ea typeface="+mn-ea"/>
                <a:cs typeface="+mn-cs"/>
              </a:rPr>
              <a:t>Резюме</a:t>
            </a:r>
          </a:p>
        </p:txBody>
      </p:sp>
      <p:sp>
        <p:nvSpPr>
          <p:cNvPr id="15" name="Объект 5"/>
          <p:cNvSpPr txBox="1">
            <a:spLocks/>
          </p:cNvSpPr>
          <p:nvPr/>
        </p:nvSpPr>
        <p:spPr>
          <a:xfrm>
            <a:off x="611560" y="692696"/>
            <a:ext cx="8352928" cy="4905563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Моделировать внутренности сундука можно с помощью различных законов распределения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Наиболее подходящий закон выбирается</a:t>
            </a:r>
            <a:r>
              <a:rPr lang="en-US" sz="2400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с помощью здравого смысла </a:t>
            </a:r>
            <a:endParaRPr lang="en-US" sz="2400" dirty="0">
              <a:solidFill>
                <a:srgbClr val="373737"/>
              </a:solidFill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ru-RU" sz="2400" dirty="0">
              <a:solidFill>
                <a:srgbClr val="373737"/>
              </a:solidFill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Все предпосылки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связанные с выбранным законом, должны проверяться по данным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в будущем мы научимся это делать</a:t>
            </a:r>
            <a:endParaRPr lang="en-US" sz="2400" dirty="0">
              <a:solidFill>
                <a:srgbClr val="373737"/>
              </a:solidFill>
            </a:endParaRP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0C42956E-B468-4548-8B24-B84D013559B1}"/>
              </a:ext>
            </a:extLst>
          </p:cNvPr>
          <p:cNvSpPr/>
          <p:nvPr/>
        </p:nvSpPr>
        <p:spPr>
          <a:xfrm>
            <a:off x="1043608" y="2564904"/>
            <a:ext cx="7374032" cy="1728192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0EB7874F-BD5F-4A40-9E13-109968CB591A}"/>
              </a:ext>
            </a:extLst>
          </p:cNvPr>
          <p:cNvGrpSpPr/>
          <p:nvPr/>
        </p:nvGrpSpPr>
        <p:grpSpPr>
          <a:xfrm>
            <a:off x="1311449" y="2690336"/>
            <a:ext cx="6973256" cy="1477328"/>
            <a:chOff x="1383617" y="2643797"/>
            <a:chExt cx="6973256" cy="147732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26E616B-25D0-D44A-A440-8C74393001C7}"/>
                </a:ext>
              </a:extLst>
            </p:cNvPr>
            <p:cNvSpPr txBox="1"/>
            <p:nvPr/>
          </p:nvSpPr>
          <p:spPr>
            <a:xfrm>
              <a:off x="1907864" y="2643797"/>
              <a:ext cx="6449009" cy="147732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ru-RU" sz="2400" dirty="0">
                  <a:solidFill>
                    <a:srgbClr val="C0504D"/>
                  </a:solidFill>
                </a:rPr>
                <a:t>Мы перечислили лишь один из вариантов моделировать незнание с помощью случайной величины</a:t>
              </a:r>
              <a:r>
                <a:rPr lang="en-US" sz="2400" dirty="0">
                  <a:solidFill>
                    <a:srgbClr val="C0504D"/>
                  </a:solidFill>
                </a:rPr>
                <a:t>. </a:t>
              </a:r>
              <a:r>
                <a:rPr lang="ru-RU" sz="2400" dirty="0">
                  <a:solidFill>
                    <a:srgbClr val="C0504D"/>
                  </a:solidFill>
                </a:rPr>
                <a:t>Эти распределения не истина </a:t>
              </a:r>
              <a:br>
                <a:rPr lang="ru-RU" sz="2400" dirty="0">
                  <a:solidFill>
                    <a:srgbClr val="C0504D"/>
                  </a:solidFill>
                </a:rPr>
              </a:br>
              <a:r>
                <a:rPr lang="ru-RU" sz="2400" dirty="0">
                  <a:solidFill>
                    <a:srgbClr val="C0504D"/>
                  </a:solidFill>
                </a:rPr>
                <a:t>в последней инстанции</a:t>
              </a:r>
            </a:p>
          </p:txBody>
        </p:sp>
        <p:sp>
          <p:nvSpPr>
            <p:cNvPr id="6" name="Shape">
              <a:extLst>
                <a:ext uri="{FF2B5EF4-FFF2-40B4-BE49-F238E27FC236}">
                  <a16:creationId xmlns:a16="http://schemas.microsoft.com/office/drawing/2014/main" id="{B2162DA8-9374-D341-8770-53E2D2B1FAF0}"/>
                </a:ext>
              </a:extLst>
            </p:cNvPr>
            <p:cNvSpPr/>
            <p:nvPr/>
          </p:nvSpPr>
          <p:spPr>
            <a:xfrm>
              <a:off x="1383617" y="2679204"/>
              <a:ext cx="290687" cy="290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8" y="0"/>
                  </a:moveTo>
                  <a:cubicBezTo>
                    <a:pt x="7320" y="0"/>
                    <a:pt x="4802" y="1006"/>
                    <a:pt x="2881" y="3017"/>
                  </a:cubicBezTo>
                  <a:cubicBezTo>
                    <a:pt x="-961" y="7038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8"/>
                    <a:pt x="16797" y="3017"/>
                  </a:cubicBezTo>
                  <a:cubicBezTo>
                    <a:pt x="14876" y="1006"/>
                    <a:pt x="12356" y="0"/>
                    <a:pt x="9838" y="0"/>
                  </a:cubicBezTo>
                  <a:close/>
                  <a:moveTo>
                    <a:pt x="9687" y="3523"/>
                  </a:moveTo>
                  <a:lnTo>
                    <a:pt x="9991" y="3523"/>
                  </a:lnTo>
                  <a:cubicBezTo>
                    <a:pt x="10387" y="3523"/>
                    <a:pt x="10625" y="3523"/>
                    <a:pt x="10783" y="3592"/>
                  </a:cubicBezTo>
                  <a:cubicBezTo>
                    <a:pt x="11012" y="3679"/>
                    <a:pt x="11192" y="3868"/>
                    <a:pt x="11275" y="4107"/>
                  </a:cubicBezTo>
                  <a:cubicBezTo>
                    <a:pt x="11341" y="4273"/>
                    <a:pt x="11341" y="4521"/>
                    <a:pt x="11341" y="4936"/>
                  </a:cubicBezTo>
                  <a:lnTo>
                    <a:pt x="11341" y="11306"/>
                  </a:lnTo>
                  <a:cubicBezTo>
                    <a:pt x="11341" y="11721"/>
                    <a:pt x="11341" y="11969"/>
                    <a:pt x="11275" y="12135"/>
                  </a:cubicBezTo>
                  <a:cubicBezTo>
                    <a:pt x="11192" y="12374"/>
                    <a:pt x="11012" y="12561"/>
                    <a:pt x="10783" y="12648"/>
                  </a:cubicBezTo>
                  <a:cubicBezTo>
                    <a:pt x="10625" y="12717"/>
                    <a:pt x="10387" y="12717"/>
                    <a:pt x="9991" y="12717"/>
                  </a:cubicBezTo>
                  <a:lnTo>
                    <a:pt x="9687" y="12717"/>
                  </a:lnTo>
                  <a:cubicBezTo>
                    <a:pt x="9291" y="12717"/>
                    <a:pt x="9053" y="12717"/>
                    <a:pt x="8895" y="12648"/>
                  </a:cubicBezTo>
                  <a:cubicBezTo>
                    <a:pt x="8666" y="12561"/>
                    <a:pt x="8486" y="12374"/>
                    <a:pt x="8403" y="12135"/>
                  </a:cubicBezTo>
                  <a:cubicBezTo>
                    <a:pt x="8337" y="11969"/>
                    <a:pt x="8337" y="11721"/>
                    <a:pt x="8337" y="11306"/>
                  </a:cubicBezTo>
                  <a:lnTo>
                    <a:pt x="8337" y="4936"/>
                  </a:lnTo>
                  <a:cubicBezTo>
                    <a:pt x="8337" y="4521"/>
                    <a:pt x="8337" y="4273"/>
                    <a:pt x="8403" y="4107"/>
                  </a:cubicBezTo>
                  <a:cubicBezTo>
                    <a:pt x="8486" y="3868"/>
                    <a:pt x="8666" y="3679"/>
                    <a:pt x="8895" y="3592"/>
                  </a:cubicBezTo>
                  <a:cubicBezTo>
                    <a:pt x="9053" y="3523"/>
                    <a:pt x="9291" y="3523"/>
                    <a:pt x="9687" y="3523"/>
                  </a:cubicBezTo>
                  <a:close/>
                  <a:moveTo>
                    <a:pt x="9687" y="13919"/>
                  </a:moveTo>
                  <a:lnTo>
                    <a:pt x="9991" y="13919"/>
                  </a:lnTo>
                  <a:cubicBezTo>
                    <a:pt x="10387" y="13919"/>
                    <a:pt x="10625" y="13919"/>
                    <a:pt x="10783" y="13988"/>
                  </a:cubicBezTo>
                  <a:cubicBezTo>
                    <a:pt x="11012" y="14075"/>
                    <a:pt x="11192" y="14264"/>
                    <a:pt x="11275" y="14503"/>
                  </a:cubicBezTo>
                  <a:cubicBezTo>
                    <a:pt x="11341" y="14668"/>
                    <a:pt x="11341" y="14917"/>
                    <a:pt x="11341" y="15331"/>
                  </a:cubicBezTo>
                  <a:lnTo>
                    <a:pt x="11341" y="15660"/>
                  </a:lnTo>
                  <a:cubicBezTo>
                    <a:pt x="11341" y="16074"/>
                    <a:pt x="11341" y="16323"/>
                    <a:pt x="11275" y="16489"/>
                  </a:cubicBezTo>
                  <a:cubicBezTo>
                    <a:pt x="11192" y="16728"/>
                    <a:pt x="11012" y="16915"/>
                    <a:pt x="10783" y="17002"/>
                  </a:cubicBezTo>
                  <a:cubicBezTo>
                    <a:pt x="10625" y="17071"/>
                    <a:pt x="10387" y="17072"/>
                    <a:pt x="9991" y="17072"/>
                  </a:cubicBezTo>
                  <a:lnTo>
                    <a:pt x="9687" y="17072"/>
                  </a:lnTo>
                  <a:cubicBezTo>
                    <a:pt x="9291" y="17072"/>
                    <a:pt x="9053" y="17071"/>
                    <a:pt x="8895" y="17002"/>
                  </a:cubicBezTo>
                  <a:cubicBezTo>
                    <a:pt x="8666" y="16915"/>
                    <a:pt x="8486" y="16728"/>
                    <a:pt x="8403" y="16489"/>
                  </a:cubicBezTo>
                  <a:cubicBezTo>
                    <a:pt x="8337" y="16323"/>
                    <a:pt x="8337" y="16074"/>
                    <a:pt x="8337" y="15660"/>
                  </a:cubicBezTo>
                  <a:lnTo>
                    <a:pt x="8337" y="15331"/>
                  </a:lnTo>
                  <a:cubicBezTo>
                    <a:pt x="8337" y="14917"/>
                    <a:pt x="8337" y="14668"/>
                    <a:pt x="8403" y="14503"/>
                  </a:cubicBezTo>
                  <a:cubicBezTo>
                    <a:pt x="8486" y="14264"/>
                    <a:pt x="8666" y="14075"/>
                    <a:pt x="8895" y="13988"/>
                  </a:cubicBezTo>
                  <a:cubicBezTo>
                    <a:pt x="9053" y="13919"/>
                    <a:pt x="9291" y="13919"/>
                    <a:pt x="9687" y="13919"/>
                  </a:cubicBezTo>
                  <a:close/>
                </a:path>
              </a:pathLst>
            </a:custGeom>
            <a:solidFill>
              <a:srgbClr val="C0504D"/>
            </a:solidFill>
            <a:ln w="3175">
              <a:miter lim="400000"/>
            </a:ln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67937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Случайны ли величины?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DB591D7-BDC1-154E-98DA-A2043012CB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2884" y="783016"/>
            <a:ext cx="2231804" cy="2079239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745EBCB-817D-2B44-A79C-E428500AAD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9952" y="3140968"/>
            <a:ext cx="4394761" cy="2231715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9FE61C2-468A-C84B-9913-A26F4DB7CD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0977" y="1028436"/>
            <a:ext cx="2791518" cy="4344247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C29C9DD-FB53-E84A-8EB6-A0FF34FD57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98171" y="1485489"/>
            <a:ext cx="2003623" cy="1512168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849FAC7-5413-384F-AC72-96366AEDFE2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81062" y="3140968"/>
            <a:ext cx="1152006" cy="864005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9FD01D26-6FBE-2E4A-A2BA-87D91D1B99D8}"/>
              </a:ext>
            </a:extLst>
          </p:cNvPr>
          <p:cNvSpPr/>
          <p:nvPr/>
        </p:nvSpPr>
        <p:spPr>
          <a:xfrm>
            <a:off x="611560" y="6165304"/>
            <a:ext cx="1718099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r>
              <a:rPr lang="en-US" sz="1100" dirty="0" err="1">
                <a:solidFill>
                  <a:schemeClr val="bg1">
                    <a:lumMod val="75000"/>
                  </a:schemeClr>
                </a:solidFill>
              </a:rPr>
              <a:t>pngimage.net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389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95537" y="116632"/>
            <a:ext cx="8640960" cy="633670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0" bIns="0" rtlCol="0" anchor="ctr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yriad Pro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yriad Pro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yriad Pro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9pPr>
          </a:lstStyle>
          <a:p>
            <a:pPr algn="ctr"/>
            <a:r>
              <a:rPr lang="ru-RU" altLang="ru-RU" dirty="0"/>
              <a:t>Описательные статистики</a:t>
            </a:r>
          </a:p>
        </p:txBody>
      </p:sp>
    </p:spTree>
    <p:extLst>
      <p:ext uri="{BB962C8B-B14F-4D97-AF65-F5344CB8AC3E}">
        <p14:creationId xmlns:p14="http://schemas.microsoft.com/office/powerpoint/2010/main" val="83650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 из сундука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9FDCF609-B84E-474D-B9AF-E63E7E48A0C7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3167912" cy="3429080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Сундук порождает выборки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Мы пытаемся по ним восстановить его структуру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Делаем это в рамках выбранной модели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A417A69-0038-184F-BCD0-28DAC202C6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35476" y="720000"/>
            <a:ext cx="4882577" cy="485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401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Генеральная совокупность и выборка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E81C47E6-55B3-41D9-8DC7-A655CB6AB827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136904" cy="1955482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Генеральная совокупность </a:t>
            </a:r>
            <a:r>
              <a:rPr lang="en-US" sz="2400" dirty="0">
                <a:solidFill>
                  <a:srgbClr val="373737"/>
                </a:solidFill>
              </a:rPr>
              <a:t>–</a:t>
            </a:r>
            <a:r>
              <a:rPr lang="en-US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это все объекты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которые </a:t>
            </a:r>
            <a:br>
              <a:rPr lang="en-US" sz="2400" dirty="0">
                <a:solidFill>
                  <a:srgbClr val="373737"/>
                </a:solidFill>
              </a:rPr>
            </a:br>
            <a:r>
              <a:rPr lang="ru-RU" sz="2400" dirty="0">
                <a:solidFill>
                  <a:srgbClr val="373737"/>
                </a:solidFill>
              </a:rPr>
              <a:t>нас интересуют при исследовании</a:t>
            </a:r>
          </a:p>
        </p:txBody>
      </p:sp>
    </p:spTree>
    <p:extLst>
      <p:ext uri="{BB962C8B-B14F-4D97-AF65-F5344CB8AC3E}">
        <p14:creationId xmlns:p14="http://schemas.microsoft.com/office/powerpoint/2010/main" val="3924953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Генеральная совокупность и выборка</a:t>
            </a:r>
          </a:p>
        </p:txBody>
      </p:sp>
      <p:sp>
        <p:nvSpPr>
          <p:cNvPr id="40" name="Объект 5">
            <a:extLst>
              <a:ext uri="{FF2B5EF4-FFF2-40B4-BE49-F238E27FC236}">
                <a16:creationId xmlns:a16="http://schemas.microsoft.com/office/drawing/2014/main" id="{AB6E5E96-1A7B-E448-A399-D634B44B788C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136904" cy="1955482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Генеральная совокупность </a:t>
            </a:r>
            <a:r>
              <a:rPr lang="en-US" sz="2400" dirty="0">
                <a:solidFill>
                  <a:srgbClr val="373737"/>
                </a:solidFill>
              </a:rPr>
              <a:t>–</a:t>
            </a:r>
            <a:r>
              <a:rPr lang="en-US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это все объекты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которые </a:t>
            </a:r>
            <a:br>
              <a:rPr lang="en-US" sz="2400" dirty="0">
                <a:solidFill>
                  <a:srgbClr val="373737"/>
                </a:solidFill>
              </a:rPr>
            </a:br>
            <a:r>
              <a:rPr lang="ru-RU" sz="2400" dirty="0">
                <a:solidFill>
                  <a:srgbClr val="373737"/>
                </a:solidFill>
              </a:rPr>
              <a:t>нас интересуют при исследовании</a:t>
            </a:r>
          </a:p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Выборка</a:t>
            </a:r>
            <a:r>
              <a:rPr lang="ru-RU" sz="2400" b="1" dirty="0">
                <a:solidFill>
                  <a:srgbClr val="0059A9"/>
                </a:solidFill>
              </a:rPr>
              <a:t> </a:t>
            </a:r>
            <a:r>
              <a:rPr lang="en-US" sz="2400" dirty="0">
                <a:solidFill>
                  <a:srgbClr val="373737"/>
                </a:solidFill>
              </a:rPr>
              <a:t>–</a:t>
            </a:r>
            <a:r>
              <a:rPr lang="en-US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это та часть генеральной совокупности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br>
              <a:rPr lang="en-US" sz="2400" dirty="0">
                <a:solidFill>
                  <a:srgbClr val="373737"/>
                </a:solidFill>
              </a:rPr>
            </a:br>
            <a:r>
              <a:rPr lang="ru-RU" sz="2400" dirty="0">
                <a:solidFill>
                  <a:srgbClr val="373737"/>
                </a:solidFill>
              </a:rPr>
              <a:t>по которой мы собрали данные для исследования</a:t>
            </a:r>
          </a:p>
        </p:txBody>
      </p:sp>
    </p:spTree>
    <p:extLst>
      <p:ext uri="{BB962C8B-B14F-4D97-AF65-F5344CB8AC3E}">
        <p14:creationId xmlns:p14="http://schemas.microsoft.com/office/powerpoint/2010/main" val="90776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Генеральная совокупность и выборка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763CBC02-27EB-4058-9C7A-EEF9075C6FD0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496944" cy="2185023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 городе живёт 1 млн</a:t>
            </a:r>
            <a:r>
              <a:rPr lang="en-US" sz="2400" dirty="0">
                <a:solidFill>
                  <a:srgbClr val="373737"/>
                </a:solidFill>
              </a:rPr>
              <a:t>. </a:t>
            </a:r>
            <a:r>
              <a:rPr lang="ru-RU" sz="2400" dirty="0">
                <a:solidFill>
                  <a:srgbClr val="373737"/>
                </a:solidFill>
              </a:rPr>
              <a:t>человек</a:t>
            </a:r>
          </a:p>
        </p:txBody>
      </p:sp>
    </p:spTree>
    <p:extLst>
      <p:ext uri="{BB962C8B-B14F-4D97-AF65-F5344CB8AC3E}">
        <p14:creationId xmlns:p14="http://schemas.microsoft.com/office/powerpoint/2010/main" val="2940387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Генеральная совокупность и выборка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A37099EE-338C-420E-A9FF-81AE270BBB03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496944" cy="2185023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 городе живёт 1 млн</a:t>
            </a:r>
            <a:r>
              <a:rPr lang="en-US" sz="2400" dirty="0">
                <a:solidFill>
                  <a:srgbClr val="373737"/>
                </a:solidFill>
              </a:rPr>
              <a:t>. </a:t>
            </a:r>
            <a:r>
              <a:rPr lang="ru-RU" sz="2400" dirty="0">
                <a:solidFill>
                  <a:srgbClr val="373737"/>
                </a:solidFill>
              </a:rPr>
              <a:t>человек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Провели опрос об уровне дохода (2</a:t>
            </a:r>
            <a:r>
              <a:rPr lang="en-US" sz="2400" dirty="0">
                <a:solidFill>
                  <a:srgbClr val="373737"/>
                </a:solidFill>
              </a:rPr>
              <a:t>.5 </a:t>
            </a:r>
            <a:r>
              <a:rPr lang="ru-RU" sz="2400" dirty="0" err="1">
                <a:solidFill>
                  <a:srgbClr val="373737"/>
                </a:solidFill>
              </a:rPr>
              <a:t>тыс</a:t>
            </a:r>
            <a:r>
              <a:rPr lang="en-US" sz="2400" dirty="0">
                <a:solidFill>
                  <a:srgbClr val="373737"/>
                </a:solidFill>
              </a:rPr>
              <a:t>. </a:t>
            </a:r>
            <a:r>
              <a:rPr lang="ru-RU" sz="2400" dirty="0">
                <a:solidFill>
                  <a:srgbClr val="373737"/>
                </a:solidFill>
              </a:rPr>
              <a:t>человек)</a:t>
            </a:r>
          </a:p>
        </p:txBody>
      </p:sp>
    </p:spTree>
    <p:extLst>
      <p:ext uri="{BB962C8B-B14F-4D97-AF65-F5344CB8AC3E}">
        <p14:creationId xmlns:p14="http://schemas.microsoft.com/office/powerpoint/2010/main" val="370240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Генеральная совокупность и выборка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CDF5D439-14FF-475F-BB85-DA850B8586D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496944" cy="2185023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 городе живёт 1 млн</a:t>
            </a:r>
            <a:r>
              <a:rPr lang="en-US" sz="2400" dirty="0">
                <a:solidFill>
                  <a:srgbClr val="373737"/>
                </a:solidFill>
              </a:rPr>
              <a:t>. </a:t>
            </a:r>
            <a:r>
              <a:rPr lang="ru-RU" sz="2400" dirty="0">
                <a:solidFill>
                  <a:srgbClr val="373737"/>
                </a:solidFill>
              </a:rPr>
              <a:t>человек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Провели опрос об уровне дохода (2</a:t>
            </a:r>
            <a:r>
              <a:rPr lang="en-US" sz="2400" dirty="0">
                <a:solidFill>
                  <a:srgbClr val="373737"/>
                </a:solidFill>
              </a:rPr>
              <a:t>.5 </a:t>
            </a:r>
            <a:r>
              <a:rPr lang="ru-RU" sz="2400" dirty="0" err="1">
                <a:solidFill>
                  <a:srgbClr val="373737"/>
                </a:solidFill>
              </a:rPr>
              <a:t>тыс</a:t>
            </a:r>
            <a:r>
              <a:rPr lang="en-US" sz="2400" dirty="0">
                <a:solidFill>
                  <a:srgbClr val="373737"/>
                </a:solidFill>
              </a:rPr>
              <a:t>. </a:t>
            </a:r>
            <a:r>
              <a:rPr lang="ru-RU" sz="2400" dirty="0">
                <a:solidFill>
                  <a:srgbClr val="373737"/>
                </a:solidFill>
              </a:rPr>
              <a:t>человек)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Опубликовали средний доход по городу</a:t>
            </a:r>
          </a:p>
        </p:txBody>
      </p:sp>
    </p:spTree>
    <p:extLst>
      <p:ext uri="{BB962C8B-B14F-4D97-AF65-F5344CB8AC3E}">
        <p14:creationId xmlns:p14="http://schemas.microsoft.com/office/powerpoint/2010/main" val="3482519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Генеральная совокупность и выборка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7CCC3F99-3A93-4B81-8742-A0752C5D60A1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496944" cy="2185023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 городе живёт 1 млн</a:t>
            </a:r>
            <a:r>
              <a:rPr lang="en-US" sz="2400" dirty="0">
                <a:solidFill>
                  <a:srgbClr val="373737"/>
                </a:solidFill>
              </a:rPr>
              <a:t>. </a:t>
            </a:r>
            <a:r>
              <a:rPr lang="ru-RU" sz="2400" dirty="0">
                <a:solidFill>
                  <a:srgbClr val="373737"/>
                </a:solidFill>
              </a:rPr>
              <a:t>человек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Провели опрос об уровне дохода (2</a:t>
            </a:r>
            <a:r>
              <a:rPr lang="en-US" sz="2400" dirty="0">
                <a:solidFill>
                  <a:srgbClr val="373737"/>
                </a:solidFill>
              </a:rPr>
              <a:t>.5 </a:t>
            </a:r>
            <a:r>
              <a:rPr lang="ru-RU" sz="2400" dirty="0" err="1">
                <a:solidFill>
                  <a:srgbClr val="373737"/>
                </a:solidFill>
              </a:rPr>
              <a:t>тыс</a:t>
            </a:r>
            <a:r>
              <a:rPr lang="en-US" sz="2400" dirty="0">
                <a:solidFill>
                  <a:srgbClr val="373737"/>
                </a:solidFill>
              </a:rPr>
              <a:t>. </a:t>
            </a:r>
            <a:r>
              <a:rPr lang="ru-RU" sz="2400" dirty="0">
                <a:solidFill>
                  <a:srgbClr val="373737"/>
                </a:solidFill>
              </a:rPr>
              <a:t>человек)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Опубликовали средний доход по городу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Опрашивать абсолютно всех людей в городе дорого и долго</a:t>
            </a:r>
          </a:p>
        </p:txBody>
      </p:sp>
    </p:spTree>
    <p:extLst>
      <p:ext uri="{BB962C8B-B14F-4D97-AF65-F5344CB8AC3E}">
        <p14:creationId xmlns:p14="http://schemas.microsoft.com/office/powerpoint/2010/main" val="277202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Генеральная совокупность и выборка</a:t>
            </a:r>
          </a:p>
        </p:txBody>
      </p:sp>
      <p:pic>
        <p:nvPicPr>
          <p:cNvPr id="5" name="piplgimp.png" descr="piplgimp.png">
            <a:extLst>
              <a:ext uri="{FF2B5EF4-FFF2-40B4-BE49-F238E27FC236}">
                <a16:creationId xmlns:a16="http://schemas.microsoft.com/office/drawing/2014/main" id="{3DA57E68-4EBA-DA47-93AC-77E0FCF865E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303" t="2384" r="74327" b="77252"/>
          <a:stretch>
            <a:fillRect/>
          </a:stretch>
        </p:blipFill>
        <p:spPr>
          <a:xfrm>
            <a:off x="2153444" y="3548837"/>
            <a:ext cx="482557" cy="531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iplgimp.png" descr="piplgimp.png">
            <a:extLst>
              <a:ext uri="{FF2B5EF4-FFF2-40B4-BE49-F238E27FC236}">
                <a16:creationId xmlns:a16="http://schemas.microsoft.com/office/drawing/2014/main" id="{53FE2A45-21CA-514E-8639-0953F78BDEA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5685" t="3967" r="62223" b="77312"/>
          <a:stretch>
            <a:fillRect/>
          </a:stretch>
        </p:blipFill>
        <p:spPr>
          <a:xfrm>
            <a:off x="1393142" y="3638611"/>
            <a:ext cx="471748" cy="488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piplgimp.png" descr="piplgimp.png">
            <a:extLst>
              <a:ext uri="{FF2B5EF4-FFF2-40B4-BE49-F238E27FC236}">
                <a16:creationId xmlns:a16="http://schemas.microsoft.com/office/drawing/2014/main" id="{01D0B377-E797-3E4F-80E1-454F54B6144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389" t="3322" r="49858" b="77245"/>
          <a:stretch>
            <a:fillRect/>
          </a:stretch>
        </p:blipFill>
        <p:spPr>
          <a:xfrm>
            <a:off x="2733548" y="5178062"/>
            <a:ext cx="458509" cy="507029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piplgimp.png" descr="piplgimp.png">
            <a:extLst>
              <a:ext uri="{FF2B5EF4-FFF2-40B4-BE49-F238E27FC236}">
                <a16:creationId xmlns:a16="http://schemas.microsoft.com/office/drawing/2014/main" id="{9972FC27-CEA0-1048-B05D-5845CA03484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483" t="4372" r="37689" b="77128"/>
          <a:stretch>
            <a:fillRect/>
          </a:stretch>
        </p:blipFill>
        <p:spPr>
          <a:xfrm>
            <a:off x="3074917" y="4591713"/>
            <a:ext cx="461441" cy="482664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piplgimp.png" descr="piplgimp.png">
            <a:extLst>
              <a:ext uri="{FF2B5EF4-FFF2-40B4-BE49-F238E27FC236}">
                <a16:creationId xmlns:a16="http://schemas.microsoft.com/office/drawing/2014/main" id="{776F8DB0-6283-D346-A8B4-79C2A436705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2422" t="3972" r="25100" b="77484"/>
          <a:stretch>
            <a:fillRect/>
          </a:stretch>
        </p:blipFill>
        <p:spPr>
          <a:xfrm>
            <a:off x="2588121" y="3124243"/>
            <a:ext cx="486796" cy="4838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piplgimp.png" descr="piplgimp.png">
            <a:extLst>
              <a:ext uri="{FF2B5EF4-FFF2-40B4-BE49-F238E27FC236}">
                <a16:creationId xmlns:a16="http://schemas.microsoft.com/office/drawing/2014/main" id="{CC12F220-9F8D-874F-B1F5-1E394A5DB8E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7422" t="2983" r="491" b="76990"/>
          <a:stretch>
            <a:fillRect/>
          </a:stretch>
        </p:blipFill>
        <p:spPr>
          <a:xfrm>
            <a:off x="4100477" y="3221257"/>
            <a:ext cx="471523" cy="5225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piplgimp.png" descr="piplgimp.png">
            <a:extLst>
              <a:ext uri="{FF2B5EF4-FFF2-40B4-BE49-F238E27FC236}">
                <a16:creationId xmlns:a16="http://schemas.microsoft.com/office/drawing/2014/main" id="{63EFC9D4-83CC-7546-99A2-F762A815FAF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6068" r="86683" b="53936"/>
          <a:stretch>
            <a:fillRect/>
          </a:stretch>
        </p:blipFill>
        <p:spPr>
          <a:xfrm>
            <a:off x="2354487" y="4572202"/>
            <a:ext cx="519562" cy="521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piplgimp.png" descr="piplgimp.png">
            <a:extLst>
              <a:ext uri="{FF2B5EF4-FFF2-40B4-BE49-F238E27FC236}">
                <a16:creationId xmlns:a16="http://schemas.microsoft.com/office/drawing/2014/main" id="{6B5D0089-DE32-3144-8919-A4AFC80218A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558" t="24795" r="74762" b="54242"/>
          <a:stretch>
            <a:fillRect/>
          </a:stretch>
        </p:blipFill>
        <p:spPr>
          <a:xfrm>
            <a:off x="1182371" y="4936094"/>
            <a:ext cx="455653" cy="54694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" name="piplgimp.png" descr="piplgimp.png">
            <a:extLst>
              <a:ext uri="{FF2B5EF4-FFF2-40B4-BE49-F238E27FC236}">
                <a16:creationId xmlns:a16="http://schemas.microsoft.com/office/drawing/2014/main" id="{0923D843-F36B-214C-B316-49C21F0DFBD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172" t="25827" r="62391" b="53702"/>
          <a:stretch>
            <a:fillRect/>
          </a:stretch>
        </p:blipFill>
        <p:spPr>
          <a:xfrm>
            <a:off x="3450205" y="3229805"/>
            <a:ext cx="446169" cy="5341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iplgimp.png" descr="piplgimp.png">
            <a:extLst>
              <a:ext uri="{FF2B5EF4-FFF2-40B4-BE49-F238E27FC236}">
                <a16:creationId xmlns:a16="http://schemas.microsoft.com/office/drawing/2014/main" id="{6E8BEEA2-14A2-7D42-9197-CEE4BF63A35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124" t="24661" r="37240" b="53740"/>
          <a:stretch>
            <a:fillRect/>
          </a:stretch>
        </p:blipFill>
        <p:spPr>
          <a:xfrm>
            <a:off x="2552924" y="4015561"/>
            <a:ext cx="492957" cy="5635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piplgimp.png" descr="piplgimp.png">
            <a:extLst>
              <a:ext uri="{FF2B5EF4-FFF2-40B4-BE49-F238E27FC236}">
                <a16:creationId xmlns:a16="http://schemas.microsoft.com/office/drawing/2014/main" id="{C7BDDDC4-04F7-3949-885C-EBB7F3C28D0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271" t="26184" r="12827" b="54137"/>
          <a:stretch>
            <a:fillRect/>
          </a:stretch>
        </p:blipFill>
        <p:spPr>
          <a:xfrm>
            <a:off x="3809118" y="4591052"/>
            <a:ext cx="464353" cy="513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9" name="piplgimp.png" descr="piplgimp.png">
            <a:extLst>
              <a:ext uri="{FF2B5EF4-FFF2-40B4-BE49-F238E27FC236}">
                <a16:creationId xmlns:a16="http://schemas.microsoft.com/office/drawing/2014/main" id="{2F035759-F429-E24E-AD6A-EBCE6D5055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7522" t="27821" r="324" b="53479"/>
          <a:stretch>
            <a:fillRect/>
          </a:stretch>
        </p:blipFill>
        <p:spPr>
          <a:xfrm>
            <a:off x="3464817" y="5040182"/>
            <a:ext cx="474174" cy="48789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" name="piplgimp.png" descr="piplgimp.png">
            <a:extLst>
              <a:ext uri="{FF2B5EF4-FFF2-40B4-BE49-F238E27FC236}">
                <a16:creationId xmlns:a16="http://schemas.microsoft.com/office/drawing/2014/main" id="{14D75CB4-FF08-B943-B685-EDE2D1D2CAE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79" t="49948" r="87666" b="30457"/>
          <a:stretch>
            <a:fillRect/>
          </a:stretch>
        </p:blipFill>
        <p:spPr>
          <a:xfrm>
            <a:off x="950322" y="3369878"/>
            <a:ext cx="419581" cy="511249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piplgimp.png" descr="piplgimp.png">
            <a:extLst>
              <a:ext uri="{FF2B5EF4-FFF2-40B4-BE49-F238E27FC236}">
                <a16:creationId xmlns:a16="http://schemas.microsoft.com/office/drawing/2014/main" id="{91714BB2-8EEA-9A4B-8895-E17ED294ED8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044" t="48946" r="74692" b="31417"/>
          <a:stretch>
            <a:fillRect/>
          </a:stretch>
        </p:blipFill>
        <p:spPr>
          <a:xfrm>
            <a:off x="1604139" y="4723491"/>
            <a:ext cx="439428" cy="5123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" name="piplgimp.png" descr="piplgimp.png">
            <a:extLst>
              <a:ext uri="{FF2B5EF4-FFF2-40B4-BE49-F238E27FC236}">
                <a16:creationId xmlns:a16="http://schemas.microsoft.com/office/drawing/2014/main" id="{3C3BB6A5-5B08-D046-A031-D76BBEEEBCA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145" t="49659" r="62544" b="30677"/>
          <a:stretch>
            <a:fillRect/>
          </a:stretch>
        </p:blipFill>
        <p:spPr>
          <a:xfrm>
            <a:off x="4948954" y="4870317"/>
            <a:ext cx="441239" cy="51306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" name="piplgimp.png" descr="piplgimp.png">
            <a:extLst>
              <a:ext uri="{FF2B5EF4-FFF2-40B4-BE49-F238E27FC236}">
                <a16:creationId xmlns:a16="http://schemas.microsoft.com/office/drawing/2014/main" id="{3F8EF71D-B0A7-D941-ACFB-F8AC8C9282E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710" t="49679" r="50237" b="30583"/>
          <a:stretch>
            <a:fillRect/>
          </a:stretch>
        </p:blipFill>
        <p:spPr>
          <a:xfrm>
            <a:off x="4749771" y="3366163"/>
            <a:ext cx="431213" cy="514964"/>
          </a:xfrm>
          <a:prstGeom prst="rect">
            <a:avLst/>
          </a:prstGeom>
          <a:ln w="12700">
            <a:miter lim="400000"/>
          </a:ln>
        </p:spPr>
      </p:pic>
      <p:pic>
        <p:nvPicPr>
          <p:cNvPr id="24" name="piplgimp.png" descr="piplgimp.png">
            <a:extLst>
              <a:ext uri="{FF2B5EF4-FFF2-40B4-BE49-F238E27FC236}">
                <a16:creationId xmlns:a16="http://schemas.microsoft.com/office/drawing/2014/main" id="{F98BC21B-C057-2B4B-BD9E-4885DFA325A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1094" t="48308" r="38270" b="31175"/>
          <a:stretch>
            <a:fillRect/>
          </a:stretch>
        </p:blipFill>
        <p:spPr>
          <a:xfrm>
            <a:off x="5129069" y="4101833"/>
            <a:ext cx="414951" cy="5353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" name="piplgimp.png" descr="piplgimp.png">
            <a:extLst>
              <a:ext uri="{FF2B5EF4-FFF2-40B4-BE49-F238E27FC236}">
                <a16:creationId xmlns:a16="http://schemas.microsoft.com/office/drawing/2014/main" id="{2BF78DBD-8EE3-834A-B931-48E257031A7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287" t="49056" r="25599" b="30781"/>
          <a:stretch>
            <a:fillRect/>
          </a:stretch>
        </p:blipFill>
        <p:spPr>
          <a:xfrm>
            <a:off x="5537943" y="4646673"/>
            <a:ext cx="433584" cy="5260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6" name="piplgimp.png" descr="piplgimp.png">
            <a:extLst>
              <a:ext uri="{FF2B5EF4-FFF2-40B4-BE49-F238E27FC236}">
                <a16:creationId xmlns:a16="http://schemas.microsoft.com/office/drawing/2014/main" id="{1943EEF0-9969-9848-8B6F-D4D1C05E6CD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553" t="49377" r="13094" b="30334"/>
          <a:stretch>
            <a:fillRect/>
          </a:stretch>
        </p:blipFill>
        <p:spPr>
          <a:xfrm>
            <a:off x="3834741" y="3798430"/>
            <a:ext cx="442938" cy="529360"/>
          </a:xfrm>
          <a:prstGeom prst="rect">
            <a:avLst/>
          </a:prstGeom>
          <a:ln w="12700">
            <a:miter lim="400000"/>
          </a:ln>
        </p:spPr>
      </p:pic>
      <p:pic>
        <p:nvPicPr>
          <p:cNvPr id="27" name="piplgimp.png" descr="piplgimp.png">
            <a:extLst>
              <a:ext uri="{FF2B5EF4-FFF2-40B4-BE49-F238E27FC236}">
                <a16:creationId xmlns:a16="http://schemas.microsoft.com/office/drawing/2014/main" id="{ACF041DA-0399-7449-ABE4-F816362DA24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8125" t="51284" r="708" b="29866"/>
          <a:stretch>
            <a:fillRect/>
          </a:stretch>
        </p:blipFill>
        <p:spPr>
          <a:xfrm>
            <a:off x="4502882" y="4067794"/>
            <a:ext cx="435638" cy="491813"/>
          </a:xfrm>
          <a:prstGeom prst="rect">
            <a:avLst/>
          </a:prstGeom>
          <a:ln w="12700">
            <a:miter lim="400000"/>
          </a:ln>
        </p:spPr>
      </p:pic>
      <p:pic>
        <p:nvPicPr>
          <p:cNvPr id="28" name="piplgimp.png" descr="piplgimp.png">
            <a:extLst>
              <a:ext uri="{FF2B5EF4-FFF2-40B4-BE49-F238E27FC236}">
                <a16:creationId xmlns:a16="http://schemas.microsoft.com/office/drawing/2014/main" id="{540374FD-FFAF-224B-B4F6-963AF518E35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86" t="73403" r="87750" b="6048"/>
          <a:stretch>
            <a:fillRect/>
          </a:stretch>
        </p:blipFill>
        <p:spPr>
          <a:xfrm>
            <a:off x="1801204" y="3069423"/>
            <a:ext cx="415997" cy="536118"/>
          </a:xfrm>
          <a:prstGeom prst="rect">
            <a:avLst/>
          </a:prstGeom>
          <a:ln w="12700">
            <a:miter lim="400000"/>
          </a:ln>
        </p:spPr>
      </p:pic>
      <p:pic>
        <p:nvPicPr>
          <p:cNvPr id="29" name="piplgimp.png" descr="piplgimp.png">
            <a:extLst>
              <a:ext uri="{FF2B5EF4-FFF2-40B4-BE49-F238E27FC236}">
                <a16:creationId xmlns:a16="http://schemas.microsoft.com/office/drawing/2014/main" id="{375462A5-AA07-8744-B7AE-C8738DBC37D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946" t="74225" r="74798" b="6508"/>
          <a:stretch>
            <a:fillRect/>
          </a:stretch>
        </p:blipFill>
        <p:spPr>
          <a:xfrm>
            <a:off x="3928510" y="5345980"/>
            <a:ext cx="439110" cy="502679"/>
          </a:xfrm>
          <a:prstGeom prst="rect">
            <a:avLst/>
          </a:prstGeom>
          <a:ln w="12700">
            <a:miter lim="400000"/>
          </a:ln>
        </p:spPr>
      </p:pic>
      <p:pic>
        <p:nvPicPr>
          <p:cNvPr id="30" name="piplgimp.png" descr="piplgimp.png">
            <a:extLst>
              <a:ext uri="{FF2B5EF4-FFF2-40B4-BE49-F238E27FC236}">
                <a16:creationId xmlns:a16="http://schemas.microsoft.com/office/drawing/2014/main" id="{DFA0447A-2589-6C41-AEA3-F0342F2EEDA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630" t="74327" r="62565" b="6055"/>
          <a:stretch>
            <a:fillRect/>
          </a:stretch>
        </p:blipFill>
        <p:spPr>
          <a:xfrm>
            <a:off x="971600" y="4188678"/>
            <a:ext cx="421542" cy="511828"/>
          </a:xfrm>
          <a:prstGeom prst="rect">
            <a:avLst/>
          </a:prstGeom>
          <a:ln w="12700">
            <a:miter lim="400000"/>
          </a:ln>
        </p:spPr>
      </p:pic>
      <p:pic>
        <p:nvPicPr>
          <p:cNvPr id="31" name="piplgimp.png" descr="piplgimp.png">
            <a:extLst>
              <a:ext uri="{FF2B5EF4-FFF2-40B4-BE49-F238E27FC236}">
                <a16:creationId xmlns:a16="http://schemas.microsoft.com/office/drawing/2014/main" id="{1363A254-B466-594C-AB8A-CAD46E8E434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692" t="73369" r="51001" b="5554"/>
          <a:stretch>
            <a:fillRect/>
          </a:stretch>
        </p:blipFill>
        <p:spPr>
          <a:xfrm>
            <a:off x="1952400" y="5241472"/>
            <a:ext cx="402087" cy="549897"/>
          </a:xfrm>
          <a:prstGeom prst="rect">
            <a:avLst/>
          </a:prstGeom>
          <a:ln w="12700">
            <a:miter lim="400000"/>
          </a:ln>
        </p:spPr>
      </p:pic>
      <p:pic>
        <p:nvPicPr>
          <p:cNvPr id="32" name="piplgimp.png" descr="piplgimp.png">
            <a:extLst>
              <a:ext uri="{FF2B5EF4-FFF2-40B4-BE49-F238E27FC236}">
                <a16:creationId xmlns:a16="http://schemas.microsoft.com/office/drawing/2014/main" id="{8BF899D0-503D-494C-9642-968BB302451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832" t="73906" r="38397" b="6391"/>
          <a:stretch>
            <a:fillRect/>
          </a:stretch>
        </p:blipFill>
        <p:spPr>
          <a:xfrm>
            <a:off x="4403217" y="4747289"/>
            <a:ext cx="420179" cy="514069"/>
          </a:xfrm>
          <a:prstGeom prst="rect">
            <a:avLst/>
          </a:prstGeom>
          <a:ln w="12700">
            <a:miter lim="400000"/>
          </a:ln>
        </p:spPr>
      </p:pic>
      <p:pic>
        <p:nvPicPr>
          <p:cNvPr id="33" name="piplgimp.png" descr="piplgimp.png">
            <a:extLst>
              <a:ext uri="{FF2B5EF4-FFF2-40B4-BE49-F238E27FC236}">
                <a16:creationId xmlns:a16="http://schemas.microsoft.com/office/drawing/2014/main" id="{52ACAFE4-AA4C-7643-BEA8-080685C2065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267" t="73236" r="26185" b="6651"/>
          <a:stretch>
            <a:fillRect/>
          </a:stretch>
        </p:blipFill>
        <p:spPr>
          <a:xfrm>
            <a:off x="1813250" y="4171578"/>
            <a:ext cx="411497" cy="524748"/>
          </a:xfrm>
          <a:prstGeom prst="rect">
            <a:avLst/>
          </a:prstGeom>
          <a:ln w="12700">
            <a:miter lim="400000"/>
          </a:ln>
        </p:spPr>
      </p:pic>
      <p:pic>
        <p:nvPicPr>
          <p:cNvPr id="34" name="piplgimp.png" descr="piplgimp.png">
            <a:extLst>
              <a:ext uri="{FF2B5EF4-FFF2-40B4-BE49-F238E27FC236}">
                <a16:creationId xmlns:a16="http://schemas.microsoft.com/office/drawing/2014/main" id="{042A9E94-AFDE-3B41-88CC-A6F88E30AC7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504" t="73183" r="13502" b="5756"/>
          <a:stretch>
            <a:fillRect/>
          </a:stretch>
        </p:blipFill>
        <p:spPr>
          <a:xfrm>
            <a:off x="2962803" y="3608084"/>
            <a:ext cx="428916" cy="549486"/>
          </a:xfrm>
          <a:prstGeom prst="rect">
            <a:avLst/>
          </a:prstGeom>
          <a:ln w="12700">
            <a:miter lim="400000"/>
          </a:ln>
        </p:spPr>
      </p:pic>
      <p:pic>
        <p:nvPicPr>
          <p:cNvPr id="35" name="piplgimp.png" descr="piplgimp.png">
            <a:extLst>
              <a:ext uri="{FF2B5EF4-FFF2-40B4-BE49-F238E27FC236}">
                <a16:creationId xmlns:a16="http://schemas.microsoft.com/office/drawing/2014/main" id="{F701BA72-02A7-AE4E-8FC9-82120E3592E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7371" t="73802" r="1380" b="5608"/>
          <a:stretch>
            <a:fillRect/>
          </a:stretch>
        </p:blipFill>
        <p:spPr>
          <a:xfrm>
            <a:off x="3362748" y="4010146"/>
            <a:ext cx="438850" cy="537201"/>
          </a:xfrm>
          <a:prstGeom prst="rect">
            <a:avLst/>
          </a:prstGeom>
          <a:ln w="12700">
            <a:miter lim="400000"/>
          </a:ln>
        </p:spPr>
      </p:pic>
      <p:sp>
        <p:nvSpPr>
          <p:cNvPr id="37" name="Объект 5">
            <a:extLst>
              <a:ext uri="{FF2B5EF4-FFF2-40B4-BE49-F238E27FC236}">
                <a16:creationId xmlns:a16="http://schemas.microsoft.com/office/drawing/2014/main" id="{40A08A22-19A2-4DA9-8441-051DCC956B4D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496944" cy="2185023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 городе живёт 1 млн</a:t>
            </a:r>
            <a:r>
              <a:rPr lang="en-US" sz="2400" dirty="0">
                <a:solidFill>
                  <a:srgbClr val="373737"/>
                </a:solidFill>
              </a:rPr>
              <a:t>. </a:t>
            </a:r>
            <a:r>
              <a:rPr lang="ru-RU" sz="2400" dirty="0">
                <a:solidFill>
                  <a:srgbClr val="373737"/>
                </a:solidFill>
              </a:rPr>
              <a:t>человек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Провели опрос об уровне дохода (2</a:t>
            </a:r>
            <a:r>
              <a:rPr lang="en-US" sz="2400" dirty="0">
                <a:solidFill>
                  <a:srgbClr val="373737"/>
                </a:solidFill>
              </a:rPr>
              <a:t>.5 </a:t>
            </a:r>
            <a:r>
              <a:rPr lang="ru-RU" sz="2400" dirty="0" err="1">
                <a:solidFill>
                  <a:srgbClr val="373737"/>
                </a:solidFill>
              </a:rPr>
              <a:t>тыс</a:t>
            </a:r>
            <a:r>
              <a:rPr lang="en-US" sz="2400" dirty="0">
                <a:solidFill>
                  <a:srgbClr val="373737"/>
                </a:solidFill>
              </a:rPr>
              <a:t>. </a:t>
            </a:r>
            <a:r>
              <a:rPr lang="ru-RU" sz="2400" dirty="0">
                <a:solidFill>
                  <a:srgbClr val="373737"/>
                </a:solidFill>
              </a:rPr>
              <a:t>человек)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Опубликовали средний доход по городу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Опрашивать абсолютно всех людей в городе дорого и долго</a:t>
            </a:r>
          </a:p>
        </p:txBody>
      </p:sp>
      <p:sp>
        <p:nvSpPr>
          <p:cNvPr id="38" name="Объект 5">
            <a:extLst>
              <a:ext uri="{FF2B5EF4-FFF2-40B4-BE49-F238E27FC236}">
                <a16:creationId xmlns:a16="http://schemas.microsoft.com/office/drawing/2014/main" id="{A297C40A-5619-4DD8-89CE-DE7BD2E22230}"/>
              </a:ext>
            </a:extLst>
          </p:cNvPr>
          <p:cNvSpPr txBox="1">
            <a:spLocks/>
          </p:cNvSpPr>
          <p:nvPr/>
        </p:nvSpPr>
        <p:spPr>
          <a:xfrm>
            <a:off x="1530240" y="5913535"/>
            <a:ext cx="3550794" cy="4027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генеральная совокупность</a:t>
            </a:r>
          </a:p>
        </p:txBody>
      </p:sp>
    </p:spTree>
    <p:extLst>
      <p:ext uri="{BB962C8B-B14F-4D97-AF65-F5344CB8AC3E}">
        <p14:creationId xmlns:p14="http://schemas.microsoft.com/office/powerpoint/2010/main" val="3063948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Генеральная совокупность и выборка</a:t>
            </a:r>
          </a:p>
        </p:txBody>
      </p:sp>
      <p:sp>
        <p:nvSpPr>
          <p:cNvPr id="40" name="Объект 5">
            <a:extLst>
              <a:ext uri="{FF2B5EF4-FFF2-40B4-BE49-F238E27FC236}">
                <a16:creationId xmlns:a16="http://schemas.microsoft.com/office/drawing/2014/main" id="{AB6E5E96-1A7B-E448-A399-D634B44B788C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496944" cy="2185023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 городе живёт 1 млн</a:t>
            </a:r>
            <a:r>
              <a:rPr lang="en-US" sz="2400" dirty="0">
                <a:solidFill>
                  <a:srgbClr val="373737"/>
                </a:solidFill>
              </a:rPr>
              <a:t>. </a:t>
            </a:r>
            <a:r>
              <a:rPr lang="ru-RU" sz="2400" dirty="0">
                <a:solidFill>
                  <a:srgbClr val="373737"/>
                </a:solidFill>
              </a:rPr>
              <a:t>человек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Провели опрос об уровне дохода (2</a:t>
            </a:r>
            <a:r>
              <a:rPr lang="en-US" sz="2400" dirty="0">
                <a:solidFill>
                  <a:srgbClr val="373737"/>
                </a:solidFill>
              </a:rPr>
              <a:t>.5 </a:t>
            </a:r>
            <a:r>
              <a:rPr lang="ru-RU" sz="2400" dirty="0" err="1">
                <a:solidFill>
                  <a:srgbClr val="373737"/>
                </a:solidFill>
              </a:rPr>
              <a:t>тыс</a:t>
            </a:r>
            <a:r>
              <a:rPr lang="en-US" sz="2400" dirty="0">
                <a:solidFill>
                  <a:srgbClr val="373737"/>
                </a:solidFill>
              </a:rPr>
              <a:t>. </a:t>
            </a:r>
            <a:r>
              <a:rPr lang="ru-RU" sz="2400" dirty="0">
                <a:solidFill>
                  <a:srgbClr val="373737"/>
                </a:solidFill>
              </a:rPr>
              <a:t>человек)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Опубликовали средний доход по городу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Опрашивать абсолютно всех людей в городе дорого и долго</a:t>
            </a:r>
          </a:p>
        </p:txBody>
      </p:sp>
      <p:pic>
        <p:nvPicPr>
          <p:cNvPr id="5" name="piplgimp.png" descr="piplgimp.png">
            <a:extLst>
              <a:ext uri="{FF2B5EF4-FFF2-40B4-BE49-F238E27FC236}">
                <a16:creationId xmlns:a16="http://schemas.microsoft.com/office/drawing/2014/main" id="{3DA57E68-4EBA-DA47-93AC-77E0FCF865E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303" t="2384" r="74327" b="77252"/>
          <a:stretch>
            <a:fillRect/>
          </a:stretch>
        </p:blipFill>
        <p:spPr>
          <a:xfrm>
            <a:off x="2153444" y="3548837"/>
            <a:ext cx="482557" cy="531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iplgimp.png" descr="piplgimp.png">
            <a:extLst>
              <a:ext uri="{FF2B5EF4-FFF2-40B4-BE49-F238E27FC236}">
                <a16:creationId xmlns:a16="http://schemas.microsoft.com/office/drawing/2014/main" id="{53FE2A45-21CA-514E-8639-0953F78BDEA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5685" t="3967" r="62223" b="77312"/>
          <a:stretch>
            <a:fillRect/>
          </a:stretch>
        </p:blipFill>
        <p:spPr>
          <a:xfrm>
            <a:off x="1393142" y="3638611"/>
            <a:ext cx="471748" cy="488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piplgimp.png" descr="piplgimp.png">
            <a:extLst>
              <a:ext uri="{FF2B5EF4-FFF2-40B4-BE49-F238E27FC236}">
                <a16:creationId xmlns:a16="http://schemas.microsoft.com/office/drawing/2014/main" id="{01D0B377-E797-3E4F-80E1-454F54B6144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389" t="3322" r="49858" b="77245"/>
          <a:stretch>
            <a:fillRect/>
          </a:stretch>
        </p:blipFill>
        <p:spPr>
          <a:xfrm>
            <a:off x="2733548" y="5178062"/>
            <a:ext cx="458509" cy="507029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piplgimp.png" descr="piplgimp.png">
            <a:extLst>
              <a:ext uri="{FF2B5EF4-FFF2-40B4-BE49-F238E27FC236}">
                <a16:creationId xmlns:a16="http://schemas.microsoft.com/office/drawing/2014/main" id="{9972FC27-CEA0-1048-B05D-5845CA03484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483" t="4372" r="37689" b="77128"/>
          <a:stretch>
            <a:fillRect/>
          </a:stretch>
        </p:blipFill>
        <p:spPr>
          <a:xfrm>
            <a:off x="3074917" y="4591713"/>
            <a:ext cx="461441" cy="482664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piplgimp.png" descr="piplgimp.png">
            <a:extLst>
              <a:ext uri="{FF2B5EF4-FFF2-40B4-BE49-F238E27FC236}">
                <a16:creationId xmlns:a16="http://schemas.microsoft.com/office/drawing/2014/main" id="{776F8DB0-6283-D346-A8B4-79C2A436705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2422" t="3972" r="25100" b="77484"/>
          <a:stretch>
            <a:fillRect/>
          </a:stretch>
        </p:blipFill>
        <p:spPr>
          <a:xfrm>
            <a:off x="2588121" y="3124243"/>
            <a:ext cx="486796" cy="4838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piplgimp.png" descr="piplgimp.png">
            <a:extLst>
              <a:ext uri="{FF2B5EF4-FFF2-40B4-BE49-F238E27FC236}">
                <a16:creationId xmlns:a16="http://schemas.microsoft.com/office/drawing/2014/main" id="{CC12F220-9F8D-874F-B1F5-1E394A5DB8E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7422" t="2983" r="491" b="76990"/>
          <a:stretch>
            <a:fillRect/>
          </a:stretch>
        </p:blipFill>
        <p:spPr>
          <a:xfrm>
            <a:off x="4100477" y="3221257"/>
            <a:ext cx="471523" cy="5225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piplgimp.png" descr="piplgimp.png">
            <a:extLst>
              <a:ext uri="{FF2B5EF4-FFF2-40B4-BE49-F238E27FC236}">
                <a16:creationId xmlns:a16="http://schemas.microsoft.com/office/drawing/2014/main" id="{63EFC9D4-83CC-7546-99A2-F762A815FAF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6068" r="86683" b="53936"/>
          <a:stretch>
            <a:fillRect/>
          </a:stretch>
        </p:blipFill>
        <p:spPr>
          <a:xfrm>
            <a:off x="2354487" y="4572202"/>
            <a:ext cx="519562" cy="521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piplgimp.png" descr="piplgimp.png">
            <a:extLst>
              <a:ext uri="{FF2B5EF4-FFF2-40B4-BE49-F238E27FC236}">
                <a16:creationId xmlns:a16="http://schemas.microsoft.com/office/drawing/2014/main" id="{6B5D0089-DE32-3144-8919-A4AFC80218A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558" t="24795" r="74762" b="54242"/>
          <a:stretch>
            <a:fillRect/>
          </a:stretch>
        </p:blipFill>
        <p:spPr>
          <a:xfrm>
            <a:off x="1182371" y="4936094"/>
            <a:ext cx="455653" cy="54694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" name="piplgimp.png" descr="piplgimp.png">
            <a:extLst>
              <a:ext uri="{FF2B5EF4-FFF2-40B4-BE49-F238E27FC236}">
                <a16:creationId xmlns:a16="http://schemas.microsoft.com/office/drawing/2014/main" id="{0923D843-F36B-214C-B316-49C21F0DFBD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172" t="25827" r="62391" b="53702"/>
          <a:stretch>
            <a:fillRect/>
          </a:stretch>
        </p:blipFill>
        <p:spPr>
          <a:xfrm>
            <a:off x="3450205" y="3229805"/>
            <a:ext cx="446169" cy="5341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iplgimp.png" descr="piplgimp.png">
            <a:extLst>
              <a:ext uri="{FF2B5EF4-FFF2-40B4-BE49-F238E27FC236}">
                <a16:creationId xmlns:a16="http://schemas.microsoft.com/office/drawing/2014/main" id="{6E8BEEA2-14A2-7D42-9197-CEE4BF63A35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124" t="24661" r="37240" b="53740"/>
          <a:stretch>
            <a:fillRect/>
          </a:stretch>
        </p:blipFill>
        <p:spPr>
          <a:xfrm>
            <a:off x="2552924" y="4015561"/>
            <a:ext cx="492957" cy="5635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piplgimp.png" descr="piplgimp.png">
            <a:extLst>
              <a:ext uri="{FF2B5EF4-FFF2-40B4-BE49-F238E27FC236}">
                <a16:creationId xmlns:a16="http://schemas.microsoft.com/office/drawing/2014/main" id="{C7BDDDC4-04F7-3949-885C-EBB7F3C28D0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271" t="26184" r="12827" b="54137"/>
          <a:stretch>
            <a:fillRect/>
          </a:stretch>
        </p:blipFill>
        <p:spPr>
          <a:xfrm>
            <a:off x="3809118" y="4591052"/>
            <a:ext cx="464353" cy="513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9" name="piplgimp.png" descr="piplgimp.png">
            <a:extLst>
              <a:ext uri="{FF2B5EF4-FFF2-40B4-BE49-F238E27FC236}">
                <a16:creationId xmlns:a16="http://schemas.microsoft.com/office/drawing/2014/main" id="{2F035759-F429-E24E-AD6A-EBCE6D5055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7522" t="27821" r="324" b="53479"/>
          <a:stretch>
            <a:fillRect/>
          </a:stretch>
        </p:blipFill>
        <p:spPr>
          <a:xfrm>
            <a:off x="3464817" y="5040182"/>
            <a:ext cx="474174" cy="48789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" name="piplgimp.png" descr="piplgimp.png">
            <a:extLst>
              <a:ext uri="{FF2B5EF4-FFF2-40B4-BE49-F238E27FC236}">
                <a16:creationId xmlns:a16="http://schemas.microsoft.com/office/drawing/2014/main" id="{14D75CB4-FF08-B943-B685-EDE2D1D2CAE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79" t="49948" r="87666" b="30457"/>
          <a:stretch>
            <a:fillRect/>
          </a:stretch>
        </p:blipFill>
        <p:spPr>
          <a:xfrm>
            <a:off x="950322" y="3369878"/>
            <a:ext cx="419581" cy="511249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piplgimp.png" descr="piplgimp.png">
            <a:extLst>
              <a:ext uri="{FF2B5EF4-FFF2-40B4-BE49-F238E27FC236}">
                <a16:creationId xmlns:a16="http://schemas.microsoft.com/office/drawing/2014/main" id="{91714BB2-8EEA-9A4B-8895-E17ED294ED8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044" t="48946" r="74692" b="31417"/>
          <a:stretch>
            <a:fillRect/>
          </a:stretch>
        </p:blipFill>
        <p:spPr>
          <a:xfrm>
            <a:off x="1604139" y="4723491"/>
            <a:ext cx="439428" cy="5123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" name="piplgimp.png" descr="piplgimp.png">
            <a:extLst>
              <a:ext uri="{FF2B5EF4-FFF2-40B4-BE49-F238E27FC236}">
                <a16:creationId xmlns:a16="http://schemas.microsoft.com/office/drawing/2014/main" id="{3C3BB6A5-5B08-D046-A031-D76BBEEEBCA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145" t="49659" r="62544" b="30677"/>
          <a:stretch>
            <a:fillRect/>
          </a:stretch>
        </p:blipFill>
        <p:spPr>
          <a:xfrm>
            <a:off x="4948954" y="4870317"/>
            <a:ext cx="441239" cy="51306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" name="piplgimp.png" descr="piplgimp.png">
            <a:extLst>
              <a:ext uri="{FF2B5EF4-FFF2-40B4-BE49-F238E27FC236}">
                <a16:creationId xmlns:a16="http://schemas.microsoft.com/office/drawing/2014/main" id="{3F8EF71D-B0A7-D941-ACFB-F8AC8C9282E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710" t="49679" r="50237" b="30583"/>
          <a:stretch>
            <a:fillRect/>
          </a:stretch>
        </p:blipFill>
        <p:spPr>
          <a:xfrm>
            <a:off x="4749771" y="3366163"/>
            <a:ext cx="431213" cy="514964"/>
          </a:xfrm>
          <a:prstGeom prst="rect">
            <a:avLst/>
          </a:prstGeom>
          <a:ln w="12700">
            <a:miter lim="400000"/>
          </a:ln>
        </p:spPr>
      </p:pic>
      <p:pic>
        <p:nvPicPr>
          <p:cNvPr id="24" name="piplgimp.png" descr="piplgimp.png">
            <a:extLst>
              <a:ext uri="{FF2B5EF4-FFF2-40B4-BE49-F238E27FC236}">
                <a16:creationId xmlns:a16="http://schemas.microsoft.com/office/drawing/2014/main" id="{F98BC21B-C057-2B4B-BD9E-4885DFA325A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1094" t="48308" r="38270" b="31175"/>
          <a:stretch>
            <a:fillRect/>
          </a:stretch>
        </p:blipFill>
        <p:spPr>
          <a:xfrm>
            <a:off x="5129069" y="4101833"/>
            <a:ext cx="414951" cy="5353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" name="piplgimp.png" descr="piplgimp.png">
            <a:extLst>
              <a:ext uri="{FF2B5EF4-FFF2-40B4-BE49-F238E27FC236}">
                <a16:creationId xmlns:a16="http://schemas.microsoft.com/office/drawing/2014/main" id="{2BF78DBD-8EE3-834A-B931-48E257031A7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287" t="49056" r="25599" b="30781"/>
          <a:stretch>
            <a:fillRect/>
          </a:stretch>
        </p:blipFill>
        <p:spPr>
          <a:xfrm>
            <a:off x="5537943" y="4646673"/>
            <a:ext cx="433584" cy="5260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6" name="piplgimp.png" descr="piplgimp.png">
            <a:extLst>
              <a:ext uri="{FF2B5EF4-FFF2-40B4-BE49-F238E27FC236}">
                <a16:creationId xmlns:a16="http://schemas.microsoft.com/office/drawing/2014/main" id="{1943EEF0-9969-9848-8B6F-D4D1C05E6CD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553" t="49377" r="13094" b="30334"/>
          <a:stretch>
            <a:fillRect/>
          </a:stretch>
        </p:blipFill>
        <p:spPr>
          <a:xfrm>
            <a:off x="3834741" y="3798430"/>
            <a:ext cx="442938" cy="529360"/>
          </a:xfrm>
          <a:prstGeom prst="rect">
            <a:avLst/>
          </a:prstGeom>
          <a:ln w="12700">
            <a:miter lim="400000"/>
          </a:ln>
        </p:spPr>
      </p:pic>
      <p:pic>
        <p:nvPicPr>
          <p:cNvPr id="27" name="piplgimp.png" descr="piplgimp.png">
            <a:extLst>
              <a:ext uri="{FF2B5EF4-FFF2-40B4-BE49-F238E27FC236}">
                <a16:creationId xmlns:a16="http://schemas.microsoft.com/office/drawing/2014/main" id="{ACF041DA-0399-7449-ABE4-F816362DA24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8125" t="51284" r="708" b="29866"/>
          <a:stretch>
            <a:fillRect/>
          </a:stretch>
        </p:blipFill>
        <p:spPr>
          <a:xfrm>
            <a:off x="4502882" y="4067794"/>
            <a:ext cx="435638" cy="491813"/>
          </a:xfrm>
          <a:prstGeom prst="rect">
            <a:avLst/>
          </a:prstGeom>
          <a:ln w="12700">
            <a:miter lim="400000"/>
          </a:ln>
        </p:spPr>
      </p:pic>
      <p:pic>
        <p:nvPicPr>
          <p:cNvPr id="28" name="piplgimp.png" descr="piplgimp.png">
            <a:extLst>
              <a:ext uri="{FF2B5EF4-FFF2-40B4-BE49-F238E27FC236}">
                <a16:creationId xmlns:a16="http://schemas.microsoft.com/office/drawing/2014/main" id="{540374FD-FFAF-224B-B4F6-963AF518E35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86" t="73403" r="87750" b="6048"/>
          <a:stretch>
            <a:fillRect/>
          </a:stretch>
        </p:blipFill>
        <p:spPr>
          <a:xfrm>
            <a:off x="1801204" y="3069423"/>
            <a:ext cx="415997" cy="536118"/>
          </a:xfrm>
          <a:prstGeom prst="rect">
            <a:avLst/>
          </a:prstGeom>
          <a:ln w="12700">
            <a:miter lim="400000"/>
          </a:ln>
        </p:spPr>
      </p:pic>
      <p:pic>
        <p:nvPicPr>
          <p:cNvPr id="29" name="piplgimp.png" descr="piplgimp.png">
            <a:extLst>
              <a:ext uri="{FF2B5EF4-FFF2-40B4-BE49-F238E27FC236}">
                <a16:creationId xmlns:a16="http://schemas.microsoft.com/office/drawing/2014/main" id="{375462A5-AA07-8744-B7AE-C8738DBC37D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946" t="74225" r="74798" b="6508"/>
          <a:stretch>
            <a:fillRect/>
          </a:stretch>
        </p:blipFill>
        <p:spPr>
          <a:xfrm>
            <a:off x="3928510" y="5345980"/>
            <a:ext cx="439110" cy="502679"/>
          </a:xfrm>
          <a:prstGeom prst="rect">
            <a:avLst/>
          </a:prstGeom>
          <a:ln w="12700">
            <a:miter lim="400000"/>
          </a:ln>
        </p:spPr>
      </p:pic>
      <p:pic>
        <p:nvPicPr>
          <p:cNvPr id="30" name="piplgimp.png" descr="piplgimp.png">
            <a:extLst>
              <a:ext uri="{FF2B5EF4-FFF2-40B4-BE49-F238E27FC236}">
                <a16:creationId xmlns:a16="http://schemas.microsoft.com/office/drawing/2014/main" id="{DFA0447A-2589-6C41-AEA3-F0342F2EEDA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630" t="74327" r="62565" b="6055"/>
          <a:stretch>
            <a:fillRect/>
          </a:stretch>
        </p:blipFill>
        <p:spPr>
          <a:xfrm>
            <a:off x="971600" y="4188678"/>
            <a:ext cx="421542" cy="511828"/>
          </a:xfrm>
          <a:prstGeom prst="rect">
            <a:avLst/>
          </a:prstGeom>
          <a:ln w="12700">
            <a:miter lim="400000"/>
          </a:ln>
        </p:spPr>
      </p:pic>
      <p:pic>
        <p:nvPicPr>
          <p:cNvPr id="31" name="piplgimp.png" descr="piplgimp.png">
            <a:extLst>
              <a:ext uri="{FF2B5EF4-FFF2-40B4-BE49-F238E27FC236}">
                <a16:creationId xmlns:a16="http://schemas.microsoft.com/office/drawing/2014/main" id="{1363A254-B466-594C-AB8A-CAD46E8E434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692" t="73369" r="51001" b="5554"/>
          <a:stretch>
            <a:fillRect/>
          </a:stretch>
        </p:blipFill>
        <p:spPr>
          <a:xfrm>
            <a:off x="1952400" y="5241472"/>
            <a:ext cx="402087" cy="549897"/>
          </a:xfrm>
          <a:prstGeom prst="rect">
            <a:avLst/>
          </a:prstGeom>
          <a:ln w="12700">
            <a:miter lim="400000"/>
          </a:ln>
        </p:spPr>
      </p:pic>
      <p:pic>
        <p:nvPicPr>
          <p:cNvPr id="32" name="piplgimp.png" descr="piplgimp.png">
            <a:extLst>
              <a:ext uri="{FF2B5EF4-FFF2-40B4-BE49-F238E27FC236}">
                <a16:creationId xmlns:a16="http://schemas.microsoft.com/office/drawing/2014/main" id="{8BF899D0-503D-494C-9642-968BB302451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832" t="73906" r="38397" b="6391"/>
          <a:stretch>
            <a:fillRect/>
          </a:stretch>
        </p:blipFill>
        <p:spPr>
          <a:xfrm>
            <a:off x="4403217" y="4747289"/>
            <a:ext cx="420179" cy="514069"/>
          </a:xfrm>
          <a:prstGeom prst="rect">
            <a:avLst/>
          </a:prstGeom>
          <a:ln w="12700">
            <a:miter lim="400000"/>
          </a:ln>
        </p:spPr>
      </p:pic>
      <p:pic>
        <p:nvPicPr>
          <p:cNvPr id="33" name="piplgimp.png" descr="piplgimp.png">
            <a:extLst>
              <a:ext uri="{FF2B5EF4-FFF2-40B4-BE49-F238E27FC236}">
                <a16:creationId xmlns:a16="http://schemas.microsoft.com/office/drawing/2014/main" id="{52ACAFE4-AA4C-7643-BEA8-080685C2065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267" t="73236" r="26185" b="6651"/>
          <a:stretch>
            <a:fillRect/>
          </a:stretch>
        </p:blipFill>
        <p:spPr>
          <a:xfrm>
            <a:off x="1813250" y="4171578"/>
            <a:ext cx="411497" cy="524748"/>
          </a:xfrm>
          <a:prstGeom prst="rect">
            <a:avLst/>
          </a:prstGeom>
          <a:ln w="12700">
            <a:miter lim="400000"/>
          </a:ln>
        </p:spPr>
      </p:pic>
      <p:pic>
        <p:nvPicPr>
          <p:cNvPr id="34" name="piplgimp.png" descr="piplgimp.png">
            <a:extLst>
              <a:ext uri="{FF2B5EF4-FFF2-40B4-BE49-F238E27FC236}">
                <a16:creationId xmlns:a16="http://schemas.microsoft.com/office/drawing/2014/main" id="{042A9E94-AFDE-3B41-88CC-A6F88E30AC7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504" t="73183" r="13502" b="5756"/>
          <a:stretch>
            <a:fillRect/>
          </a:stretch>
        </p:blipFill>
        <p:spPr>
          <a:xfrm>
            <a:off x="2962803" y="3608084"/>
            <a:ext cx="428916" cy="549486"/>
          </a:xfrm>
          <a:prstGeom prst="rect">
            <a:avLst/>
          </a:prstGeom>
          <a:ln w="12700">
            <a:miter lim="400000"/>
          </a:ln>
        </p:spPr>
      </p:pic>
      <p:pic>
        <p:nvPicPr>
          <p:cNvPr id="35" name="piplgimp.png" descr="piplgimp.png">
            <a:extLst>
              <a:ext uri="{FF2B5EF4-FFF2-40B4-BE49-F238E27FC236}">
                <a16:creationId xmlns:a16="http://schemas.microsoft.com/office/drawing/2014/main" id="{F701BA72-02A7-AE4E-8FC9-82120E3592E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7371" t="73802" r="1380" b="5608"/>
          <a:stretch>
            <a:fillRect/>
          </a:stretch>
        </p:blipFill>
        <p:spPr>
          <a:xfrm>
            <a:off x="3362748" y="4010146"/>
            <a:ext cx="438850" cy="537201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Объект 5">
            <a:extLst>
              <a:ext uri="{FF2B5EF4-FFF2-40B4-BE49-F238E27FC236}">
                <a16:creationId xmlns:a16="http://schemas.microsoft.com/office/drawing/2014/main" id="{EDE8E73F-8164-024A-B392-785D508B8632}"/>
              </a:ext>
            </a:extLst>
          </p:cNvPr>
          <p:cNvSpPr txBox="1">
            <a:spLocks/>
          </p:cNvSpPr>
          <p:nvPr/>
        </p:nvSpPr>
        <p:spPr>
          <a:xfrm>
            <a:off x="1530240" y="5913535"/>
            <a:ext cx="3550794" cy="4027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генеральная совокупность</a:t>
            </a:r>
          </a:p>
        </p:txBody>
      </p:sp>
      <p:sp>
        <p:nvSpPr>
          <p:cNvPr id="37" name="Овал 36">
            <a:extLst>
              <a:ext uri="{FF2B5EF4-FFF2-40B4-BE49-F238E27FC236}">
                <a16:creationId xmlns:a16="http://schemas.microsoft.com/office/drawing/2014/main" id="{EBB15DC7-F228-3F49-AF6F-98E992431B8D}"/>
              </a:ext>
            </a:extLst>
          </p:cNvPr>
          <p:cNvSpPr/>
          <p:nvPr/>
        </p:nvSpPr>
        <p:spPr>
          <a:xfrm>
            <a:off x="6716546" y="3217112"/>
            <a:ext cx="1935279" cy="1769441"/>
          </a:xfrm>
          <a:prstGeom prst="ellipse">
            <a:avLst/>
          </a:prstGeom>
          <a:noFill/>
          <a:ln w="38100" cap="flat" cmpd="sng" algn="ctr">
            <a:solidFill>
              <a:srgbClr val="28516A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38" name="Прямая со стрелкой 37">
            <a:extLst>
              <a:ext uri="{FF2B5EF4-FFF2-40B4-BE49-F238E27FC236}">
                <a16:creationId xmlns:a16="http://schemas.microsoft.com/office/drawing/2014/main" id="{F91CCBEA-635E-F74A-AF18-03BE84AB088F}"/>
              </a:ext>
            </a:extLst>
          </p:cNvPr>
          <p:cNvCxnSpPr>
            <a:cxnSpLocks/>
          </p:cNvCxnSpPr>
          <p:nvPr/>
        </p:nvCxnSpPr>
        <p:spPr>
          <a:xfrm flipV="1">
            <a:off x="6145129" y="4313700"/>
            <a:ext cx="571417" cy="147045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plgimp.png" descr="piplgimp.png">
            <a:extLst>
              <a:ext uri="{FF2B5EF4-FFF2-40B4-BE49-F238E27FC236}">
                <a16:creationId xmlns:a16="http://schemas.microsoft.com/office/drawing/2014/main" id="{3A99ACB0-48D0-824F-96B8-4D311B83962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145" t="49659" r="62544" b="30677"/>
          <a:stretch>
            <a:fillRect/>
          </a:stretch>
        </p:blipFill>
        <p:spPr>
          <a:xfrm>
            <a:off x="7474004" y="4247124"/>
            <a:ext cx="441239" cy="513060"/>
          </a:xfrm>
          <a:prstGeom prst="rect">
            <a:avLst/>
          </a:prstGeom>
          <a:ln w="12700">
            <a:miter lim="400000"/>
          </a:ln>
        </p:spPr>
      </p:pic>
      <p:pic>
        <p:nvPicPr>
          <p:cNvPr id="42" name="piplgimp.png" descr="piplgimp.png">
            <a:extLst>
              <a:ext uri="{FF2B5EF4-FFF2-40B4-BE49-F238E27FC236}">
                <a16:creationId xmlns:a16="http://schemas.microsoft.com/office/drawing/2014/main" id="{005DCABB-403B-1047-8763-952720540D7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1094" t="48308" r="38270" b="31175"/>
          <a:stretch>
            <a:fillRect/>
          </a:stretch>
        </p:blipFill>
        <p:spPr>
          <a:xfrm>
            <a:off x="7654119" y="3478640"/>
            <a:ext cx="414951" cy="535315"/>
          </a:xfrm>
          <a:prstGeom prst="rect">
            <a:avLst/>
          </a:prstGeom>
          <a:ln w="12700">
            <a:miter lim="400000"/>
          </a:ln>
        </p:spPr>
      </p:pic>
      <p:pic>
        <p:nvPicPr>
          <p:cNvPr id="43" name="piplgimp.png" descr="piplgimp.png">
            <a:extLst>
              <a:ext uri="{FF2B5EF4-FFF2-40B4-BE49-F238E27FC236}">
                <a16:creationId xmlns:a16="http://schemas.microsoft.com/office/drawing/2014/main" id="{B3B9987D-8340-3042-94EF-D22B6F94316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287" t="49056" r="25599" b="30781"/>
          <a:stretch>
            <a:fillRect/>
          </a:stretch>
        </p:blipFill>
        <p:spPr>
          <a:xfrm>
            <a:off x="8062993" y="4023480"/>
            <a:ext cx="433584" cy="526055"/>
          </a:xfrm>
          <a:prstGeom prst="rect">
            <a:avLst/>
          </a:prstGeom>
          <a:ln w="12700">
            <a:miter lim="400000"/>
          </a:ln>
        </p:spPr>
      </p:pic>
      <p:pic>
        <p:nvPicPr>
          <p:cNvPr id="44" name="piplgimp.png" descr="piplgimp.png">
            <a:extLst>
              <a:ext uri="{FF2B5EF4-FFF2-40B4-BE49-F238E27FC236}">
                <a16:creationId xmlns:a16="http://schemas.microsoft.com/office/drawing/2014/main" id="{047D5F2A-0D62-6A4F-BF03-9F037E7FFD0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8125" t="51284" r="708" b="29866"/>
          <a:stretch>
            <a:fillRect/>
          </a:stretch>
        </p:blipFill>
        <p:spPr>
          <a:xfrm>
            <a:off x="7027932" y="3444601"/>
            <a:ext cx="435638" cy="491813"/>
          </a:xfrm>
          <a:prstGeom prst="rect">
            <a:avLst/>
          </a:prstGeom>
          <a:ln w="12700">
            <a:miter lim="400000"/>
          </a:ln>
        </p:spPr>
      </p:pic>
      <p:pic>
        <p:nvPicPr>
          <p:cNvPr id="45" name="piplgimp.png" descr="piplgimp.png">
            <a:extLst>
              <a:ext uri="{FF2B5EF4-FFF2-40B4-BE49-F238E27FC236}">
                <a16:creationId xmlns:a16="http://schemas.microsoft.com/office/drawing/2014/main" id="{E20DEF3A-1974-914B-B95F-43D3639DEBA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832" t="73906" r="38397" b="6391"/>
          <a:stretch>
            <a:fillRect/>
          </a:stretch>
        </p:blipFill>
        <p:spPr>
          <a:xfrm>
            <a:off x="6928267" y="4124096"/>
            <a:ext cx="420179" cy="514069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Овал 45">
            <a:extLst>
              <a:ext uri="{FF2B5EF4-FFF2-40B4-BE49-F238E27FC236}">
                <a16:creationId xmlns:a16="http://schemas.microsoft.com/office/drawing/2014/main" id="{E267EE08-55E6-A946-9B85-42D7630F0905}"/>
              </a:ext>
            </a:extLst>
          </p:cNvPr>
          <p:cNvSpPr/>
          <p:nvPr/>
        </p:nvSpPr>
        <p:spPr>
          <a:xfrm>
            <a:off x="4209850" y="3873562"/>
            <a:ext cx="1935279" cy="1769441"/>
          </a:xfrm>
          <a:prstGeom prst="ellipse">
            <a:avLst/>
          </a:prstGeom>
          <a:noFill/>
          <a:ln w="38100" cap="flat" cmpd="sng" algn="ctr">
            <a:solidFill>
              <a:srgbClr val="28516A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8" name="Объект 5">
            <a:extLst>
              <a:ext uri="{FF2B5EF4-FFF2-40B4-BE49-F238E27FC236}">
                <a16:creationId xmlns:a16="http://schemas.microsoft.com/office/drawing/2014/main" id="{F6548127-768F-694C-B4FE-C91D52B09143}"/>
              </a:ext>
            </a:extLst>
          </p:cNvPr>
          <p:cNvSpPr txBox="1">
            <a:spLocks/>
          </p:cNvSpPr>
          <p:nvPr/>
        </p:nvSpPr>
        <p:spPr>
          <a:xfrm>
            <a:off x="6763768" y="5082763"/>
            <a:ext cx="1840833" cy="4027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выборка</a:t>
            </a:r>
          </a:p>
        </p:txBody>
      </p:sp>
    </p:spTree>
    <p:extLst>
      <p:ext uri="{BB962C8B-B14F-4D97-AF65-F5344CB8AC3E}">
        <p14:creationId xmlns:p14="http://schemas.microsoft.com/office/powerpoint/2010/main" val="1108856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Демон Лапласа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0911394-23F1-0245-AD07-729AB27B28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841" b="21971"/>
          <a:stretch/>
        </p:blipFill>
        <p:spPr>
          <a:xfrm>
            <a:off x="1442215" y="1527223"/>
            <a:ext cx="2524186" cy="2524186"/>
          </a:xfrm>
          <a:prstGeom prst="ellipse">
            <a:avLst/>
          </a:prstGeom>
        </p:spPr>
      </p:pic>
      <p:sp>
        <p:nvSpPr>
          <p:cNvPr id="13" name="Объект 5">
            <a:extLst>
              <a:ext uri="{FF2B5EF4-FFF2-40B4-BE49-F238E27FC236}">
                <a16:creationId xmlns:a16="http://schemas.microsoft.com/office/drawing/2014/main" id="{7F27DAA6-8054-194E-9A2C-69498308C34F}"/>
              </a:ext>
            </a:extLst>
          </p:cNvPr>
          <p:cNvSpPr txBox="1">
            <a:spLocks/>
          </p:cNvSpPr>
          <p:nvPr/>
        </p:nvSpPr>
        <p:spPr>
          <a:xfrm>
            <a:off x="1098379" y="4436566"/>
            <a:ext cx="3324059" cy="8791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Пьер-Симон Лаплас</a:t>
            </a:r>
            <a:endParaRPr lang="en-US" sz="2400" b="1" dirty="0">
              <a:solidFill>
                <a:srgbClr val="28516A"/>
              </a:solidFill>
              <a:latin typeface="Myriad Pro" pitchFamily="34" charset="0"/>
              <a:cs typeface="Times New Roman" pitchFamily="18" charset="0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ru-RU" sz="2400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(это точно)</a:t>
            </a:r>
          </a:p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endParaRPr lang="ru-RU" sz="2400" dirty="0">
              <a:solidFill>
                <a:srgbClr val="28516A"/>
              </a:solidFill>
            </a:endParaRPr>
          </a:p>
        </p:txBody>
      </p:sp>
      <p:sp>
        <p:nvSpPr>
          <p:cNvPr id="14" name="Объект 5">
            <a:extLst>
              <a:ext uri="{FF2B5EF4-FFF2-40B4-BE49-F238E27FC236}">
                <a16:creationId xmlns:a16="http://schemas.microsoft.com/office/drawing/2014/main" id="{AC43169B-49DD-614A-A684-E242DBEAE5A3}"/>
              </a:ext>
            </a:extLst>
          </p:cNvPr>
          <p:cNvSpPr txBox="1">
            <a:spLocks/>
          </p:cNvSpPr>
          <p:nvPr/>
        </p:nvSpPr>
        <p:spPr>
          <a:xfrm>
            <a:off x="5562875" y="4436566"/>
            <a:ext cx="2506142" cy="77087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Демон Лапласа </a:t>
            </a:r>
            <a:r>
              <a:rPr lang="ru-RU" sz="2400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(это не</a:t>
            </a:r>
            <a:r>
              <a:rPr lang="en-US" sz="2400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 </a:t>
            </a:r>
            <a:r>
              <a:rPr lang="ru-RU" sz="2400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точно)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79B4D25-BCD2-584D-B835-BA9828AD4A3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71" t="8328" r="9303" b="9703"/>
          <a:stretch/>
        </p:blipFill>
        <p:spPr>
          <a:xfrm>
            <a:off x="5292080" y="692150"/>
            <a:ext cx="2592367" cy="3311457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73E19FFB-99EB-144B-BF98-19092F7EA9C7}"/>
              </a:ext>
            </a:extLst>
          </p:cNvPr>
          <p:cNvSpPr/>
          <p:nvPr/>
        </p:nvSpPr>
        <p:spPr>
          <a:xfrm>
            <a:off x="611560" y="6165304"/>
            <a:ext cx="1718099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r>
              <a:rPr lang="en-US" sz="1100" dirty="0" err="1">
                <a:solidFill>
                  <a:schemeClr val="bg1">
                    <a:lumMod val="75000"/>
                  </a:schemeClr>
                </a:solidFill>
              </a:rPr>
              <a:t>wikimedia.org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505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Репрезентативность </a:t>
            </a:r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94F1AACC-E5CD-4DFE-BE01-C74B97C6E719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992888" cy="2887056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Выборки позволяют сделать выводы о всей генеральной совокупности</a:t>
            </a:r>
          </a:p>
        </p:txBody>
      </p:sp>
    </p:spTree>
    <p:extLst>
      <p:ext uri="{BB962C8B-B14F-4D97-AF65-F5344CB8AC3E}">
        <p14:creationId xmlns:p14="http://schemas.microsoft.com/office/powerpoint/2010/main" val="2016276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Репрезентативность </a:t>
            </a:r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118D4131-9159-4D0E-B086-33EA8C2B2BA0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992888" cy="2887056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Выборки позволяют сделать выводы о всей генеральной совокупности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Чтобы выводы были корректными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выборка должны быть </a:t>
            </a:r>
            <a:r>
              <a:rPr lang="ru-RU" sz="2400" b="1" dirty="0">
                <a:solidFill>
                  <a:srgbClr val="28516A"/>
                </a:solidFill>
              </a:rPr>
              <a:t>репрезентативной</a:t>
            </a:r>
            <a:r>
              <a:rPr lang="ru-RU" sz="2400" dirty="0">
                <a:solidFill>
                  <a:srgbClr val="28516A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44363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Репрезентативность </a:t>
            </a:r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3F5DD1F3-6660-424A-A0A1-B2D80148647B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992888" cy="2887056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Выборки позволяют сделать выводы о всей генеральной совокупности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Чтобы выводы были корректными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выборка должны быть </a:t>
            </a:r>
            <a:r>
              <a:rPr lang="ru-RU" sz="2400" b="1" dirty="0">
                <a:solidFill>
                  <a:srgbClr val="28516A"/>
                </a:solidFill>
              </a:rPr>
              <a:t>репрезентативной</a:t>
            </a:r>
            <a:r>
              <a:rPr lang="ru-RU" sz="2400" dirty="0">
                <a:solidFill>
                  <a:srgbClr val="28516A"/>
                </a:solidFill>
              </a:rPr>
              <a:t>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</a:rPr>
              <a:t>Репрезентативная выборка</a:t>
            </a:r>
            <a:r>
              <a:rPr lang="ru-RU" sz="2400" b="1" dirty="0">
                <a:solidFill>
                  <a:srgbClr val="0059A9"/>
                </a:solidFill>
              </a:rPr>
              <a:t> </a:t>
            </a:r>
            <a:r>
              <a:rPr lang="en-US" sz="2400" dirty="0">
                <a:solidFill>
                  <a:srgbClr val="373737"/>
                </a:solidFill>
              </a:rPr>
              <a:t>–</a:t>
            </a:r>
            <a:r>
              <a:rPr lang="en-US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отражает свойства генеральной совокупности</a:t>
            </a:r>
          </a:p>
        </p:txBody>
      </p:sp>
    </p:spTree>
    <p:extLst>
      <p:ext uri="{BB962C8B-B14F-4D97-AF65-F5344CB8AC3E}">
        <p14:creationId xmlns:p14="http://schemas.microsoft.com/office/powerpoint/2010/main" val="1536074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Репрезентативность </a:t>
            </a:r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8B46BF95-CD49-4B09-A94D-5E3BBA1A690B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992888" cy="2887056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Выборки позволяют сделать выводы о всей генеральной совокупности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Чтобы выводы были корректными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выборка должны быть </a:t>
            </a:r>
            <a:r>
              <a:rPr lang="ru-RU" sz="2400" b="1" dirty="0">
                <a:solidFill>
                  <a:srgbClr val="28516A"/>
                </a:solidFill>
              </a:rPr>
              <a:t>репрезентативной</a:t>
            </a:r>
            <a:r>
              <a:rPr lang="ru-RU" sz="2400" dirty="0">
                <a:solidFill>
                  <a:srgbClr val="28516A"/>
                </a:solidFill>
              </a:rPr>
              <a:t>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</a:rPr>
              <a:t>Репрезентативная выборка</a:t>
            </a:r>
            <a:r>
              <a:rPr lang="ru-RU" sz="2400" b="1" dirty="0">
                <a:solidFill>
                  <a:srgbClr val="0059A9"/>
                </a:solidFill>
              </a:rPr>
              <a:t> </a:t>
            </a:r>
            <a:r>
              <a:rPr lang="en-US" sz="2400" dirty="0">
                <a:solidFill>
                  <a:srgbClr val="373737"/>
                </a:solidFill>
              </a:rPr>
              <a:t>–</a:t>
            </a:r>
            <a:r>
              <a:rPr lang="en-US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отражает свойства генеральной совокупности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259459A-AD8A-45E7-9B8D-31DDEBADC414}"/>
              </a:ext>
            </a:extLst>
          </p:cNvPr>
          <p:cNvSpPr/>
          <p:nvPr/>
        </p:nvSpPr>
        <p:spPr>
          <a:xfrm>
            <a:off x="612000" y="3573016"/>
            <a:ext cx="76872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800"/>
              </a:spcAft>
            </a:pPr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dirty="0">
                <a:solidFill>
                  <a:srgbClr val="373737"/>
                </a:solidFill>
              </a:rPr>
              <a:t>Добрыня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Илья и Алёна исследуют рост людей</a:t>
            </a:r>
            <a:r>
              <a:rPr lang="en-US" sz="2400" dirty="0">
                <a:solidFill>
                  <a:srgbClr val="373737"/>
                </a:solidFill>
              </a:rPr>
              <a:t>. </a:t>
            </a:r>
            <a:r>
              <a:rPr lang="ru-RU" sz="2400" dirty="0">
                <a:solidFill>
                  <a:srgbClr val="373737"/>
                </a:solidFill>
              </a:rPr>
              <a:t>Чья выборка репрезентативна?</a:t>
            </a:r>
            <a:r>
              <a:rPr lang="en-US" sz="2400" dirty="0">
                <a:solidFill>
                  <a:srgbClr val="373737"/>
                </a:solidFill>
              </a:rPr>
              <a:t> 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4329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Репрезентативность 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E46EECC-FFD0-4684-8D73-F0552D2B6F8D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992888" cy="2887056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Выборки позволяют сделать выводы о всей генеральной совокупности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Чтобы выводы были корректными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выборка должны быть </a:t>
            </a:r>
            <a:r>
              <a:rPr lang="ru-RU" sz="2400" b="1" dirty="0">
                <a:solidFill>
                  <a:srgbClr val="28516A"/>
                </a:solidFill>
              </a:rPr>
              <a:t>репрезентативной</a:t>
            </a:r>
            <a:r>
              <a:rPr lang="ru-RU" sz="2400" dirty="0">
                <a:solidFill>
                  <a:srgbClr val="28516A"/>
                </a:solidFill>
              </a:rPr>
              <a:t>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</a:rPr>
              <a:t>Репрезентативная выборка</a:t>
            </a:r>
            <a:r>
              <a:rPr lang="ru-RU" sz="2400" b="1" dirty="0">
                <a:solidFill>
                  <a:srgbClr val="0059A9"/>
                </a:solidFill>
              </a:rPr>
              <a:t> </a:t>
            </a:r>
            <a:r>
              <a:rPr lang="en-US" sz="2400" dirty="0">
                <a:solidFill>
                  <a:srgbClr val="373737"/>
                </a:solidFill>
              </a:rPr>
              <a:t>–</a:t>
            </a:r>
            <a:r>
              <a:rPr lang="en-US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отражает свойства генеральной совокупности</a:t>
            </a:r>
          </a:p>
        </p:txBody>
      </p:sp>
      <p:sp>
        <p:nvSpPr>
          <p:cNvPr id="7" name="Объект 5">
            <a:extLst>
              <a:ext uri="{FF2B5EF4-FFF2-40B4-BE49-F238E27FC236}">
                <a16:creationId xmlns:a16="http://schemas.microsoft.com/office/drawing/2014/main" id="{D69302A0-D07E-4CB8-9F2C-C5F69485FF54}"/>
              </a:ext>
            </a:extLst>
          </p:cNvPr>
          <p:cNvSpPr txBox="1">
            <a:spLocks/>
          </p:cNvSpPr>
          <p:nvPr/>
        </p:nvSpPr>
        <p:spPr>
          <a:xfrm>
            <a:off x="1475656" y="4589496"/>
            <a:ext cx="7344816" cy="17918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Добрыня опросил свою баскетбольную команду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Илья опросил людей на остановке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Алёна опросила всех своих подруг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FC82328-CC71-48DB-A4CF-B911D39A4328}"/>
              </a:ext>
            </a:extLst>
          </p:cNvPr>
          <p:cNvSpPr/>
          <p:nvPr/>
        </p:nvSpPr>
        <p:spPr>
          <a:xfrm>
            <a:off x="612000" y="3573016"/>
            <a:ext cx="76872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800"/>
              </a:spcAft>
            </a:pPr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dirty="0">
                <a:solidFill>
                  <a:srgbClr val="373737"/>
                </a:solidFill>
              </a:rPr>
              <a:t>Добрыня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Илья и Алёна исследуют рост людей</a:t>
            </a:r>
            <a:r>
              <a:rPr lang="en-US" sz="2400" dirty="0">
                <a:solidFill>
                  <a:srgbClr val="373737"/>
                </a:solidFill>
              </a:rPr>
              <a:t>. </a:t>
            </a:r>
            <a:r>
              <a:rPr lang="ru-RU" sz="2400" dirty="0">
                <a:solidFill>
                  <a:srgbClr val="373737"/>
                </a:solidFill>
              </a:rPr>
              <a:t>Чья выборка репрезентативна?</a:t>
            </a:r>
            <a:r>
              <a:rPr lang="en-US" sz="2400" dirty="0">
                <a:solidFill>
                  <a:srgbClr val="373737"/>
                </a:solidFill>
              </a:rPr>
              <a:t> 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136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Репрезентативность 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3098FC84-0308-4049-9459-8564CBC330D6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992888" cy="2887056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Выборки позволяют сделать выводы о всей генеральной совокупности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Чтобы выводы были корректными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выборка должны быть </a:t>
            </a:r>
            <a:r>
              <a:rPr lang="ru-RU" sz="2400" b="1" dirty="0">
                <a:solidFill>
                  <a:srgbClr val="28516A"/>
                </a:solidFill>
              </a:rPr>
              <a:t>репрезентативной</a:t>
            </a:r>
            <a:r>
              <a:rPr lang="ru-RU" sz="2400" dirty="0">
                <a:solidFill>
                  <a:srgbClr val="28516A"/>
                </a:solidFill>
              </a:rPr>
              <a:t>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</a:rPr>
              <a:t>Репрезентативная выборка</a:t>
            </a:r>
            <a:r>
              <a:rPr lang="ru-RU" sz="2400" b="1" dirty="0">
                <a:solidFill>
                  <a:srgbClr val="0059A9"/>
                </a:solidFill>
              </a:rPr>
              <a:t> </a:t>
            </a:r>
            <a:r>
              <a:rPr lang="en-US" sz="2400" dirty="0">
                <a:solidFill>
                  <a:srgbClr val="373737"/>
                </a:solidFill>
              </a:rPr>
              <a:t>–</a:t>
            </a:r>
            <a:r>
              <a:rPr lang="en-US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отражает свойства генеральной совокупности</a:t>
            </a:r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A100EE87-B776-0346-ADC9-7E23BC315FDB}"/>
              </a:ext>
            </a:extLst>
          </p:cNvPr>
          <p:cNvSpPr txBox="1">
            <a:spLocks/>
          </p:cNvSpPr>
          <p:nvPr/>
        </p:nvSpPr>
        <p:spPr>
          <a:xfrm>
            <a:off x="1475656" y="4589496"/>
            <a:ext cx="7344816" cy="17918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Добрыня опросил свою баскетбольную команду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Илья опросил людей на остановке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Алёна опросила всех своих подруг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5ECA49D-FCE3-B344-A00B-AF4F98190565}"/>
              </a:ext>
            </a:extLst>
          </p:cNvPr>
          <p:cNvSpPr txBox="1">
            <a:spLocks/>
          </p:cNvSpPr>
          <p:nvPr/>
        </p:nvSpPr>
        <p:spPr>
          <a:xfrm>
            <a:off x="575556" y="5711952"/>
            <a:ext cx="751587" cy="4027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C0504D"/>
                </a:solidFill>
              </a:rPr>
              <a:t>нет</a:t>
            </a:r>
          </a:p>
        </p:txBody>
      </p:sp>
      <p:sp>
        <p:nvSpPr>
          <p:cNvPr id="7" name="Объект 5">
            <a:extLst>
              <a:ext uri="{FF2B5EF4-FFF2-40B4-BE49-F238E27FC236}">
                <a16:creationId xmlns:a16="http://schemas.microsoft.com/office/drawing/2014/main" id="{5A6C3535-1DCC-5144-B750-9168CB5E6A63}"/>
              </a:ext>
            </a:extLst>
          </p:cNvPr>
          <p:cNvSpPr txBox="1">
            <a:spLocks/>
          </p:cNvSpPr>
          <p:nvPr/>
        </p:nvSpPr>
        <p:spPr>
          <a:xfrm>
            <a:off x="575556" y="4589496"/>
            <a:ext cx="751587" cy="4027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C0504D"/>
                </a:solidFill>
              </a:rPr>
              <a:t>нет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DBE7881-218C-7F44-9C61-A0B9667A4CB0}"/>
              </a:ext>
            </a:extLst>
          </p:cNvPr>
          <p:cNvSpPr/>
          <p:nvPr/>
        </p:nvSpPr>
        <p:spPr>
          <a:xfrm>
            <a:off x="612000" y="3573016"/>
            <a:ext cx="76872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800"/>
              </a:spcAft>
            </a:pPr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dirty="0">
                <a:solidFill>
                  <a:srgbClr val="373737"/>
                </a:solidFill>
              </a:rPr>
              <a:t>Добрыня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Илья и Алёна исследуют рост людей</a:t>
            </a:r>
            <a:r>
              <a:rPr lang="en-US" sz="2400" dirty="0">
                <a:solidFill>
                  <a:srgbClr val="373737"/>
                </a:solidFill>
              </a:rPr>
              <a:t>. </a:t>
            </a:r>
            <a:r>
              <a:rPr lang="ru-RU" sz="2400" dirty="0">
                <a:solidFill>
                  <a:srgbClr val="373737"/>
                </a:solidFill>
              </a:rPr>
              <a:t>Чья выборка репрезентативна?</a:t>
            </a:r>
            <a:r>
              <a:rPr lang="en-US" sz="2400" dirty="0">
                <a:solidFill>
                  <a:srgbClr val="373737"/>
                </a:solidFill>
              </a:rPr>
              <a:t> 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9" name="Объект 5">
            <a:extLst>
              <a:ext uri="{FF2B5EF4-FFF2-40B4-BE49-F238E27FC236}">
                <a16:creationId xmlns:a16="http://schemas.microsoft.com/office/drawing/2014/main" id="{12957D7B-178E-514A-9EF8-A0F2288D1BF9}"/>
              </a:ext>
            </a:extLst>
          </p:cNvPr>
          <p:cNvSpPr txBox="1">
            <a:spLocks/>
          </p:cNvSpPr>
          <p:nvPr/>
        </p:nvSpPr>
        <p:spPr>
          <a:xfrm>
            <a:off x="575556" y="5150724"/>
            <a:ext cx="751587" cy="4027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416F2F"/>
                </a:solidFill>
              </a:rPr>
              <a:t>да</a:t>
            </a:r>
          </a:p>
        </p:txBody>
      </p:sp>
    </p:spTree>
    <p:extLst>
      <p:ext uri="{BB962C8B-B14F-4D97-AF65-F5344CB8AC3E}">
        <p14:creationId xmlns:p14="http://schemas.microsoft.com/office/powerpoint/2010/main" val="1633441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Выборку бы</a:t>
            </a:r>
            <a:r>
              <a:rPr lang="en-US" sz="3200" b="1" dirty="0">
                <a:solidFill>
                  <a:srgbClr val="28516A"/>
                </a:solidFill>
              </a:rPr>
              <a:t>, </a:t>
            </a:r>
            <a:r>
              <a:rPr lang="ru-RU" sz="3200" b="1" dirty="0">
                <a:solidFill>
                  <a:srgbClr val="28516A"/>
                </a:solidFill>
              </a:rPr>
              <a:t>да репрезентативную бы</a:t>
            </a:r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2A4F4056-27B2-434F-8B09-964B4226E66D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424936" cy="2022960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Репрезентативность выборки определяет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насколько корректно делать выводы о всей генеральной совокупности</a:t>
            </a:r>
            <a:r>
              <a:rPr lang="en-US" sz="2400" dirty="0">
                <a:solidFill>
                  <a:srgbClr val="373737"/>
                </a:solidFill>
              </a:rPr>
              <a:t>,</a:t>
            </a:r>
            <a:r>
              <a:rPr lang="ru-RU" sz="2400" dirty="0">
                <a:solidFill>
                  <a:srgbClr val="373737"/>
                </a:solidFill>
              </a:rPr>
              <a:t> опираясь только на неё</a:t>
            </a:r>
          </a:p>
        </p:txBody>
      </p:sp>
    </p:spTree>
    <p:extLst>
      <p:ext uri="{BB962C8B-B14F-4D97-AF65-F5344CB8AC3E}">
        <p14:creationId xmlns:p14="http://schemas.microsoft.com/office/powerpoint/2010/main" val="213707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Выборку бы</a:t>
            </a:r>
            <a:r>
              <a:rPr lang="en-US" sz="3200" b="1" dirty="0">
                <a:solidFill>
                  <a:srgbClr val="28516A"/>
                </a:solidFill>
              </a:rPr>
              <a:t>, </a:t>
            </a:r>
            <a:r>
              <a:rPr lang="ru-RU" sz="3200" b="1" dirty="0">
                <a:solidFill>
                  <a:srgbClr val="28516A"/>
                </a:solidFill>
              </a:rPr>
              <a:t>да репрезентативную бы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3098FC84-0308-4049-9459-8564CBC330D6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424936" cy="2022960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Репрезентативность выборки определяет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насколько корректно делать выводы о всей генеральной совокупности</a:t>
            </a:r>
            <a:r>
              <a:rPr lang="en-US" sz="2400" dirty="0">
                <a:solidFill>
                  <a:srgbClr val="373737"/>
                </a:solidFill>
              </a:rPr>
              <a:t>,</a:t>
            </a:r>
            <a:r>
              <a:rPr lang="ru-RU" sz="2400" dirty="0">
                <a:solidFill>
                  <a:srgbClr val="373737"/>
                </a:solidFill>
              </a:rPr>
              <a:t> опираясь только на неё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Один из способов достижения репрезентативности</a:t>
            </a:r>
            <a:r>
              <a:rPr lang="en-US" sz="2400" dirty="0">
                <a:solidFill>
                  <a:srgbClr val="373737"/>
                </a:solidFill>
              </a:rPr>
              <a:t>: </a:t>
            </a:r>
            <a:r>
              <a:rPr lang="ru-RU" sz="2400" dirty="0">
                <a:solidFill>
                  <a:srgbClr val="373737"/>
                </a:solidFill>
              </a:rPr>
              <a:t>случайный отбор наблюдений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372D672-FA48-4BAF-BD1D-9F913DE348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10248" y="2996952"/>
            <a:ext cx="4323503" cy="336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821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Предпосылки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Объект 5">
                <a:extLst>
                  <a:ext uri="{FF2B5EF4-FFF2-40B4-BE49-F238E27FC236}">
                    <a16:creationId xmlns:a16="http://schemas.microsoft.com/office/drawing/2014/main" id="{EED80781-D0F6-4B62-9E18-27554594C1D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692696"/>
                <a:ext cx="7992888" cy="4646605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Выборка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…, 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              </a:t>
                </a:r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Одно наблюдение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en-US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5" name="Объект 5">
                <a:extLst>
                  <a:ext uri="{FF2B5EF4-FFF2-40B4-BE49-F238E27FC236}">
                    <a16:creationId xmlns:a16="http://schemas.microsoft.com/office/drawing/2014/main" id="{EED80781-D0F6-4B62-9E18-27554594C1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7992888" cy="4646605"/>
              </a:xfrm>
              <a:prstGeom prst="rect">
                <a:avLst/>
              </a:prstGeom>
              <a:blipFill>
                <a:blip r:embed="rId4"/>
                <a:stretch>
                  <a:fillRect l="-1143" t="-91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19784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Предпосылки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C6425990-2218-499B-AB52-D70491F37D5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692696"/>
                <a:ext cx="7992888" cy="4646605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Выборка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…, 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              </a:t>
                </a:r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Одно наблюдение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en-US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C6425990-2218-499B-AB52-D70491F37D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7992888" cy="4646605"/>
              </a:xfrm>
              <a:prstGeom prst="rect">
                <a:avLst/>
              </a:prstGeom>
              <a:blipFill>
                <a:blip r:embed="rId4"/>
                <a:stretch>
                  <a:fillRect l="-1143" t="-91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Овал 9">
            <a:extLst>
              <a:ext uri="{FF2B5EF4-FFF2-40B4-BE49-F238E27FC236}">
                <a16:creationId xmlns:a16="http://schemas.microsoft.com/office/drawing/2014/main" id="{DD1E3814-0873-436D-A3D9-765A92E290A4}"/>
              </a:ext>
            </a:extLst>
          </p:cNvPr>
          <p:cNvSpPr/>
          <p:nvPr/>
        </p:nvSpPr>
        <p:spPr>
          <a:xfrm>
            <a:off x="3528806" y="864993"/>
            <a:ext cx="334640" cy="351532"/>
          </a:xfrm>
          <a:prstGeom prst="ellipse">
            <a:avLst/>
          </a:prstGeom>
          <a:solidFill>
            <a:srgbClr val="C0504D">
              <a:alpha val="30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BC484FDD-AA7D-41D4-8685-B38A520D8BC7}"/>
              </a:ext>
            </a:extLst>
          </p:cNvPr>
          <p:cNvCxnSpPr>
            <a:cxnSpLocks/>
          </p:cNvCxnSpPr>
          <p:nvPr/>
        </p:nvCxnSpPr>
        <p:spPr>
          <a:xfrm flipH="1">
            <a:off x="3883844" y="520045"/>
            <a:ext cx="919113" cy="408495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24486F10-C604-4702-A1C5-2318A8D1EE07}"/>
              </a:ext>
            </a:extLst>
          </p:cNvPr>
          <p:cNvSpPr/>
          <p:nvPr/>
        </p:nvSpPr>
        <p:spPr>
          <a:xfrm>
            <a:off x="4766808" y="207495"/>
            <a:ext cx="26035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C0504D"/>
                </a:solidFill>
              </a:rPr>
              <a:t>Размер выборки</a:t>
            </a:r>
            <a:endParaRPr lang="ru-RU" sz="2400" dirty="0">
              <a:solidFill>
                <a:srgbClr val="C050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8042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wrap="square" rIns="0" bIns="0">
            <a:noAutofit/>
          </a:bodyPr>
          <a:lstStyle>
            <a:defPPr>
              <a:defRPr lang="ru-RU"/>
            </a:defPPr>
            <a:lvl1pPr>
              <a:defRPr sz="3200" b="1">
                <a:solidFill>
                  <a:srgbClr val="28516A"/>
                </a:solidFill>
              </a:defRPr>
            </a:lvl1pPr>
          </a:lstStyle>
          <a:p>
            <a:r>
              <a:rPr lang="ru-RU" dirty="0"/>
              <a:t>Байесовский взгляд на вероятность</a:t>
            </a:r>
          </a:p>
        </p:txBody>
      </p:sp>
      <p:sp>
        <p:nvSpPr>
          <p:cNvPr id="7" name="Содержимое 2">
            <a:extLst>
              <a:ext uri="{FF2B5EF4-FFF2-40B4-BE49-F238E27FC236}">
                <a16:creationId xmlns:a16="http://schemas.microsoft.com/office/drawing/2014/main" id="{702A2F07-D68F-4BB3-918A-7C2CB38F5299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848872" cy="511256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Лаплас</a:t>
            </a:r>
            <a:r>
              <a:rPr lang="en-US" sz="2400" b="1" dirty="0">
                <a:solidFill>
                  <a:srgbClr val="28516A"/>
                </a:solidFill>
                <a:latin typeface="Myriad Pro" pitchFamily="34" charset="0"/>
              </a:rPr>
              <a:t>:</a:t>
            </a:r>
            <a:r>
              <a:rPr lang="en-US" sz="2400" dirty="0">
                <a:solidFill>
                  <a:srgbClr val="28516A"/>
                </a:solidFill>
                <a:latin typeface="Myriad Pro" pitchFamily="34" charset="0"/>
              </a:rPr>
              <a:t> 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детерминизм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мы могли бы идеально прогнозировать вселенную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если бы измерили точное положение каждого атома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но издержки этого огромны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798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Предпосылки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36412787-5F30-4B7A-B9BF-483A8A596A0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692696"/>
                <a:ext cx="7992888" cy="4646605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Выборка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…, 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              </a:t>
                </a:r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Одно наблюдение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en-US" sz="2400" dirty="0">
                  <a:solidFill>
                    <a:srgbClr val="5C5B5C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Каждое наблюдение можно рассматривать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как случайную величину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которая имеет такое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же распределение, как и генеральная совокупность</a:t>
                </a:r>
              </a:p>
            </p:txBody>
          </p:sp>
        </mc:Choice>
        <mc:Fallback xmlns="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36412787-5F30-4B7A-B9BF-483A8A596A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7992888" cy="4646605"/>
              </a:xfrm>
              <a:prstGeom prst="rect">
                <a:avLst/>
              </a:prstGeom>
              <a:blipFill>
                <a:blip r:embed="rId4"/>
                <a:stretch>
                  <a:fillRect l="-1143" t="-91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Овал 9">
            <a:extLst>
              <a:ext uri="{FF2B5EF4-FFF2-40B4-BE49-F238E27FC236}">
                <a16:creationId xmlns:a16="http://schemas.microsoft.com/office/drawing/2014/main" id="{D5D08C8F-8558-4D62-B156-2E8589B555B4}"/>
              </a:ext>
            </a:extLst>
          </p:cNvPr>
          <p:cNvSpPr/>
          <p:nvPr/>
        </p:nvSpPr>
        <p:spPr>
          <a:xfrm>
            <a:off x="3528806" y="864993"/>
            <a:ext cx="334640" cy="351532"/>
          </a:xfrm>
          <a:prstGeom prst="ellipse">
            <a:avLst/>
          </a:prstGeom>
          <a:solidFill>
            <a:srgbClr val="C0504D">
              <a:alpha val="30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D69696C0-E6D7-4D7E-9178-60D2C4DABCCD}"/>
              </a:ext>
            </a:extLst>
          </p:cNvPr>
          <p:cNvCxnSpPr>
            <a:cxnSpLocks/>
          </p:cNvCxnSpPr>
          <p:nvPr/>
        </p:nvCxnSpPr>
        <p:spPr>
          <a:xfrm flipH="1">
            <a:off x="3883844" y="520045"/>
            <a:ext cx="919113" cy="408495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AF39A125-3C16-48D1-87C5-C2786AEAEFA9}"/>
              </a:ext>
            </a:extLst>
          </p:cNvPr>
          <p:cNvSpPr/>
          <p:nvPr/>
        </p:nvSpPr>
        <p:spPr>
          <a:xfrm>
            <a:off x="4766808" y="207495"/>
            <a:ext cx="26035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C0504D"/>
                </a:solidFill>
              </a:rPr>
              <a:t>Размер выборки</a:t>
            </a:r>
            <a:endParaRPr lang="ru-RU" sz="2400" dirty="0">
              <a:solidFill>
                <a:srgbClr val="C050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3559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Предпосылки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7174A10D-2E99-40CB-8449-594AC07F648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692696"/>
                <a:ext cx="7992888" cy="4646605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Выборка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…, 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              </a:t>
                </a:r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Одно наблюдение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en-US" sz="2400" dirty="0">
                  <a:solidFill>
                    <a:srgbClr val="5C5B5C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Каждое наблюдение можно рассматривать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как случайную величину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которая имеет такое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же распределение как и генеральная совокупность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Мы в дальнейшем будем всегда предполагать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</a:t>
                </a:r>
              </a:p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</a:rPr>
                  <a:t>Наблюдения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,…, 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независимы друг от друга 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</a:rPr>
                  <a:t>Наблюдения имеют одинаковое распределение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(как у генеральной совокупности)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Краткая запись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,…, 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𝑖𝑖𝑑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7174A10D-2E99-40CB-8449-594AC07F64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7992888" cy="4646605"/>
              </a:xfrm>
              <a:prstGeom prst="rect">
                <a:avLst/>
              </a:prstGeom>
              <a:blipFill>
                <a:blip r:embed="rId4"/>
                <a:stretch>
                  <a:fillRect l="-1220" t="-919" b="-52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Овал 9">
            <a:extLst>
              <a:ext uri="{FF2B5EF4-FFF2-40B4-BE49-F238E27FC236}">
                <a16:creationId xmlns:a16="http://schemas.microsoft.com/office/drawing/2014/main" id="{CC15E276-766E-4E87-B736-6B8EC52B519C}"/>
              </a:ext>
            </a:extLst>
          </p:cNvPr>
          <p:cNvSpPr/>
          <p:nvPr/>
        </p:nvSpPr>
        <p:spPr>
          <a:xfrm>
            <a:off x="3528806" y="864993"/>
            <a:ext cx="334640" cy="351532"/>
          </a:xfrm>
          <a:prstGeom prst="ellipse">
            <a:avLst/>
          </a:prstGeom>
          <a:solidFill>
            <a:srgbClr val="C0504D">
              <a:alpha val="30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A9482EBB-0380-4F98-8DA9-BF9437FE1489}"/>
              </a:ext>
            </a:extLst>
          </p:cNvPr>
          <p:cNvCxnSpPr>
            <a:cxnSpLocks/>
          </p:cNvCxnSpPr>
          <p:nvPr/>
        </p:nvCxnSpPr>
        <p:spPr>
          <a:xfrm flipH="1">
            <a:off x="3883844" y="520045"/>
            <a:ext cx="919113" cy="408495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2F30CC6E-1095-481C-A28D-D34C2686EBD9}"/>
              </a:ext>
            </a:extLst>
          </p:cNvPr>
          <p:cNvSpPr/>
          <p:nvPr/>
        </p:nvSpPr>
        <p:spPr>
          <a:xfrm>
            <a:off x="4766808" y="207495"/>
            <a:ext cx="26035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C0504D"/>
                </a:solidFill>
              </a:rPr>
              <a:t>Размер выборки</a:t>
            </a:r>
            <a:endParaRPr lang="ru-RU" sz="2400" dirty="0">
              <a:solidFill>
                <a:srgbClr val="C050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4553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3098FC84-0308-4049-9459-8564CBC330D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692696"/>
                <a:ext cx="7992888" cy="4646605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Выборка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…, 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              </a:t>
                </a:r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Одно наблюдение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en-US" sz="2400" dirty="0">
                  <a:solidFill>
                    <a:srgbClr val="5C5B5C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Каждое наблюдение можно рассматривать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как случайную величину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которая имеет такое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же распределение как и генеральная совокупность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Мы в дальнейшем будем всегда предполагать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</a:t>
                </a:r>
              </a:p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</a:rPr>
                  <a:t>Наблюдения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,…, 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независимы друг от друга 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</a:rPr>
                  <a:t>Наблюдения имеют одинаковое распределение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(как у генеральной совокупности)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Краткая запись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,…, 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𝑖𝑖𝑑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3098FC84-0308-4049-9459-8564CBC330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7992888" cy="4646605"/>
              </a:xfrm>
              <a:prstGeom prst="rect">
                <a:avLst/>
              </a:prstGeom>
              <a:blipFill>
                <a:blip r:embed="rId4"/>
                <a:stretch>
                  <a:fillRect l="-1220" t="-919" b="-52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Овал 6">
            <a:extLst>
              <a:ext uri="{FF2B5EF4-FFF2-40B4-BE49-F238E27FC236}">
                <a16:creationId xmlns:a16="http://schemas.microsoft.com/office/drawing/2014/main" id="{7CCBA2F9-5066-5E47-BEF1-C3B0BC23F6AC}"/>
              </a:ext>
            </a:extLst>
          </p:cNvPr>
          <p:cNvSpPr/>
          <p:nvPr/>
        </p:nvSpPr>
        <p:spPr>
          <a:xfrm>
            <a:off x="3528806" y="864993"/>
            <a:ext cx="334640" cy="351532"/>
          </a:xfrm>
          <a:prstGeom prst="ellipse">
            <a:avLst/>
          </a:prstGeom>
          <a:solidFill>
            <a:srgbClr val="C0504D">
              <a:alpha val="30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Предпосылки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Mikolov, Tomas, et al. &quot;Distributed representations of words and phrases and their compositionality.&quot;">
                <a:extLst>
                  <a:ext uri="{FF2B5EF4-FFF2-40B4-BE49-F238E27FC236}">
                    <a16:creationId xmlns:a16="http://schemas.microsoft.com/office/drawing/2014/main" id="{30139D8A-80F2-5341-A590-A72C6C1FA1A8}"/>
                  </a:ext>
                </a:extLst>
              </p:cNvPr>
              <p:cNvSpPr txBox="1"/>
              <p:nvPr/>
            </p:nvSpPr>
            <p:spPr>
              <a:xfrm>
                <a:off x="467544" y="5504560"/>
                <a:ext cx="7896305" cy="738664"/>
              </a:xfrm>
              <a:prstGeom prst="rect">
                <a:avLst/>
              </a:prstGeom>
              <a:ln w="3175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val="1"/>
                </a:ext>
              </a:extLst>
            </p:spPr>
            <p:txBody>
              <a:bodyPr wrap="square" lIns="0" tIns="0" rIns="0" bIns="0" anchor="ctr">
                <a:spAutoFit/>
              </a:bodyPr>
              <a:lstStyle>
                <a:lvl1pPr marL="279400" indent="-279400">
                  <a:buClr>
                    <a:srgbClr val="2559A4"/>
                  </a:buClr>
                  <a:buSzPct val="100000"/>
                  <a:buFont typeface="Zapf Dingbats"/>
                  <a:buChar char="➤"/>
                  <a:defRPr sz="1600" i="1" spc="16">
                    <a:solidFill>
                      <a:srgbClr val="5E5E5E"/>
                    </a:solidFill>
                  </a:defRPr>
                </a:lvl1pPr>
              </a:lstStyle>
              <a:p>
                <a:pPr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0059A9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𝑖𝑖𝑑</m:t>
                    </m:r>
                  </m:oMath>
                </a14:m>
                <a:r>
                  <a:rPr lang="en-US" sz="2400" dirty="0">
                    <a:latin typeface="Myriad Pro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расшифровывается как 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identically independently distributed (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независимы и одинаково распределены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)</a:t>
                </a:r>
              </a:p>
            </p:txBody>
          </p:sp>
        </mc:Choice>
        <mc:Fallback xmlns="">
          <p:sp>
            <p:nvSpPr>
              <p:cNvPr id="6" name="Mikolov, Tomas, et al. &quot;Distributed representations of words and phrases and their compositionality.&quot;">
                <a:extLst>
                  <a:ext uri="{FF2B5EF4-FFF2-40B4-BE49-F238E27FC236}">
                    <a16:creationId xmlns:a16="http://schemas.microsoft.com/office/drawing/2014/main" id="{30139D8A-80F2-5341-A590-A72C6C1FA1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5504560"/>
                <a:ext cx="7896305" cy="738664"/>
              </a:xfrm>
              <a:prstGeom prst="rect">
                <a:avLst/>
              </a:prstGeom>
              <a:blipFill>
                <a:blip r:embed="rId5"/>
                <a:stretch>
                  <a:fillRect l="-2625" t="-19008" b="-25620"/>
                </a:stretch>
              </a:blipFill>
              <a:ln w="3175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xmlns:a14="http://schemas.microsoft.com/office/drawing/2010/main" val="1"/>
                </a:ext>
              </a:extLst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EAB3D8F0-98FC-4442-BDE1-F5E1323DCF29}"/>
              </a:ext>
            </a:extLst>
          </p:cNvPr>
          <p:cNvCxnSpPr>
            <a:cxnSpLocks/>
          </p:cNvCxnSpPr>
          <p:nvPr/>
        </p:nvCxnSpPr>
        <p:spPr>
          <a:xfrm flipH="1">
            <a:off x="3883844" y="520045"/>
            <a:ext cx="919113" cy="408495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8206F901-AEC6-584F-9D49-2CCB1399F4E8}"/>
              </a:ext>
            </a:extLst>
          </p:cNvPr>
          <p:cNvSpPr/>
          <p:nvPr/>
        </p:nvSpPr>
        <p:spPr>
          <a:xfrm>
            <a:off x="4766808" y="207495"/>
            <a:ext cx="26035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C0504D"/>
                </a:solidFill>
              </a:rPr>
              <a:t>Размер выборки</a:t>
            </a:r>
            <a:endParaRPr lang="ru-RU" sz="2400" dirty="0">
              <a:solidFill>
                <a:srgbClr val="C050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0691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Статистика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BB99FA2A-CAA5-4DCC-94ED-1453A7F84A5D}"/>
                  </a:ext>
                </a:extLst>
              </p:cNvPr>
              <p:cNvSpPr/>
              <p:nvPr/>
            </p:nvSpPr>
            <p:spPr>
              <a:xfrm>
                <a:off x="2178316" y="701064"/>
                <a:ext cx="271458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BB99FA2A-CAA5-4DCC-94ED-1453A7F84A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8316" y="701064"/>
                <a:ext cx="2714589" cy="461665"/>
              </a:xfrm>
              <a:prstGeom prst="rect">
                <a:avLst/>
              </a:prstGeom>
              <a:blipFill>
                <a:blip r:embed="rId4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84CC1FDF-941B-4603-B567-63F2D5376817}"/>
              </a:ext>
            </a:extLst>
          </p:cNvPr>
          <p:cNvSpPr/>
          <p:nvPr/>
        </p:nvSpPr>
        <p:spPr>
          <a:xfrm>
            <a:off x="612000" y="692696"/>
            <a:ext cx="16177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  <a:ea typeface="MyriadPro-Regular"/>
                <a:cs typeface="MyriadPro-Regular"/>
                <a:sym typeface="MyriadPro-Regular"/>
              </a:rPr>
              <a:t>Выборка:</a:t>
            </a:r>
            <a:r>
              <a:rPr lang="ru-RU" sz="2400" b="1" dirty="0">
                <a:solidFill>
                  <a:srgbClr val="28516A"/>
                </a:solidFill>
              </a:rPr>
              <a:t> </a:t>
            </a:r>
          </a:p>
        </p:txBody>
      </p:sp>
      <p:sp>
        <p:nvSpPr>
          <p:cNvPr id="8" name="Объект 5">
            <a:extLst>
              <a:ext uri="{FF2B5EF4-FFF2-40B4-BE49-F238E27FC236}">
                <a16:creationId xmlns:a16="http://schemas.microsoft.com/office/drawing/2014/main" id="{45298241-DD1D-4292-8799-974D892B9669}"/>
              </a:ext>
            </a:extLst>
          </p:cNvPr>
          <p:cNvSpPr txBox="1">
            <a:spLocks/>
          </p:cNvSpPr>
          <p:nvPr/>
        </p:nvSpPr>
        <p:spPr>
          <a:xfrm>
            <a:off x="612000" y="1268760"/>
            <a:ext cx="8136904" cy="1102966"/>
          </a:xfrm>
          <a:prstGeom prst="rect">
            <a:avLst/>
          </a:prstGeom>
        </p:spPr>
        <p:txBody>
          <a:bodyPr vert="horz" lIns="90000" tIns="46800" rIns="90000" bIns="4680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Статистика</a:t>
            </a:r>
            <a:r>
              <a:rPr lang="ru-RU" sz="2400" b="1" dirty="0">
                <a:solidFill>
                  <a:srgbClr val="0059A9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–</a:t>
            </a:r>
            <a:r>
              <a:rPr lang="en-US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любая функция от наблюдений</a:t>
            </a:r>
          </a:p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Примеры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среднее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медиана</a:t>
            </a:r>
            <a:r>
              <a:rPr lang="en-US" sz="2400" dirty="0">
                <a:solidFill>
                  <a:srgbClr val="373737"/>
                </a:solidFill>
              </a:rPr>
              <a:t>,</a:t>
            </a:r>
            <a:r>
              <a:rPr lang="ru-RU" sz="2400" dirty="0">
                <a:solidFill>
                  <a:srgbClr val="373737"/>
                </a:solidFill>
              </a:rPr>
              <a:t> максимум и т</a:t>
            </a:r>
            <a:r>
              <a:rPr lang="en-US" sz="2400" dirty="0">
                <a:solidFill>
                  <a:srgbClr val="373737"/>
                </a:solidFill>
              </a:rPr>
              <a:t>.</a:t>
            </a:r>
            <a:r>
              <a:rPr lang="ru-RU" sz="2400" dirty="0">
                <a:solidFill>
                  <a:srgbClr val="373737"/>
                </a:solidFill>
              </a:rPr>
              <a:t>п</a:t>
            </a:r>
            <a:r>
              <a:rPr lang="en-US" sz="2400" dirty="0">
                <a:solidFill>
                  <a:srgbClr val="373737"/>
                </a:solidFill>
              </a:rPr>
              <a:t>.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552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Статистика</a:t>
            </a:r>
          </a:p>
        </p:txBody>
      </p:sp>
      <p:pic>
        <p:nvPicPr>
          <p:cNvPr id="10" name="piplgimp.png" descr="piplgimp.png">
            <a:extLst>
              <a:ext uri="{FF2B5EF4-FFF2-40B4-BE49-F238E27FC236}">
                <a16:creationId xmlns:a16="http://schemas.microsoft.com/office/drawing/2014/main" id="{32C1C56C-CBBF-1549-A9AB-68508746A7C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303" t="2384" r="74327" b="77252"/>
          <a:stretch>
            <a:fillRect/>
          </a:stretch>
        </p:blipFill>
        <p:spPr>
          <a:xfrm>
            <a:off x="1666161" y="2703812"/>
            <a:ext cx="482557" cy="531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piplgimp.png" descr="piplgimp.png">
            <a:extLst>
              <a:ext uri="{FF2B5EF4-FFF2-40B4-BE49-F238E27FC236}">
                <a16:creationId xmlns:a16="http://schemas.microsoft.com/office/drawing/2014/main" id="{AEBE05F4-4892-7C48-8125-204210A23EF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5685" t="3967" r="62223" b="77312"/>
          <a:stretch>
            <a:fillRect/>
          </a:stretch>
        </p:blipFill>
        <p:spPr>
          <a:xfrm>
            <a:off x="1078418" y="3051843"/>
            <a:ext cx="471748" cy="488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piplgimp.png" descr="piplgimp.png">
            <a:extLst>
              <a:ext uri="{FF2B5EF4-FFF2-40B4-BE49-F238E27FC236}">
                <a16:creationId xmlns:a16="http://schemas.microsoft.com/office/drawing/2014/main" id="{41C03C4D-FD97-534B-A7AB-D70E2B098A1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389" t="3322" r="49858" b="77245"/>
          <a:stretch>
            <a:fillRect/>
          </a:stretch>
        </p:blipFill>
        <p:spPr>
          <a:xfrm>
            <a:off x="1758501" y="4445926"/>
            <a:ext cx="458509" cy="5070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piplgimp.png" descr="piplgimp.png">
            <a:extLst>
              <a:ext uri="{FF2B5EF4-FFF2-40B4-BE49-F238E27FC236}">
                <a16:creationId xmlns:a16="http://schemas.microsoft.com/office/drawing/2014/main" id="{A3565AFD-2320-2D4D-90EE-C9FD9E00DCC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483" t="4372" r="37689" b="77128"/>
          <a:stretch>
            <a:fillRect/>
          </a:stretch>
        </p:blipFill>
        <p:spPr>
          <a:xfrm>
            <a:off x="2455127" y="4096486"/>
            <a:ext cx="461441" cy="4826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" name="piplgimp.png" descr="piplgimp.png">
            <a:extLst>
              <a:ext uri="{FF2B5EF4-FFF2-40B4-BE49-F238E27FC236}">
                <a16:creationId xmlns:a16="http://schemas.microsoft.com/office/drawing/2014/main" id="{23320726-880C-5E46-B7DF-B79BCCBFEE3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2422" t="3972" r="25100" b="77484"/>
          <a:stretch>
            <a:fillRect/>
          </a:stretch>
        </p:blipFill>
        <p:spPr>
          <a:xfrm>
            <a:off x="1650643" y="3238690"/>
            <a:ext cx="486796" cy="4838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iplgimp.png" descr="piplgimp.png">
            <a:extLst>
              <a:ext uri="{FF2B5EF4-FFF2-40B4-BE49-F238E27FC236}">
                <a16:creationId xmlns:a16="http://schemas.microsoft.com/office/drawing/2014/main" id="{5231ADCC-D999-C747-938E-A22B62D6FAB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7422" t="2983" r="491" b="76990"/>
          <a:stretch>
            <a:fillRect/>
          </a:stretch>
        </p:blipFill>
        <p:spPr>
          <a:xfrm>
            <a:off x="3198945" y="2514559"/>
            <a:ext cx="471523" cy="5225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iplgimp.png" descr="piplgimp.png">
            <a:extLst>
              <a:ext uri="{FF2B5EF4-FFF2-40B4-BE49-F238E27FC236}">
                <a16:creationId xmlns:a16="http://schemas.microsoft.com/office/drawing/2014/main" id="{35F1CB01-FCE7-3F43-8FBD-A5EAB2478B3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6068" r="86683" b="53936"/>
          <a:stretch>
            <a:fillRect/>
          </a:stretch>
        </p:blipFill>
        <p:spPr>
          <a:xfrm>
            <a:off x="1681629" y="3819044"/>
            <a:ext cx="519562" cy="521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" name="piplgimp.png" descr="piplgimp.png">
            <a:extLst>
              <a:ext uri="{FF2B5EF4-FFF2-40B4-BE49-F238E27FC236}">
                <a16:creationId xmlns:a16="http://schemas.microsoft.com/office/drawing/2014/main" id="{648BE1DC-BD0D-DB47-A3FB-C373E2A12C0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558" t="24795" r="74762" b="54242"/>
          <a:stretch>
            <a:fillRect/>
          </a:stretch>
        </p:blipFill>
        <p:spPr>
          <a:xfrm>
            <a:off x="697382" y="4049458"/>
            <a:ext cx="455653" cy="54694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piplgimp.png" descr="piplgimp.png">
            <a:extLst>
              <a:ext uri="{FF2B5EF4-FFF2-40B4-BE49-F238E27FC236}">
                <a16:creationId xmlns:a16="http://schemas.microsoft.com/office/drawing/2014/main" id="{F1F80A51-76CE-9242-BC92-AEC7C6489FA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172" t="25827" r="62391" b="53702"/>
          <a:stretch>
            <a:fillRect/>
          </a:stretch>
        </p:blipFill>
        <p:spPr>
          <a:xfrm>
            <a:off x="2232724" y="3001707"/>
            <a:ext cx="446169" cy="5341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9" name="piplgimp.png" descr="piplgimp.png">
            <a:extLst>
              <a:ext uri="{FF2B5EF4-FFF2-40B4-BE49-F238E27FC236}">
                <a16:creationId xmlns:a16="http://schemas.microsoft.com/office/drawing/2014/main" id="{AAC083B2-B3BB-984E-8ADB-02617FD466A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124" t="24661" r="37240" b="53740"/>
          <a:stretch>
            <a:fillRect/>
          </a:stretch>
        </p:blipFill>
        <p:spPr>
          <a:xfrm>
            <a:off x="2238200" y="3428793"/>
            <a:ext cx="492957" cy="56354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" name="piplgimp.png" descr="piplgimp.png">
            <a:extLst>
              <a:ext uri="{FF2B5EF4-FFF2-40B4-BE49-F238E27FC236}">
                <a16:creationId xmlns:a16="http://schemas.microsoft.com/office/drawing/2014/main" id="{BFD386E3-06BE-854E-B4A4-9FFF7D6E299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271" t="26184" r="12827" b="54137"/>
          <a:stretch>
            <a:fillRect/>
          </a:stretch>
        </p:blipFill>
        <p:spPr>
          <a:xfrm>
            <a:off x="3401986" y="3647088"/>
            <a:ext cx="464353" cy="513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piplgimp.png" descr="piplgimp.png">
            <a:extLst>
              <a:ext uri="{FF2B5EF4-FFF2-40B4-BE49-F238E27FC236}">
                <a16:creationId xmlns:a16="http://schemas.microsoft.com/office/drawing/2014/main" id="{1522B33E-A02E-1941-A07A-25F8E255C81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7522" t="27821" r="324" b="53479"/>
          <a:stretch>
            <a:fillRect/>
          </a:stretch>
        </p:blipFill>
        <p:spPr>
          <a:xfrm>
            <a:off x="2990851" y="3950872"/>
            <a:ext cx="474174" cy="487892"/>
          </a:xfrm>
          <a:prstGeom prst="rect">
            <a:avLst/>
          </a:prstGeom>
          <a:ln w="12700">
            <a:miter lim="400000"/>
          </a:ln>
        </p:spPr>
      </p:pic>
      <p:pic>
        <p:nvPicPr>
          <p:cNvPr id="22" name="piplgimp.png" descr="piplgimp.png">
            <a:extLst>
              <a:ext uri="{FF2B5EF4-FFF2-40B4-BE49-F238E27FC236}">
                <a16:creationId xmlns:a16="http://schemas.microsoft.com/office/drawing/2014/main" id="{B054CB22-6128-654A-81E2-83198F7BC19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79" t="49948" r="87666" b="30457"/>
          <a:stretch>
            <a:fillRect/>
          </a:stretch>
        </p:blipFill>
        <p:spPr>
          <a:xfrm>
            <a:off x="594807" y="2703715"/>
            <a:ext cx="419581" cy="511249"/>
          </a:xfrm>
          <a:prstGeom prst="rect">
            <a:avLst/>
          </a:prstGeom>
          <a:ln w="12700">
            <a:miter lim="400000"/>
          </a:ln>
        </p:spPr>
      </p:pic>
      <p:pic>
        <p:nvPicPr>
          <p:cNvPr id="23" name="piplgimp.png" descr="piplgimp.png">
            <a:extLst>
              <a:ext uri="{FF2B5EF4-FFF2-40B4-BE49-F238E27FC236}">
                <a16:creationId xmlns:a16="http://schemas.microsoft.com/office/drawing/2014/main" id="{B948FC12-8F3A-C44A-BA0D-F06F64F2596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044" t="48946" r="74692" b="31417"/>
          <a:stretch>
            <a:fillRect/>
          </a:stretch>
        </p:blipFill>
        <p:spPr>
          <a:xfrm>
            <a:off x="1369330" y="4124206"/>
            <a:ext cx="439428" cy="5123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" name="piplgimp.png" descr="piplgimp.png">
            <a:extLst>
              <a:ext uri="{FF2B5EF4-FFF2-40B4-BE49-F238E27FC236}">
                <a16:creationId xmlns:a16="http://schemas.microsoft.com/office/drawing/2014/main" id="{D55C0F03-4CA9-CB4D-BB55-8C950FE9548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145" t="49659" r="62544" b="30677"/>
          <a:stretch>
            <a:fillRect/>
          </a:stretch>
        </p:blipFill>
        <p:spPr>
          <a:xfrm>
            <a:off x="4025705" y="3819205"/>
            <a:ext cx="441239" cy="51306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" name="piplgimp.png" descr="piplgimp.png">
            <a:extLst>
              <a:ext uri="{FF2B5EF4-FFF2-40B4-BE49-F238E27FC236}">
                <a16:creationId xmlns:a16="http://schemas.microsoft.com/office/drawing/2014/main" id="{2571508A-4C3A-974E-9F7D-EADB6DCC677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710" t="49679" r="50237" b="30583"/>
          <a:stretch>
            <a:fillRect/>
          </a:stretch>
        </p:blipFill>
        <p:spPr>
          <a:xfrm>
            <a:off x="3483648" y="2965646"/>
            <a:ext cx="431213" cy="514964"/>
          </a:xfrm>
          <a:prstGeom prst="rect">
            <a:avLst/>
          </a:prstGeom>
          <a:ln w="12700">
            <a:miter lim="400000"/>
          </a:ln>
        </p:spPr>
      </p:pic>
      <p:pic>
        <p:nvPicPr>
          <p:cNvPr id="26" name="piplgimp.png" descr="piplgimp.png">
            <a:extLst>
              <a:ext uri="{FF2B5EF4-FFF2-40B4-BE49-F238E27FC236}">
                <a16:creationId xmlns:a16="http://schemas.microsoft.com/office/drawing/2014/main" id="{3BFE5B2E-65E5-5241-810E-B49802C5714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1094" t="48308" r="38270" b="31175"/>
          <a:stretch>
            <a:fillRect/>
          </a:stretch>
        </p:blipFill>
        <p:spPr>
          <a:xfrm>
            <a:off x="4125367" y="2656508"/>
            <a:ext cx="414951" cy="5353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7" name="piplgimp.png" descr="piplgimp.png">
            <a:extLst>
              <a:ext uri="{FF2B5EF4-FFF2-40B4-BE49-F238E27FC236}">
                <a16:creationId xmlns:a16="http://schemas.microsoft.com/office/drawing/2014/main" id="{B8CCAEA6-C0CB-F048-A3B1-907F1B638A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287" t="49056" r="25599" b="30781"/>
          <a:stretch>
            <a:fillRect/>
          </a:stretch>
        </p:blipFill>
        <p:spPr>
          <a:xfrm>
            <a:off x="4506329" y="3368882"/>
            <a:ext cx="433584" cy="5260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8" name="piplgimp.png" descr="piplgimp.png">
            <a:extLst>
              <a:ext uri="{FF2B5EF4-FFF2-40B4-BE49-F238E27FC236}">
                <a16:creationId xmlns:a16="http://schemas.microsoft.com/office/drawing/2014/main" id="{2EDD9572-E06A-9042-933E-E0F5E6AC68D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553" t="49377" r="13094" b="30334"/>
          <a:stretch>
            <a:fillRect/>
          </a:stretch>
        </p:blipFill>
        <p:spPr>
          <a:xfrm>
            <a:off x="2924290" y="3356951"/>
            <a:ext cx="442938" cy="52936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" name="piplgimp.png" descr="piplgimp.png">
            <a:extLst>
              <a:ext uri="{FF2B5EF4-FFF2-40B4-BE49-F238E27FC236}">
                <a16:creationId xmlns:a16="http://schemas.microsoft.com/office/drawing/2014/main" id="{2A6EA6ED-34C5-8844-90DD-FA33C49E929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8125" t="51284" r="708" b="29866"/>
          <a:stretch>
            <a:fillRect/>
          </a:stretch>
        </p:blipFill>
        <p:spPr>
          <a:xfrm>
            <a:off x="3978735" y="3245028"/>
            <a:ext cx="435638" cy="491813"/>
          </a:xfrm>
          <a:prstGeom prst="rect">
            <a:avLst/>
          </a:prstGeom>
          <a:ln w="12700">
            <a:miter lim="400000"/>
          </a:ln>
        </p:spPr>
      </p:pic>
      <p:pic>
        <p:nvPicPr>
          <p:cNvPr id="30" name="piplgimp.png" descr="piplgimp.png">
            <a:extLst>
              <a:ext uri="{FF2B5EF4-FFF2-40B4-BE49-F238E27FC236}">
                <a16:creationId xmlns:a16="http://schemas.microsoft.com/office/drawing/2014/main" id="{7230440E-ABCD-BF43-BE19-089E65A8077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86" t="73403" r="87750" b="6048"/>
          <a:stretch>
            <a:fillRect/>
          </a:stretch>
        </p:blipFill>
        <p:spPr>
          <a:xfrm>
            <a:off x="1166615" y="2496156"/>
            <a:ext cx="415997" cy="536118"/>
          </a:xfrm>
          <a:prstGeom prst="rect">
            <a:avLst/>
          </a:prstGeom>
          <a:ln w="12700">
            <a:miter lim="400000"/>
          </a:ln>
        </p:spPr>
      </p:pic>
      <p:pic>
        <p:nvPicPr>
          <p:cNvPr id="31" name="piplgimp.png" descr="piplgimp.png">
            <a:extLst>
              <a:ext uri="{FF2B5EF4-FFF2-40B4-BE49-F238E27FC236}">
                <a16:creationId xmlns:a16="http://schemas.microsoft.com/office/drawing/2014/main" id="{4BE8E1AB-E73C-F849-A657-40029EFA964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946" t="74225" r="74798" b="6508"/>
          <a:stretch>
            <a:fillRect/>
          </a:stretch>
        </p:blipFill>
        <p:spPr>
          <a:xfrm>
            <a:off x="2924293" y="4534465"/>
            <a:ext cx="439110" cy="502679"/>
          </a:xfrm>
          <a:prstGeom prst="rect">
            <a:avLst/>
          </a:prstGeom>
          <a:ln w="12700">
            <a:miter lim="400000"/>
          </a:ln>
        </p:spPr>
      </p:pic>
      <p:pic>
        <p:nvPicPr>
          <p:cNvPr id="32" name="piplgimp.png" descr="piplgimp.png">
            <a:extLst>
              <a:ext uri="{FF2B5EF4-FFF2-40B4-BE49-F238E27FC236}">
                <a16:creationId xmlns:a16="http://schemas.microsoft.com/office/drawing/2014/main" id="{21089CEC-6478-FA40-86CE-949CA50AA27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630" t="74327" r="62565" b="6055"/>
          <a:stretch>
            <a:fillRect/>
          </a:stretch>
        </p:blipFill>
        <p:spPr>
          <a:xfrm>
            <a:off x="615680" y="3348230"/>
            <a:ext cx="421542" cy="511828"/>
          </a:xfrm>
          <a:prstGeom prst="rect">
            <a:avLst/>
          </a:prstGeom>
          <a:ln w="12700">
            <a:miter lim="400000"/>
          </a:ln>
        </p:spPr>
      </p:pic>
      <p:pic>
        <p:nvPicPr>
          <p:cNvPr id="33" name="piplgimp.png" descr="piplgimp.png">
            <a:extLst>
              <a:ext uri="{FF2B5EF4-FFF2-40B4-BE49-F238E27FC236}">
                <a16:creationId xmlns:a16="http://schemas.microsoft.com/office/drawing/2014/main" id="{D6F7AF55-F59E-F84F-8220-467928F8713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692" t="73369" r="51001" b="5554"/>
          <a:stretch>
            <a:fillRect/>
          </a:stretch>
        </p:blipFill>
        <p:spPr>
          <a:xfrm>
            <a:off x="973911" y="4510857"/>
            <a:ext cx="402087" cy="549897"/>
          </a:xfrm>
          <a:prstGeom prst="rect">
            <a:avLst/>
          </a:prstGeom>
          <a:ln w="12700">
            <a:miter lim="400000"/>
          </a:ln>
        </p:spPr>
      </p:pic>
      <p:pic>
        <p:nvPicPr>
          <p:cNvPr id="34" name="piplgimp.png" descr="piplgimp.png">
            <a:extLst>
              <a:ext uri="{FF2B5EF4-FFF2-40B4-BE49-F238E27FC236}">
                <a16:creationId xmlns:a16="http://schemas.microsoft.com/office/drawing/2014/main" id="{7E4355B8-8A7A-A04A-A06B-453C940DEA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832" t="73906" r="38397" b="6391"/>
          <a:stretch>
            <a:fillRect/>
          </a:stretch>
        </p:blipFill>
        <p:spPr>
          <a:xfrm>
            <a:off x="3535611" y="4211725"/>
            <a:ext cx="420179" cy="514069"/>
          </a:xfrm>
          <a:prstGeom prst="rect">
            <a:avLst/>
          </a:prstGeom>
          <a:ln w="12700">
            <a:miter lim="400000"/>
          </a:ln>
        </p:spPr>
      </p:pic>
      <p:pic>
        <p:nvPicPr>
          <p:cNvPr id="35" name="piplgimp.png" descr="piplgimp.png">
            <a:extLst>
              <a:ext uri="{FF2B5EF4-FFF2-40B4-BE49-F238E27FC236}">
                <a16:creationId xmlns:a16="http://schemas.microsoft.com/office/drawing/2014/main" id="{9E3DB843-D275-FB4C-A0CF-88E951D3671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267" t="73236" r="26185" b="6651"/>
          <a:stretch>
            <a:fillRect/>
          </a:stretch>
        </p:blipFill>
        <p:spPr>
          <a:xfrm>
            <a:off x="1114995" y="3623937"/>
            <a:ext cx="411497" cy="524748"/>
          </a:xfrm>
          <a:prstGeom prst="rect">
            <a:avLst/>
          </a:prstGeom>
          <a:ln w="12700">
            <a:miter lim="400000"/>
          </a:ln>
        </p:spPr>
      </p:pic>
      <p:pic>
        <p:nvPicPr>
          <p:cNvPr id="36" name="piplgimp.png" descr="piplgimp.png">
            <a:extLst>
              <a:ext uri="{FF2B5EF4-FFF2-40B4-BE49-F238E27FC236}">
                <a16:creationId xmlns:a16="http://schemas.microsoft.com/office/drawing/2014/main" id="{A32EF312-7E7F-4547-851A-B446F4E2375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504" t="73183" r="13502" b="5756"/>
          <a:stretch>
            <a:fillRect/>
          </a:stretch>
        </p:blipFill>
        <p:spPr>
          <a:xfrm>
            <a:off x="2161596" y="2477042"/>
            <a:ext cx="428916" cy="549486"/>
          </a:xfrm>
          <a:prstGeom prst="rect">
            <a:avLst/>
          </a:prstGeom>
          <a:ln w="12700">
            <a:miter lim="400000"/>
          </a:ln>
        </p:spPr>
      </p:pic>
      <p:pic>
        <p:nvPicPr>
          <p:cNvPr id="38" name="piplgimp.png" descr="piplgimp.png">
            <a:extLst>
              <a:ext uri="{FF2B5EF4-FFF2-40B4-BE49-F238E27FC236}">
                <a16:creationId xmlns:a16="http://schemas.microsoft.com/office/drawing/2014/main" id="{C5C3A2B6-750A-7840-8D27-993B8A232C3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7371" t="73802" r="1380" b="5608"/>
          <a:stretch>
            <a:fillRect/>
          </a:stretch>
        </p:blipFill>
        <p:spPr>
          <a:xfrm>
            <a:off x="2805308" y="2811029"/>
            <a:ext cx="438850" cy="537201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7" name="Прямоугольник 36">
                <a:extLst>
                  <a:ext uri="{FF2B5EF4-FFF2-40B4-BE49-F238E27FC236}">
                    <a16:creationId xmlns:a16="http://schemas.microsoft.com/office/drawing/2014/main" id="{87058933-5A49-44EF-B61E-681725428426}"/>
                  </a:ext>
                </a:extLst>
              </p:cNvPr>
              <p:cNvSpPr/>
              <p:nvPr/>
            </p:nvSpPr>
            <p:spPr>
              <a:xfrm>
                <a:off x="2178316" y="701064"/>
                <a:ext cx="271458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7" name="Прямоугольник 36">
                <a:extLst>
                  <a:ext uri="{FF2B5EF4-FFF2-40B4-BE49-F238E27FC236}">
                    <a16:creationId xmlns:a16="http://schemas.microsoft.com/office/drawing/2014/main" id="{87058933-5A49-44EF-B61E-6817254284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8316" y="701064"/>
                <a:ext cx="2714589" cy="461665"/>
              </a:xfrm>
              <a:prstGeom prst="rect">
                <a:avLst/>
              </a:prstGeom>
              <a:blipFill>
                <a:blip r:embed="rId5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5895E426-3E1D-47B6-9390-A31423DE2B4E}"/>
              </a:ext>
            </a:extLst>
          </p:cNvPr>
          <p:cNvSpPr/>
          <p:nvPr/>
        </p:nvSpPr>
        <p:spPr>
          <a:xfrm>
            <a:off x="612000" y="692696"/>
            <a:ext cx="16177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  <a:ea typeface="MyriadPro-Regular"/>
                <a:cs typeface="MyriadPro-Regular"/>
                <a:sym typeface="MyriadPro-Regular"/>
              </a:rPr>
              <a:t>Выборка:</a:t>
            </a:r>
            <a:r>
              <a:rPr lang="ru-RU" sz="2400" b="1" dirty="0">
                <a:solidFill>
                  <a:srgbClr val="28516A"/>
                </a:solidFill>
              </a:rPr>
              <a:t> </a:t>
            </a:r>
          </a:p>
        </p:txBody>
      </p:sp>
      <p:sp>
        <p:nvSpPr>
          <p:cNvPr id="40" name="Объект 5">
            <a:extLst>
              <a:ext uri="{FF2B5EF4-FFF2-40B4-BE49-F238E27FC236}">
                <a16:creationId xmlns:a16="http://schemas.microsoft.com/office/drawing/2014/main" id="{9F947EC9-0AD6-4063-A621-71A5292A39B4}"/>
              </a:ext>
            </a:extLst>
          </p:cNvPr>
          <p:cNvSpPr txBox="1">
            <a:spLocks/>
          </p:cNvSpPr>
          <p:nvPr/>
        </p:nvSpPr>
        <p:spPr>
          <a:xfrm>
            <a:off x="612000" y="1268760"/>
            <a:ext cx="8136904" cy="1102966"/>
          </a:xfrm>
          <a:prstGeom prst="rect">
            <a:avLst/>
          </a:prstGeom>
        </p:spPr>
        <p:txBody>
          <a:bodyPr vert="horz" lIns="90000" tIns="46800" rIns="90000" bIns="4680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Статистика</a:t>
            </a:r>
            <a:r>
              <a:rPr lang="ru-RU" sz="2400" b="1" dirty="0">
                <a:solidFill>
                  <a:srgbClr val="0059A9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–</a:t>
            </a:r>
            <a:r>
              <a:rPr lang="en-US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любая функция от наблюдений</a:t>
            </a:r>
          </a:p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Примеры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среднее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медиана</a:t>
            </a:r>
            <a:r>
              <a:rPr lang="en-US" sz="2400" dirty="0">
                <a:solidFill>
                  <a:srgbClr val="373737"/>
                </a:solidFill>
              </a:rPr>
              <a:t>,</a:t>
            </a:r>
            <a:r>
              <a:rPr lang="ru-RU" sz="2400" dirty="0">
                <a:solidFill>
                  <a:srgbClr val="373737"/>
                </a:solidFill>
              </a:rPr>
              <a:t> максимум и т</a:t>
            </a:r>
            <a:r>
              <a:rPr lang="en-US" sz="2400" dirty="0">
                <a:solidFill>
                  <a:srgbClr val="373737"/>
                </a:solidFill>
              </a:rPr>
              <a:t>.</a:t>
            </a:r>
            <a:r>
              <a:rPr lang="ru-RU" sz="2400" dirty="0">
                <a:solidFill>
                  <a:srgbClr val="373737"/>
                </a:solidFill>
              </a:rPr>
              <a:t>п</a:t>
            </a:r>
            <a:r>
              <a:rPr lang="en-US" sz="2400" dirty="0">
                <a:solidFill>
                  <a:srgbClr val="373737"/>
                </a:solidFill>
              </a:rPr>
              <a:t>.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97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Статистика</a:t>
            </a:r>
          </a:p>
        </p:txBody>
      </p:sp>
      <p:pic>
        <p:nvPicPr>
          <p:cNvPr id="10" name="piplgimp.png" descr="piplgimp.png">
            <a:extLst>
              <a:ext uri="{FF2B5EF4-FFF2-40B4-BE49-F238E27FC236}">
                <a16:creationId xmlns:a16="http://schemas.microsoft.com/office/drawing/2014/main" id="{32C1C56C-CBBF-1549-A9AB-68508746A7C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303" t="2384" r="74327" b="77252"/>
          <a:stretch>
            <a:fillRect/>
          </a:stretch>
        </p:blipFill>
        <p:spPr>
          <a:xfrm>
            <a:off x="1666161" y="2703812"/>
            <a:ext cx="482557" cy="531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piplgimp.png" descr="piplgimp.png">
            <a:extLst>
              <a:ext uri="{FF2B5EF4-FFF2-40B4-BE49-F238E27FC236}">
                <a16:creationId xmlns:a16="http://schemas.microsoft.com/office/drawing/2014/main" id="{AEBE05F4-4892-7C48-8125-204210A23EF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5685" t="3967" r="62223" b="77312"/>
          <a:stretch>
            <a:fillRect/>
          </a:stretch>
        </p:blipFill>
        <p:spPr>
          <a:xfrm>
            <a:off x="1078418" y="3051843"/>
            <a:ext cx="471748" cy="488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piplgimp.png" descr="piplgimp.png">
            <a:extLst>
              <a:ext uri="{FF2B5EF4-FFF2-40B4-BE49-F238E27FC236}">
                <a16:creationId xmlns:a16="http://schemas.microsoft.com/office/drawing/2014/main" id="{41C03C4D-FD97-534B-A7AB-D70E2B098A1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389" t="3322" r="49858" b="77245"/>
          <a:stretch>
            <a:fillRect/>
          </a:stretch>
        </p:blipFill>
        <p:spPr>
          <a:xfrm>
            <a:off x="1758501" y="4445926"/>
            <a:ext cx="458509" cy="5070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piplgimp.png" descr="piplgimp.png">
            <a:extLst>
              <a:ext uri="{FF2B5EF4-FFF2-40B4-BE49-F238E27FC236}">
                <a16:creationId xmlns:a16="http://schemas.microsoft.com/office/drawing/2014/main" id="{A3565AFD-2320-2D4D-90EE-C9FD9E00DCC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483" t="4372" r="37689" b="77128"/>
          <a:stretch>
            <a:fillRect/>
          </a:stretch>
        </p:blipFill>
        <p:spPr>
          <a:xfrm>
            <a:off x="2455127" y="4096486"/>
            <a:ext cx="461441" cy="4826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" name="piplgimp.png" descr="piplgimp.png">
            <a:extLst>
              <a:ext uri="{FF2B5EF4-FFF2-40B4-BE49-F238E27FC236}">
                <a16:creationId xmlns:a16="http://schemas.microsoft.com/office/drawing/2014/main" id="{23320726-880C-5E46-B7DF-B79BCCBFEE3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2422" t="3972" r="25100" b="77484"/>
          <a:stretch>
            <a:fillRect/>
          </a:stretch>
        </p:blipFill>
        <p:spPr>
          <a:xfrm>
            <a:off x="1650643" y="3238690"/>
            <a:ext cx="486796" cy="4838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iplgimp.png" descr="piplgimp.png">
            <a:extLst>
              <a:ext uri="{FF2B5EF4-FFF2-40B4-BE49-F238E27FC236}">
                <a16:creationId xmlns:a16="http://schemas.microsoft.com/office/drawing/2014/main" id="{5231ADCC-D999-C747-938E-A22B62D6FAB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7422" t="2983" r="491" b="76990"/>
          <a:stretch>
            <a:fillRect/>
          </a:stretch>
        </p:blipFill>
        <p:spPr>
          <a:xfrm>
            <a:off x="3198945" y="2514559"/>
            <a:ext cx="471523" cy="5225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iplgimp.png" descr="piplgimp.png">
            <a:extLst>
              <a:ext uri="{FF2B5EF4-FFF2-40B4-BE49-F238E27FC236}">
                <a16:creationId xmlns:a16="http://schemas.microsoft.com/office/drawing/2014/main" id="{35F1CB01-FCE7-3F43-8FBD-A5EAB2478B3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6068" r="86683" b="53936"/>
          <a:stretch>
            <a:fillRect/>
          </a:stretch>
        </p:blipFill>
        <p:spPr>
          <a:xfrm>
            <a:off x="1681629" y="3819044"/>
            <a:ext cx="519562" cy="521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" name="piplgimp.png" descr="piplgimp.png">
            <a:extLst>
              <a:ext uri="{FF2B5EF4-FFF2-40B4-BE49-F238E27FC236}">
                <a16:creationId xmlns:a16="http://schemas.microsoft.com/office/drawing/2014/main" id="{648BE1DC-BD0D-DB47-A3FB-C373E2A12C0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558" t="24795" r="74762" b="54242"/>
          <a:stretch>
            <a:fillRect/>
          </a:stretch>
        </p:blipFill>
        <p:spPr>
          <a:xfrm>
            <a:off x="697382" y="4049458"/>
            <a:ext cx="455653" cy="54694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piplgimp.png" descr="piplgimp.png">
            <a:extLst>
              <a:ext uri="{FF2B5EF4-FFF2-40B4-BE49-F238E27FC236}">
                <a16:creationId xmlns:a16="http://schemas.microsoft.com/office/drawing/2014/main" id="{F1F80A51-76CE-9242-BC92-AEC7C6489FA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172" t="25827" r="62391" b="53702"/>
          <a:stretch>
            <a:fillRect/>
          </a:stretch>
        </p:blipFill>
        <p:spPr>
          <a:xfrm>
            <a:off x="2232724" y="3001707"/>
            <a:ext cx="446169" cy="5341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9" name="piplgimp.png" descr="piplgimp.png">
            <a:extLst>
              <a:ext uri="{FF2B5EF4-FFF2-40B4-BE49-F238E27FC236}">
                <a16:creationId xmlns:a16="http://schemas.microsoft.com/office/drawing/2014/main" id="{AAC083B2-B3BB-984E-8ADB-02617FD466A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124" t="24661" r="37240" b="53740"/>
          <a:stretch>
            <a:fillRect/>
          </a:stretch>
        </p:blipFill>
        <p:spPr>
          <a:xfrm>
            <a:off x="2238200" y="3428793"/>
            <a:ext cx="492957" cy="56354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" name="piplgimp.png" descr="piplgimp.png">
            <a:extLst>
              <a:ext uri="{FF2B5EF4-FFF2-40B4-BE49-F238E27FC236}">
                <a16:creationId xmlns:a16="http://schemas.microsoft.com/office/drawing/2014/main" id="{BFD386E3-06BE-854E-B4A4-9FFF7D6E299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271" t="26184" r="12827" b="54137"/>
          <a:stretch>
            <a:fillRect/>
          </a:stretch>
        </p:blipFill>
        <p:spPr>
          <a:xfrm>
            <a:off x="3401986" y="3647088"/>
            <a:ext cx="464353" cy="513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piplgimp.png" descr="piplgimp.png">
            <a:extLst>
              <a:ext uri="{FF2B5EF4-FFF2-40B4-BE49-F238E27FC236}">
                <a16:creationId xmlns:a16="http://schemas.microsoft.com/office/drawing/2014/main" id="{1522B33E-A02E-1941-A07A-25F8E255C81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7522" t="27821" r="324" b="53479"/>
          <a:stretch>
            <a:fillRect/>
          </a:stretch>
        </p:blipFill>
        <p:spPr>
          <a:xfrm>
            <a:off x="2990851" y="3950872"/>
            <a:ext cx="474174" cy="487892"/>
          </a:xfrm>
          <a:prstGeom prst="rect">
            <a:avLst/>
          </a:prstGeom>
          <a:ln w="12700">
            <a:miter lim="400000"/>
          </a:ln>
        </p:spPr>
      </p:pic>
      <p:pic>
        <p:nvPicPr>
          <p:cNvPr id="22" name="piplgimp.png" descr="piplgimp.png">
            <a:extLst>
              <a:ext uri="{FF2B5EF4-FFF2-40B4-BE49-F238E27FC236}">
                <a16:creationId xmlns:a16="http://schemas.microsoft.com/office/drawing/2014/main" id="{B054CB22-6128-654A-81E2-83198F7BC19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79" t="49948" r="87666" b="30457"/>
          <a:stretch>
            <a:fillRect/>
          </a:stretch>
        </p:blipFill>
        <p:spPr>
          <a:xfrm>
            <a:off x="594807" y="2703715"/>
            <a:ext cx="419581" cy="511249"/>
          </a:xfrm>
          <a:prstGeom prst="rect">
            <a:avLst/>
          </a:prstGeom>
          <a:ln w="12700">
            <a:miter lim="400000"/>
          </a:ln>
        </p:spPr>
      </p:pic>
      <p:pic>
        <p:nvPicPr>
          <p:cNvPr id="23" name="piplgimp.png" descr="piplgimp.png">
            <a:extLst>
              <a:ext uri="{FF2B5EF4-FFF2-40B4-BE49-F238E27FC236}">
                <a16:creationId xmlns:a16="http://schemas.microsoft.com/office/drawing/2014/main" id="{B948FC12-8F3A-C44A-BA0D-F06F64F2596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044" t="48946" r="74692" b="31417"/>
          <a:stretch>
            <a:fillRect/>
          </a:stretch>
        </p:blipFill>
        <p:spPr>
          <a:xfrm>
            <a:off x="1369330" y="4124206"/>
            <a:ext cx="439428" cy="5123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" name="piplgimp.png" descr="piplgimp.png">
            <a:extLst>
              <a:ext uri="{FF2B5EF4-FFF2-40B4-BE49-F238E27FC236}">
                <a16:creationId xmlns:a16="http://schemas.microsoft.com/office/drawing/2014/main" id="{D55C0F03-4CA9-CB4D-BB55-8C950FE9548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145" t="49659" r="62544" b="30677"/>
          <a:stretch>
            <a:fillRect/>
          </a:stretch>
        </p:blipFill>
        <p:spPr>
          <a:xfrm>
            <a:off x="4025705" y="3819205"/>
            <a:ext cx="441239" cy="51306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" name="piplgimp.png" descr="piplgimp.png">
            <a:extLst>
              <a:ext uri="{FF2B5EF4-FFF2-40B4-BE49-F238E27FC236}">
                <a16:creationId xmlns:a16="http://schemas.microsoft.com/office/drawing/2014/main" id="{2571508A-4C3A-974E-9F7D-EADB6DCC677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710" t="49679" r="50237" b="30583"/>
          <a:stretch>
            <a:fillRect/>
          </a:stretch>
        </p:blipFill>
        <p:spPr>
          <a:xfrm>
            <a:off x="3483648" y="2965646"/>
            <a:ext cx="431213" cy="514964"/>
          </a:xfrm>
          <a:prstGeom prst="rect">
            <a:avLst/>
          </a:prstGeom>
          <a:ln w="12700">
            <a:miter lim="400000"/>
          </a:ln>
        </p:spPr>
      </p:pic>
      <p:pic>
        <p:nvPicPr>
          <p:cNvPr id="26" name="piplgimp.png" descr="piplgimp.png">
            <a:extLst>
              <a:ext uri="{FF2B5EF4-FFF2-40B4-BE49-F238E27FC236}">
                <a16:creationId xmlns:a16="http://schemas.microsoft.com/office/drawing/2014/main" id="{3BFE5B2E-65E5-5241-810E-B49802C5714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1094" t="48308" r="38270" b="31175"/>
          <a:stretch>
            <a:fillRect/>
          </a:stretch>
        </p:blipFill>
        <p:spPr>
          <a:xfrm>
            <a:off x="4125367" y="2656508"/>
            <a:ext cx="414951" cy="5353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7" name="piplgimp.png" descr="piplgimp.png">
            <a:extLst>
              <a:ext uri="{FF2B5EF4-FFF2-40B4-BE49-F238E27FC236}">
                <a16:creationId xmlns:a16="http://schemas.microsoft.com/office/drawing/2014/main" id="{B8CCAEA6-C0CB-F048-A3B1-907F1B638A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287" t="49056" r="25599" b="30781"/>
          <a:stretch>
            <a:fillRect/>
          </a:stretch>
        </p:blipFill>
        <p:spPr>
          <a:xfrm>
            <a:off x="4506329" y="3368882"/>
            <a:ext cx="433584" cy="5260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8" name="piplgimp.png" descr="piplgimp.png">
            <a:extLst>
              <a:ext uri="{FF2B5EF4-FFF2-40B4-BE49-F238E27FC236}">
                <a16:creationId xmlns:a16="http://schemas.microsoft.com/office/drawing/2014/main" id="{2EDD9572-E06A-9042-933E-E0F5E6AC68D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553" t="49377" r="13094" b="30334"/>
          <a:stretch>
            <a:fillRect/>
          </a:stretch>
        </p:blipFill>
        <p:spPr>
          <a:xfrm>
            <a:off x="2924290" y="3356951"/>
            <a:ext cx="442938" cy="52936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" name="piplgimp.png" descr="piplgimp.png">
            <a:extLst>
              <a:ext uri="{FF2B5EF4-FFF2-40B4-BE49-F238E27FC236}">
                <a16:creationId xmlns:a16="http://schemas.microsoft.com/office/drawing/2014/main" id="{2A6EA6ED-34C5-8844-90DD-FA33C49E929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8125" t="51284" r="708" b="29866"/>
          <a:stretch>
            <a:fillRect/>
          </a:stretch>
        </p:blipFill>
        <p:spPr>
          <a:xfrm>
            <a:off x="3978735" y="3245028"/>
            <a:ext cx="435638" cy="491813"/>
          </a:xfrm>
          <a:prstGeom prst="rect">
            <a:avLst/>
          </a:prstGeom>
          <a:ln w="12700">
            <a:miter lim="400000"/>
          </a:ln>
        </p:spPr>
      </p:pic>
      <p:pic>
        <p:nvPicPr>
          <p:cNvPr id="30" name="piplgimp.png" descr="piplgimp.png">
            <a:extLst>
              <a:ext uri="{FF2B5EF4-FFF2-40B4-BE49-F238E27FC236}">
                <a16:creationId xmlns:a16="http://schemas.microsoft.com/office/drawing/2014/main" id="{7230440E-ABCD-BF43-BE19-089E65A8077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86" t="73403" r="87750" b="6048"/>
          <a:stretch>
            <a:fillRect/>
          </a:stretch>
        </p:blipFill>
        <p:spPr>
          <a:xfrm>
            <a:off x="1166615" y="2496156"/>
            <a:ext cx="415997" cy="536118"/>
          </a:xfrm>
          <a:prstGeom prst="rect">
            <a:avLst/>
          </a:prstGeom>
          <a:ln w="12700">
            <a:miter lim="400000"/>
          </a:ln>
        </p:spPr>
      </p:pic>
      <p:pic>
        <p:nvPicPr>
          <p:cNvPr id="31" name="piplgimp.png" descr="piplgimp.png">
            <a:extLst>
              <a:ext uri="{FF2B5EF4-FFF2-40B4-BE49-F238E27FC236}">
                <a16:creationId xmlns:a16="http://schemas.microsoft.com/office/drawing/2014/main" id="{4BE8E1AB-E73C-F849-A657-40029EFA964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946" t="74225" r="74798" b="6508"/>
          <a:stretch>
            <a:fillRect/>
          </a:stretch>
        </p:blipFill>
        <p:spPr>
          <a:xfrm>
            <a:off x="2924293" y="4534465"/>
            <a:ext cx="439110" cy="502679"/>
          </a:xfrm>
          <a:prstGeom prst="rect">
            <a:avLst/>
          </a:prstGeom>
          <a:ln w="12700">
            <a:miter lim="400000"/>
          </a:ln>
        </p:spPr>
      </p:pic>
      <p:pic>
        <p:nvPicPr>
          <p:cNvPr id="32" name="piplgimp.png" descr="piplgimp.png">
            <a:extLst>
              <a:ext uri="{FF2B5EF4-FFF2-40B4-BE49-F238E27FC236}">
                <a16:creationId xmlns:a16="http://schemas.microsoft.com/office/drawing/2014/main" id="{21089CEC-6478-FA40-86CE-949CA50AA27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630" t="74327" r="62565" b="6055"/>
          <a:stretch>
            <a:fillRect/>
          </a:stretch>
        </p:blipFill>
        <p:spPr>
          <a:xfrm>
            <a:off x="615680" y="3348230"/>
            <a:ext cx="421542" cy="511828"/>
          </a:xfrm>
          <a:prstGeom prst="rect">
            <a:avLst/>
          </a:prstGeom>
          <a:ln w="12700">
            <a:miter lim="400000"/>
          </a:ln>
        </p:spPr>
      </p:pic>
      <p:pic>
        <p:nvPicPr>
          <p:cNvPr id="33" name="piplgimp.png" descr="piplgimp.png">
            <a:extLst>
              <a:ext uri="{FF2B5EF4-FFF2-40B4-BE49-F238E27FC236}">
                <a16:creationId xmlns:a16="http://schemas.microsoft.com/office/drawing/2014/main" id="{D6F7AF55-F59E-F84F-8220-467928F8713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692" t="73369" r="51001" b="5554"/>
          <a:stretch>
            <a:fillRect/>
          </a:stretch>
        </p:blipFill>
        <p:spPr>
          <a:xfrm>
            <a:off x="973911" y="4510857"/>
            <a:ext cx="402087" cy="549897"/>
          </a:xfrm>
          <a:prstGeom prst="rect">
            <a:avLst/>
          </a:prstGeom>
          <a:ln w="12700">
            <a:miter lim="400000"/>
          </a:ln>
        </p:spPr>
      </p:pic>
      <p:pic>
        <p:nvPicPr>
          <p:cNvPr id="34" name="piplgimp.png" descr="piplgimp.png">
            <a:extLst>
              <a:ext uri="{FF2B5EF4-FFF2-40B4-BE49-F238E27FC236}">
                <a16:creationId xmlns:a16="http://schemas.microsoft.com/office/drawing/2014/main" id="{7E4355B8-8A7A-A04A-A06B-453C940DEA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832" t="73906" r="38397" b="6391"/>
          <a:stretch>
            <a:fillRect/>
          </a:stretch>
        </p:blipFill>
        <p:spPr>
          <a:xfrm>
            <a:off x="3535611" y="4211725"/>
            <a:ext cx="420179" cy="514069"/>
          </a:xfrm>
          <a:prstGeom prst="rect">
            <a:avLst/>
          </a:prstGeom>
          <a:ln w="12700">
            <a:miter lim="400000"/>
          </a:ln>
        </p:spPr>
      </p:pic>
      <p:pic>
        <p:nvPicPr>
          <p:cNvPr id="35" name="piplgimp.png" descr="piplgimp.png">
            <a:extLst>
              <a:ext uri="{FF2B5EF4-FFF2-40B4-BE49-F238E27FC236}">
                <a16:creationId xmlns:a16="http://schemas.microsoft.com/office/drawing/2014/main" id="{9E3DB843-D275-FB4C-A0CF-88E951D3671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267" t="73236" r="26185" b="6651"/>
          <a:stretch>
            <a:fillRect/>
          </a:stretch>
        </p:blipFill>
        <p:spPr>
          <a:xfrm>
            <a:off x="1114995" y="3623937"/>
            <a:ext cx="411497" cy="524748"/>
          </a:xfrm>
          <a:prstGeom prst="rect">
            <a:avLst/>
          </a:prstGeom>
          <a:ln w="12700">
            <a:miter lim="400000"/>
          </a:ln>
        </p:spPr>
      </p:pic>
      <p:pic>
        <p:nvPicPr>
          <p:cNvPr id="36" name="piplgimp.png" descr="piplgimp.png">
            <a:extLst>
              <a:ext uri="{FF2B5EF4-FFF2-40B4-BE49-F238E27FC236}">
                <a16:creationId xmlns:a16="http://schemas.microsoft.com/office/drawing/2014/main" id="{A32EF312-7E7F-4547-851A-B446F4E2375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504" t="73183" r="13502" b="5756"/>
          <a:stretch>
            <a:fillRect/>
          </a:stretch>
        </p:blipFill>
        <p:spPr>
          <a:xfrm>
            <a:off x="2161596" y="2477042"/>
            <a:ext cx="428916" cy="549486"/>
          </a:xfrm>
          <a:prstGeom prst="rect">
            <a:avLst/>
          </a:prstGeom>
          <a:ln w="12700">
            <a:miter lim="400000"/>
          </a:ln>
        </p:spPr>
      </p:pic>
      <p:pic>
        <p:nvPicPr>
          <p:cNvPr id="38" name="piplgimp.png" descr="piplgimp.png">
            <a:extLst>
              <a:ext uri="{FF2B5EF4-FFF2-40B4-BE49-F238E27FC236}">
                <a16:creationId xmlns:a16="http://schemas.microsoft.com/office/drawing/2014/main" id="{C5C3A2B6-750A-7840-8D27-993B8A232C3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7371" t="73802" r="1380" b="5608"/>
          <a:stretch>
            <a:fillRect/>
          </a:stretch>
        </p:blipFill>
        <p:spPr>
          <a:xfrm>
            <a:off x="2805308" y="2811029"/>
            <a:ext cx="438850" cy="537201"/>
          </a:xfrm>
          <a:prstGeom prst="rect">
            <a:avLst/>
          </a:prstGeom>
          <a:ln w="12700">
            <a:miter lim="400000"/>
          </a:ln>
        </p:spPr>
      </p:pic>
      <p:sp>
        <p:nvSpPr>
          <p:cNvPr id="50" name="Овал 49">
            <a:extLst>
              <a:ext uri="{FF2B5EF4-FFF2-40B4-BE49-F238E27FC236}">
                <a16:creationId xmlns:a16="http://schemas.microsoft.com/office/drawing/2014/main" id="{49D0AC6E-0EF7-FC4E-B172-3639A9AA8E69}"/>
              </a:ext>
            </a:extLst>
          </p:cNvPr>
          <p:cNvSpPr/>
          <p:nvPr/>
        </p:nvSpPr>
        <p:spPr>
          <a:xfrm>
            <a:off x="3302220" y="2655555"/>
            <a:ext cx="1747669" cy="1769441"/>
          </a:xfrm>
          <a:prstGeom prst="ellipse">
            <a:avLst/>
          </a:prstGeom>
          <a:noFill/>
          <a:ln w="38100" cap="flat" cmpd="sng" algn="ctr">
            <a:solidFill>
              <a:srgbClr val="28516A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66" name="Прямая со стрелкой 65">
            <a:extLst>
              <a:ext uri="{FF2B5EF4-FFF2-40B4-BE49-F238E27FC236}">
                <a16:creationId xmlns:a16="http://schemas.microsoft.com/office/drawing/2014/main" id="{8D962052-DAB1-7945-89AC-1E5860BBC457}"/>
              </a:ext>
            </a:extLst>
          </p:cNvPr>
          <p:cNvCxnSpPr>
            <a:cxnSpLocks/>
            <a:endCxn id="67" idx="2"/>
          </p:cNvCxnSpPr>
          <p:nvPr/>
        </p:nvCxnSpPr>
        <p:spPr>
          <a:xfrm flipV="1">
            <a:off x="5084390" y="3374073"/>
            <a:ext cx="332324" cy="32212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Овал 66">
            <a:extLst>
              <a:ext uri="{FF2B5EF4-FFF2-40B4-BE49-F238E27FC236}">
                <a16:creationId xmlns:a16="http://schemas.microsoft.com/office/drawing/2014/main" id="{875B2EE9-9567-B44A-9A8F-580969681656}"/>
              </a:ext>
            </a:extLst>
          </p:cNvPr>
          <p:cNvSpPr/>
          <p:nvPr/>
        </p:nvSpPr>
        <p:spPr>
          <a:xfrm>
            <a:off x="5416714" y="2489352"/>
            <a:ext cx="1747669" cy="1769441"/>
          </a:xfrm>
          <a:prstGeom prst="ellipse">
            <a:avLst/>
          </a:prstGeom>
          <a:noFill/>
          <a:ln w="38100" cap="flat" cmpd="sng" algn="ctr">
            <a:solidFill>
              <a:srgbClr val="28516A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69" name="piplgimp.png" descr="piplgimp.png">
            <a:extLst>
              <a:ext uri="{FF2B5EF4-FFF2-40B4-BE49-F238E27FC236}">
                <a16:creationId xmlns:a16="http://schemas.microsoft.com/office/drawing/2014/main" id="{16695B73-759B-CD49-BC78-8427433B6A0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271" t="26184" r="12827" b="54137"/>
          <a:stretch>
            <a:fillRect/>
          </a:stretch>
        </p:blipFill>
        <p:spPr>
          <a:xfrm>
            <a:off x="5608622" y="3405083"/>
            <a:ext cx="464353" cy="513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70" name="piplgimp.png" descr="piplgimp.png">
            <a:extLst>
              <a:ext uri="{FF2B5EF4-FFF2-40B4-BE49-F238E27FC236}">
                <a16:creationId xmlns:a16="http://schemas.microsoft.com/office/drawing/2014/main" id="{E34A7648-CC5F-D44E-9057-12941639AB8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145" t="49659" r="62544" b="30677"/>
          <a:stretch>
            <a:fillRect/>
          </a:stretch>
        </p:blipFill>
        <p:spPr>
          <a:xfrm>
            <a:off x="6139638" y="3642146"/>
            <a:ext cx="441239" cy="513060"/>
          </a:xfrm>
          <a:prstGeom prst="rect">
            <a:avLst/>
          </a:prstGeom>
          <a:ln w="12700">
            <a:miter lim="400000"/>
          </a:ln>
        </p:spPr>
      </p:pic>
      <p:pic>
        <p:nvPicPr>
          <p:cNvPr id="71" name="piplgimp.png" descr="piplgimp.png">
            <a:extLst>
              <a:ext uri="{FF2B5EF4-FFF2-40B4-BE49-F238E27FC236}">
                <a16:creationId xmlns:a16="http://schemas.microsoft.com/office/drawing/2014/main" id="{E07D312C-2E58-5941-BB0B-96C13584928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710" t="49679" r="50237" b="30583"/>
          <a:stretch>
            <a:fillRect/>
          </a:stretch>
        </p:blipFill>
        <p:spPr>
          <a:xfrm>
            <a:off x="5597581" y="2788587"/>
            <a:ext cx="431213" cy="514964"/>
          </a:xfrm>
          <a:prstGeom prst="rect">
            <a:avLst/>
          </a:prstGeom>
          <a:ln w="12700">
            <a:miter lim="400000"/>
          </a:ln>
        </p:spPr>
      </p:pic>
      <p:pic>
        <p:nvPicPr>
          <p:cNvPr id="72" name="piplgimp.png" descr="piplgimp.png">
            <a:extLst>
              <a:ext uri="{FF2B5EF4-FFF2-40B4-BE49-F238E27FC236}">
                <a16:creationId xmlns:a16="http://schemas.microsoft.com/office/drawing/2014/main" id="{D72DA062-AB70-404F-9A6C-2A45E66F90F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1094" t="48308" r="38270" b="31175"/>
          <a:stretch>
            <a:fillRect/>
          </a:stretch>
        </p:blipFill>
        <p:spPr>
          <a:xfrm>
            <a:off x="6286564" y="2621992"/>
            <a:ext cx="414951" cy="535315"/>
          </a:xfrm>
          <a:prstGeom prst="rect">
            <a:avLst/>
          </a:prstGeom>
          <a:ln w="12700">
            <a:miter lim="400000"/>
          </a:ln>
        </p:spPr>
      </p:pic>
      <p:pic>
        <p:nvPicPr>
          <p:cNvPr id="73" name="piplgimp.png" descr="piplgimp.png">
            <a:extLst>
              <a:ext uri="{FF2B5EF4-FFF2-40B4-BE49-F238E27FC236}">
                <a16:creationId xmlns:a16="http://schemas.microsoft.com/office/drawing/2014/main" id="{5ED9CC17-498B-E24A-9686-1DF3FF878C8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287" t="49056" r="25599" b="30781"/>
          <a:stretch>
            <a:fillRect/>
          </a:stretch>
        </p:blipFill>
        <p:spPr>
          <a:xfrm>
            <a:off x="6620262" y="3191823"/>
            <a:ext cx="433584" cy="526055"/>
          </a:xfrm>
          <a:prstGeom prst="rect">
            <a:avLst/>
          </a:prstGeom>
          <a:ln w="12700">
            <a:miter lim="400000"/>
          </a:ln>
        </p:spPr>
      </p:pic>
      <p:pic>
        <p:nvPicPr>
          <p:cNvPr id="74" name="piplgimp.png" descr="piplgimp.png">
            <a:extLst>
              <a:ext uri="{FF2B5EF4-FFF2-40B4-BE49-F238E27FC236}">
                <a16:creationId xmlns:a16="http://schemas.microsoft.com/office/drawing/2014/main" id="{F34A0146-646A-574B-ABD1-B3D463F9049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8125" t="51284" r="708" b="29866"/>
          <a:stretch>
            <a:fillRect/>
          </a:stretch>
        </p:blipFill>
        <p:spPr>
          <a:xfrm>
            <a:off x="6092668" y="3067969"/>
            <a:ext cx="435638" cy="491813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5" name="Прямоугольник 74">
                <a:extLst>
                  <a:ext uri="{FF2B5EF4-FFF2-40B4-BE49-F238E27FC236}">
                    <a16:creationId xmlns:a16="http://schemas.microsoft.com/office/drawing/2014/main" id="{232B649B-E85D-D544-841E-91F3B73F4F63}"/>
                  </a:ext>
                </a:extLst>
              </p:cNvPr>
              <p:cNvSpPr/>
              <p:nvPr/>
            </p:nvSpPr>
            <p:spPr>
              <a:xfrm>
                <a:off x="7240575" y="3018945"/>
                <a:ext cx="42639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5" name="Прямоугольник 74">
                <a:extLst>
                  <a:ext uri="{FF2B5EF4-FFF2-40B4-BE49-F238E27FC236}">
                    <a16:creationId xmlns:a16="http://schemas.microsoft.com/office/drawing/2014/main" id="{232B649B-E85D-D544-841E-91F3B73F4F6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40575" y="3018945"/>
                <a:ext cx="426399" cy="461665"/>
              </a:xfrm>
              <a:prstGeom prst="rect">
                <a:avLst/>
              </a:prstGeom>
              <a:blipFill>
                <a:blip r:embed="rId5"/>
                <a:stretch>
                  <a:fillRect r="-3142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Прямоугольник 43">
                <a:extLst>
                  <a:ext uri="{FF2B5EF4-FFF2-40B4-BE49-F238E27FC236}">
                    <a16:creationId xmlns:a16="http://schemas.microsoft.com/office/drawing/2014/main" id="{6BF9A9F2-EC59-42FB-8714-128C1A70A1E5}"/>
                  </a:ext>
                </a:extLst>
              </p:cNvPr>
              <p:cNvSpPr/>
              <p:nvPr/>
            </p:nvSpPr>
            <p:spPr>
              <a:xfrm>
                <a:off x="2178316" y="701064"/>
                <a:ext cx="271458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4" name="Прямоугольник 43">
                <a:extLst>
                  <a:ext uri="{FF2B5EF4-FFF2-40B4-BE49-F238E27FC236}">
                    <a16:creationId xmlns:a16="http://schemas.microsoft.com/office/drawing/2014/main" id="{6BF9A9F2-EC59-42FB-8714-128C1A70A1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8316" y="701064"/>
                <a:ext cx="2714589" cy="461665"/>
              </a:xfrm>
              <a:prstGeom prst="rect">
                <a:avLst/>
              </a:prstGeom>
              <a:blipFill>
                <a:blip r:embed="rId6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Прямоугольник 44">
            <a:extLst>
              <a:ext uri="{FF2B5EF4-FFF2-40B4-BE49-F238E27FC236}">
                <a16:creationId xmlns:a16="http://schemas.microsoft.com/office/drawing/2014/main" id="{E1B9D7A5-D86D-46BD-873A-F1244A5EC762}"/>
              </a:ext>
            </a:extLst>
          </p:cNvPr>
          <p:cNvSpPr/>
          <p:nvPr/>
        </p:nvSpPr>
        <p:spPr>
          <a:xfrm>
            <a:off x="612000" y="692696"/>
            <a:ext cx="16177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  <a:ea typeface="MyriadPro-Regular"/>
                <a:cs typeface="MyriadPro-Regular"/>
                <a:sym typeface="MyriadPro-Regular"/>
              </a:rPr>
              <a:t>Выборка:</a:t>
            </a:r>
            <a:r>
              <a:rPr lang="ru-RU" sz="2400" b="1" dirty="0">
                <a:solidFill>
                  <a:srgbClr val="28516A"/>
                </a:solidFill>
              </a:rPr>
              <a:t> </a:t>
            </a:r>
          </a:p>
        </p:txBody>
      </p:sp>
      <p:sp>
        <p:nvSpPr>
          <p:cNvPr id="46" name="Объект 5">
            <a:extLst>
              <a:ext uri="{FF2B5EF4-FFF2-40B4-BE49-F238E27FC236}">
                <a16:creationId xmlns:a16="http://schemas.microsoft.com/office/drawing/2014/main" id="{35FDF20A-5375-4B0F-A17E-1F92C0F6E8DB}"/>
              </a:ext>
            </a:extLst>
          </p:cNvPr>
          <p:cNvSpPr txBox="1">
            <a:spLocks/>
          </p:cNvSpPr>
          <p:nvPr/>
        </p:nvSpPr>
        <p:spPr>
          <a:xfrm>
            <a:off x="612000" y="1268760"/>
            <a:ext cx="8136904" cy="1102966"/>
          </a:xfrm>
          <a:prstGeom prst="rect">
            <a:avLst/>
          </a:prstGeom>
        </p:spPr>
        <p:txBody>
          <a:bodyPr vert="horz" lIns="90000" tIns="46800" rIns="90000" bIns="4680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Статистика</a:t>
            </a:r>
            <a:r>
              <a:rPr lang="ru-RU" sz="2400" b="1" dirty="0">
                <a:solidFill>
                  <a:srgbClr val="0059A9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–</a:t>
            </a:r>
            <a:r>
              <a:rPr lang="en-US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любая функция от наблюдений</a:t>
            </a:r>
          </a:p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Примеры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среднее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медиана</a:t>
            </a:r>
            <a:r>
              <a:rPr lang="en-US" sz="2400" dirty="0">
                <a:solidFill>
                  <a:srgbClr val="373737"/>
                </a:solidFill>
              </a:rPr>
              <a:t>,</a:t>
            </a:r>
            <a:r>
              <a:rPr lang="ru-RU" sz="2400" dirty="0">
                <a:solidFill>
                  <a:srgbClr val="373737"/>
                </a:solidFill>
              </a:rPr>
              <a:t> максимум и т</a:t>
            </a:r>
            <a:r>
              <a:rPr lang="en-US" sz="2400" dirty="0">
                <a:solidFill>
                  <a:srgbClr val="373737"/>
                </a:solidFill>
              </a:rPr>
              <a:t>.</a:t>
            </a:r>
            <a:r>
              <a:rPr lang="ru-RU" sz="2400" dirty="0">
                <a:solidFill>
                  <a:srgbClr val="373737"/>
                </a:solidFill>
              </a:rPr>
              <a:t>п</a:t>
            </a:r>
            <a:r>
              <a:rPr lang="en-US" sz="2400" dirty="0">
                <a:solidFill>
                  <a:srgbClr val="373737"/>
                </a:solidFill>
              </a:rPr>
              <a:t>.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5264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Статистика</a:t>
            </a:r>
          </a:p>
        </p:txBody>
      </p:sp>
      <p:pic>
        <p:nvPicPr>
          <p:cNvPr id="10" name="piplgimp.png" descr="piplgimp.png">
            <a:extLst>
              <a:ext uri="{FF2B5EF4-FFF2-40B4-BE49-F238E27FC236}">
                <a16:creationId xmlns:a16="http://schemas.microsoft.com/office/drawing/2014/main" id="{32C1C56C-CBBF-1549-A9AB-68508746A7C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303" t="2384" r="74327" b="77252"/>
          <a:stretch>
            <a:fillRect/>
          </a:stretch>
        </p:blipFill>
        <p:spPr>
          <a:xfrm>
            <a:off x="1666161" y="2703812"/>
            <a:ext cx="482557" cy="531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piplgimp.png" descr="piplgimp.png">
            <a:extLst>
              <a:ext uri="{FF2B5EF4-FFF2-40B4-BE49-F238E27FC236}">
                <a16:creationId xmlns:a16="http://schemas.microsoft.com/office/drawing/2014/main" id="{AEBE05F4-4892-7C48-8125-204210A23EF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5685" t="3967" r="62223" b="77312"/>
          <a:stretch>
            <a:fillRect/>
          </a:stretch>
        </p:blipFill>
        <p:spPr>
          <a:xfrm>
            <a:off x="1078418" y="3051843"/>
            <a:ext cx="471748" cy="488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piplgimp.png" descr="piplgimp.png">
            <a:extLst>
              <a:ext uri="{FF2B5EF4-FFF2-40B4-BE49-F238E27FC236}">
                <a16:creationId xmlns:a16="http://schemas.microsoft.com/office/drawing/2014/main" id="{41C03C4D-FD97-534B-A7AB-D70E2B098A1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389" t="3322" r="49858" b="77245"/>
          <a:stretch>
            <a:fillRect/>
          </a:stretch>
        </p:blipFill>
        <p:spPr>
          <a:xfrm>
            <a:off x="1758501" y="4445926"/>
            <a:ext cx="458509" cy="5070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piplgimp.png" descr="piplgimp.png">
            <a:extLst>
              <a:ext uri="{FF2B5EF4-FFF2-40B4-BE49-F238E27FC236}">
                <a16:creationId xmlns:a16="http://schemas.microsoft.com/office/drawing/2014/main" id="{A3565AFD-2320-2D4D-90EE-C9FD9E00DCC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483" t="4372" r="37689" b="77128"/>
          <a:stretch>
            <a:fillRect/>
          </a:stretch>
        </p:blipFill>
        <p:spPr>
          <a:xfrm>
            <a:off x="2455127" y="4096486"/>
            <a:ext cx="461441" cy="4826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" name="piplgimp.png" descr="piplgimp.png">
            <a:extLst>
              <a:ext uri="{FF2B5EF4-FFF2-40B4-BE49-F238E27FC236}">
                <a16:creationId xmlns:a16="http://schemas.microsoft.com/office/drawing/2014/main" id="{23320726-880C-5E46-B7DF-B79BCCBFEE3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2422" t="3972" r="25100" b="77484"/>
          <a:stretch>
            <a:fillRect/>
          </a:stretch>
        </p:blipFill>
        <p:spPr>
          <a:xfrm>
            <a:off x="1650643" y="3238690"/>
            <a:ext cx="486796" cy="4838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iplgimp.png" descr="piplgimp.png">
            <a:extLst>
              <a:ext uri="{FF2B5EF4-FFF2-40B4-BE49-F238E27FC236}">
                <a16:creationId xmlns:a16="http://schemas.microsoft.com/office/drawing/2014/main" id="{5231ADCC-D999-C747-938E-A22B62D6FAB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7422" t="2983" r="491" b="76990"/>
          <a:stretch>
            <a:fillRect/>
          </a:stretch>
        </p:blipFill>
        <p:spPr>
          <a:xfrm>
            <a:off x="3198945" y="2514559"/>
            <a:ext cx="471523" cy="5225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iplgimp.png" descr="piplgimp.png">
            <a:extLst>
              <a:ext uri="{FF2B5EF4-FFF2-40B4-BE49-F238E27FC236}">
                <a16:creationId xmlns:a16="http://schemas.microsoft.com/office/drawing/2014/main" id="{35F1CB01-FCE7-3F43-8FBD-A5EAB2478B3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6068" r="86683" b="53936"/>
          <a:stretch>
            <a:fillRect/>
          </a:stretch>
        </p:blipFill>
        <p:spPr>
          <a:xfrm>
            <a:off x="1681629" y="3819044"/>
            <a:ext cx="519562" cy="521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" name="piplgimp.png" descr="piplgimp.png">
            <a:extLst>
              <a:ext uri="{FF2B5EF4-FFF2-40B4-BE49-F238E27FC236}">
                <a16:creationId xmlns:a16="http://schemas.microsoft.com/office/drawing/2014/main" id="{648BE1DC-BD0D-DB47-A3FB-C373E2A12C0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558" t="24795" r="74762" b="54242"/>
          <a:stretch>
            <a:fillRect/>
          </a:stretch>
        </p:blipFill>
        <p:spPr>
          <a:xfrm>
            <a:off x="697382" y="4049458"/>
            <a:ext cx="455653" cy="54694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piplgimp.png" descr="piplgimp.png">
            <a:extLst>
              <a:ext uri="{FF2B5EF4-FFF2-40B4-BE49-F238E27FC236}">
                <a16:creationId xmlns:a16="http://schemas.microsoft.com/office/drawing/2014/main" id="{F1F80A51-76CE-9242-BC92-AEC7C6489FA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172" t="25827" r="62391" b="53702"/>
          <a:stretch>
            <a:fillRect/>
          </a:stretch>
        </p:blipFill>
        <p:spPr>
          <a:xfrm>
            <a:off x="2232724" y="3001707"/>
            <a:ext cx="446169" cy="5341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9" name="piplgimp.png" descr="piplgimp.png">
            <a:extLst>
              <a:ext uri="{FF2B5EF4-FFF2-40B4-BE49-F238E27FC236}">
                <a16:creationId xmlns:a16="http://schemas.microsoft.com/office/drawing/2014/main" id="{AAC083B2-B3BB-984E-8ADB-02617FD466A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124" t="24661" r="37240" b="53740"/>
          <a:stretch>
            <a:fillRect/>
          </a:stretch>
        </p:blipFill>
        <p:spPr>
          <a:xfrm>
            <a:off x="2238200" y="3428793"/>
            <a:ext cx="492957" cy="56354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" name="piplgimp.png" descr="piplgimp.png">
            <a:extLst>
              <a:ext uri="{FF2B5EF4-FFF2-40B4-BE49-F238E27FC236}">
                <a16:creationId xmlns:a16="http://schemas.microsoft.com/office/drawing/2014/main" id="{BFD386E3-06BE-854E-B4A4-9FFF7D6E299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271" t="26184" r="12827" b="54137"/>
          <a:stretch>
            <a:fillRect/>
          </a:stretch>
        </p:blipFill>
        <p:spPr>
          <a:xfrm>
            <a:off x="3401986" y="3647088"/>
            <a:ext cx="464353" cy="513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piplgimp.png" descr="piplgimp.png">
            <a:extLst>
              <a:ext uri="{FF2B5EF4-FFF2-40B4-BE49-F238E27FC236}">
                <a16:creationId xmlns:a16="http://schemas.microsoft.com/office/drawing/2014/main" id="{1522B33E-A02E-1941-A07A-25F8E255C81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7522" t="27821" r="324" b="53479"/>
          <a:stretch>
            <a:fillRect/>
          </a:stretch>
        </p:blipFill>
        <p:spPr>
          <a:xfrm>
            <a:off x="2990851" y="3950872"/>
            <a:ext cx="474174" cy="487892"/>
          </a:xfrm>
          <a:prstGeom prst="rect">
            <a:avLst/>
          </a:prstGeom>
          <a:ln w="12700">
            <a:miter lim="400000"/>
          </a:ln>
        </p:spPr>
      </p:pic>
      <p:pic>
        <p:nvPicPr>
          <p:cNvPr id="22" name="piplgimp.png" descr="piplgimp.png">
            <a:extLst>
              <a:ext uri="{FF2B5EF4-FFF2-40B4-BE49-F238E27FC236}">
                <a16:creationId xmlns:a16="http://schemas.microsoft.com/office/drawing/2014/main" id="{B054CB22-6128-654A-81E2-83198F7BC19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79" t="49948" r="87666" b="30457"/>
          <a:stretch>
            <a:fillRect/>
          </a:stretch>
        </p:blipFill>
        <p:spPr>
          <a:xfrm>
            <a:off x="594807" y="2703715"/>
            <a:ext cx="419581" cy="511249"/>
          </a:xfrm>
          <a:prstGeom prst="rect">
            <a:avLst/>
          </a:prstGeom>
          <a:ln w="12700">
            <a:miter lim="400000"/>
          </a:ln>
        </p:spPr>
      </p:pic>
      <p:pic>
        <p:nvPicPr>
          <p:cNvPr id="23" name="piplgimp.png" descr="piplgimp.png">
            <a:extLst>
              <a:ext uri="{FF2B5EF4-FFF2-40B4-BE49-F238E27FC236}">
                <a16:creationId xmlns:a16="http://schemas.microsoft.com/office/drawing/2014/main" id="{B948FC12-8F3A-C44A-BA0D-F06F64F2596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044" t="48946" r="74692" b="31417"/>
          <a:stretch>
            <a:fillRect/>
          </a:stretch>
        </p:blipFill>
        <p:spPr>
          <a:xfrm>
            <a:off x="1369330" y="4124206"/>
            <a:ext cx="439428" cy="5123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" name="piplgimp.png" descr="piplgimp.png">
            <a:extLst>
              <a:ext uri="{FF2B5EF4-FFF2-40B4-BE49-F238E27FC236}">
                <a16:creationId xmlns:a16="http://schemas.microsoft.com/office/drawing/2014/main" id="{D55C0F03-4CA9-CB4D-BB55-8C950FE9548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145" t="49659" r="62544" b="30677"/>
          <a:stretch>
            <a:fillRect/>
          </a:stretch>
        </p:blipFill>
        <p:spPr>
          <a:xfrm>
            <a:off x="4025705" y="3819205"/>
            <a:ext cx="441239" cy="51306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" name="piplgimp.png" descr="piplgimp.png">
            <a:extLst>
              <a:ext uri="{FF2B5EF4-FFF2-40B4-BE49-F238E27FC236}">
                <a16:creationId xmlns:a16="http://schemas.microsoft.com/office/drawing/2014/main" id="{2571508A-4C3A-974E-9F7D-EADB6DCC677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710" t="49679" r="50237" b="30583"/>
          <a:stretch>
            <a:fillRect/>
          </a:stretch>
        </p:blipFill>
        <p:spPr>
          <a:xfrm>
            <a:off x="3483648" y="2965646"/>
            <a:ext cx="431213" cy="514964"/>
          </a:xfrm>
          <a:prstGeom prst="rect">
            <a:avLst/>
          </a:prstGeom>
          <a:ln w="12700">
            <a:miter lim="400000"/>
          </a:ln>
        </p:spPr>
      </p:pic>
      <p:pic>
        <p:nvPicPr>
          <p:cNvPr id="26" name="piplgimp.png" descr="piplgimp.png">
            <a:extLst>
              <a:ext uri="{FF2B5EF4-FFF2-40B4-BE49-F238E27FC236}">
                <a16:creationId xmlns:a16="http://schemas.microsoft.com/office/drawing/2014/main" id="{3BFE5B2E-65E5-5241-810E-B49802C5714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1094" t="48308" r="38270" b="31175"/>
          <a:stretch>
            <a:fillRect/>
          </a:stretch>
        </p:blipFill>
        <p:spPr>
          <a:xfrm>
            <a:off x="4125367" y="2656508"/>
            <a:ext cx="414951" cy="5353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7" name="piplgimp.png" descr="piplgimp.png">
            <a:extLst>
              <a:ext uri="{FF2B5EF4-FFF2-40B4-BE49-F238E27FC236}">
                <a16:creationId xmlns:a16="http://schemas.microsoft.com/office/drawing/2014/main" id="{B8CCAEA6-C0CB-F048-A3B1-907F1B638A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287" t="49056" r="25599" b="30781"/>
          <a:stretch>
            <a:fillRect/>
          </a:stretch>
        </p:blipFill>
        <p:spPr>
          <a:xfrm>
            <a:off x="4506329" y="3368882"/>
            <a:ext cx="433584" cy="5260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8" name="piplgimp.png" descr="piplgimp.png">
            <a:extLst>
              <a:ext uri="{FF2B5EF4-FFF2-40B4-BE49-F238E27FC236}">
                <a16:creationId xmlns:a16="http://schemas.microsoft.com/office/drawing/2014/main" id="{2EDD9572-E06A-9042-933E-E0F5E6AC68D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553" t="49377" r="13094" b="30334"/>
          <a:stretch>
            <a:fillRect/>
          </a:stretch>
        </p:blipFill>
        <p:spPr>
          <a:xfrm>
            <a:off x="2924290" y="3356951"/>
            <a:ext cx="442938" cy="52936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" name="piplgimp.png" descr="piplgimp.png">
            <a:extLst>
              <a:ext uri="{FF2B5EF4-FFF2-40B4-BE49-F238E27FC236}">
                <a16:creationId xmlns:a16="http://schemas.microsoft.com/office/drawing/2014/main" id="{2A6EA6ED-34C5-8844-90DD-FA33C49E929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8125" t="51284" r="708" b="29866"/>
          <a:stretch>
            <a:fillRect/>
          </a:stretch>
        </p:blipFill>
        <p:spPr>
          <a:xfrm>
            <a:off x="3978735" y="3245028"/>
            <a:ext cx="435638" cy="491813"/>
          </a:xfrm>
          <a:prstGeom prst="rect">
            <a:avLst/>
          </a:prstGeom>
          <a:ln w="12700">
            <a:miter lim="400000"/>
          </a:ln>
        </p:spPr>
      </p:pic>
      <p:pic>
        <p:nvPicPr>
          <p:cNvPr id="30" name="piplgimp.png" descr="piplgimp.png">
            <a:extLst>
              <a:ext uri="{FF2B5EF4-FFF2-40B4-BE49-F238E27FC236}">
                <a16:creationId xmlns:a16="http://schemas.microsoft.com/office/drawing/2014/main" id="{7230440E-ABCD-BF43-BE19-089E65A8077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86" t="73403" r="87750" b="6048"/>
          <a:stretch>
            <a:fillRect/>
          </a:stretch>
        </p:blipFill>
        <p:spPr>
          <a:xfrm>
            <a:off x="1166615" y="2496156"/>
            <a:ext cx="415997" cy="536118"/>
          </a:xfrm>
          <a:prstGeom prst="rect">
            <a:avLst/>
          </a:prstGeom>
          <a:ln w="12700">
            <a:miter lim="400000"/>
          </a:ln>
        </p:spPr>
      </p:pic>
      <p:pic>
        <p:nvPicPr>
          <p:cNvPr id="31" name="piplgimp.png" descr="piplgimp.png">
            <a:extLst>
              <a:ext uri="{FF2B5EF4-FFF2-40B4-BE49-F238E27FC236}">
                <a16:creationId xmlns:a16="http://schemas.microsoft.com/office/drawing/2014/main" id="{4BE8E1AB-E73C-F849-A657-40029EFA964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946" t="74225" r="74798" b="6508"/>
          <a:stretch>
            <a:fillRect/>
          </a:stretch>
        </p:blipFill>
        <p:spPr>
          <a:xfrm>
            <a:off x="2924293" y="4534465"/>
            <a:ext cx="439110" cy="502679"/>
          </a:xfrm>
          <a:prstGeom prst="rect">
            <a:avLst/>
          </a:prstGeom>
          <a:ln w="12700">
            <a:miter lim="400000"/>
          </a:ln>
        </p:spPr>
      </p:pic>
      <p:pic>
        <p:nvPicPr>
          <p:cNvPr id="32" name="piplgimp.png" descr="piplgimp.png">
            <a:extLst>
              <a:ext uri="{FF2B5EF4-FFF2-40B4-BE49-F238E27FC236}">
                <a16:creationId xmlns:a16="http://schemas.microsoft.com/office/drawing/2014/main" id="{21089CEC-6478-FA40-86CE-949CA50AA27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630" t="74327" r="62565" b="6055"/>
          <a:stretch>
            <a:fillRect/>
          </a:stretch>
        </p:blipFill>
        <p:spPr>
          <a:xfrm>
            <a:off x="615680" y="3348230"/>
            <a:ext cx="421542" cy="511828"/>
          </a:xfrm>
          <a:prstGeom prst="rect">
            <a:avLst/>
          </a:prstGeom>
          <a:ln w="12700">
            <a:miter lim="400000"/>
          </a:ln>
        </p:spPr>
      </p:pic>
      <p:pic>
        <p:nvPicPr>
          <p:cNvPr id="33" name="piplgimp.png" descr="piplgimp.png">
            <a:extLst>
              <a:ext uri="{FF2B5EF4-FFF2-40B4-BE49-F238E27FC236}">
                <a16:creationId xmlns:a16="http://schemas.microsoft.com/office/drawing/2014/main" id="{D6F7AF55-F59E-F84F-8220-467928F8713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692" t="73369" r="51001" b="5554"/>
          <a:stretch>
            <a:fillRect/>
          </a:stretch>
        </p:blipFill>
        <p:spPr>
          <a:xfrm>
            <a:off x="973911" y="4510857"/>
            <a:ext cx="402087" cy="549897"/>
          </a:xfrm>
          <a:prstGeom prst="rect">
            <a:avLst/>
          </a:prstGeom>
          <a:ln w="12700">
            <a:miter lim="400000"/>
          </a:ln>
        </p:spPr>
      </p:pic>
      <p:pic>
        <p:nvPicPr>
          <p:cNvPr id="34" name="piplgimp.png" descr="piplgimp.png">
            <a:extLst>
              <a:ext uri="{FF2B5EF4-FFF2-40B4-BE49-F238E27FC236}">
                <a16:creationId xmlns:a16="http://schemas.microsoft.com/office/drawing/2014/main" id="{7E4355B8-8A7A-A04A-A06B-453C940DEA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832" t="73906" r="38397" b="6391"/>
          <a:stretch>
            <a:fillRect/>
          </a:stretch>
        </p:blipFill>
        <p:spPr>
          <a:xfrm>
            <a:off x="3535611" y="4211725"/>
            <a:ext cx="420179" cy="514069"/>
          </a:xfrm>
          <a:prstGeom prst="rect">
            <a:avLst/>
          </a:prstGeom>
          <a:ln w="12700">
            <a:miter lim="400000"/>
          </a:ln>
        </p:spPr>
      </p:pic>
      <p:pic>
        <p:nvPicPr>
          <p:cNvPr id="35" name="piplgimp.png" descr="piplgimp.png">
            <a:extLst>
              <a:ext uri="{FF2B5EF4-FFF2-40B4-BE49-F238E27FC236}">
                <a16:creationId xmlns:a16="http://schemas.microsoft.com/office/drawing/2014/main" id="{9E3DB843-D275-FB4C-A0CF-88E951D3671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267" t="73236" r="26185" b="6651"/>
          <a:stretch>
            <a:fillRect/>
          </a:stretch>
        </p:blipFill>
        <p:spPr>
          <a:xfrm>
            <a:off x="1114995" y="3623937"/>
            <a:ext cx="411497" cy="524748"/>
          </a:xfrm>
          <a:prstGeom prst="rect">
            <a:avLst/>
          </a:prstGeom>
          <a:ln w="12700">
            <a:miter lim="400000"/>
          </a:ln>
        </p:spPr>
      </p:pic>
      <p:pic>
        <p:nvPicPr>
          <p:cNvPr id="36" name="piplgimp.png" descr="piplgimp.png">
            <a:extLst>
              <a:ext uri="{FF2B5EF4-FFF2-40B4-BE49-F238E27FC236}">
                <a16:creationId xmlns:a16="http://schemas.microsoft.com/office/drawing/2014/main" id="{A32EF312-7E7F-4547-851A-B446F4E2375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504" t="73183" r="13502" b="5756"/>
          <a:stretch>
            <a:fillRect/>
          </a:stretch>
        </p:blipFill>
        <p:spPr>
          <a:xfrm>
            <a:off x="2161596" y="2477042"/>
            <a:ext cx="428916" cy="549486"/>
          </a:xfrm>
          <a:prstGeom prst="rect">
            <a:avLst/>
          </a:prstGeom>
          <a:ln w="12700">
            <a:miter lim="400000"/>
          </a:ln>
        </p:spPr>
      </p:pic>
      <p:pic>
        <p:nvPicPr>
          <p:cNvPr id="38" name="piplgimp.png" descr="piplgimp.png">
            <a:extLst>
              <a:ext uri="{FF2B5EF4-FFF2-40B4-BE49-F238E27FC236}">
                <a16:creationId xmlns:a16="http://schemas.microsoft.com/office/drawing/2014/main" id="{C5C3A2B6-750A-7840-8D27-993B8A232C3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7371" t="73802" r="1380" b="5608"/>
          <a:stretch>
            <a:fillRect/>
          </a:stretch>
        </p:blipFill>
        <p:spPr>
          <a:xfrm>
            <a:off x="2805308" y="2811029"/>
            <a:ext cx="438850" cy="537201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40" name="Прямая со стрелкой 39">
            <a:extLst>
              <a:ext uri="{FF2B5EF4-FFF2-40B4-BE49-F238E27FC236}">
                <a16:creationId xmlns:a16="http://schemas.microsoft.com/office/drawing/2014/main" id="{3BBDEDAB-C8AD-9245-90BE-62A71BB8180D}"/>
              </a:ext>
            </a:extLst>
          </p:cNvPr>
          <p:cNvCxnSpPr>
            <a:cxnSpLocks/>
          </p:cNvCxnSpPr>
          <p:nvPr/>
        </p:nvCxnSpPr>
        <p:spPr>
          <a:xfrm>
            <a:off x="4108140" y="4833369"/>
            <a:ext cx="743459" cy="227385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Овал 48">
            <a:extLst>
              <a:ext uri="{FF2B5EF4-FFF2-40B4-BE49-F238E27FC236}">
                <a16:creationId xmlns:a16="http://schemas.microsoft.com/office/drawing/2014/main" id="{3EFAF991-A335-BB4D-AC81-24D96EA60AC9}"/>
              </a:ext>
            </a:extLst>
          </p:cNvPr>
          <p:cNvSpPr/>
          <p:nvPr/>
        </p:nvSpPr>
        <p:spPr>
          <a:xfrm>
            <a:off x="2506178" y="3540711"/>
            <a:ext cx="1692100" cy="1581862"/>
          </a:xfrm>
          <a:prstGeom prst="ellipse">
            <a:avLst/>
          </a:prstGeom>
          <a:noFill/>
          <a:ln w="38100" cap="flat" cmpd="sng" algn="ctr">
            <a:solidFill>
              <a:srgbClr val="28516A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0" name="Овал 49">
            <a:extLst>
              <a:ext uri="{FF2B5EF4-FFF2-40B4-BE49-F238E27FC236}">
                <a16:creationId xmlns:a16="http://schemas.microsoft.com/office/drawing/2014/main" id="{49D0AC6E-0EF7-FC4E-B172-3639A9AA8E69}"/>
              </a:ext>
            </a:extLst>
          </p:cNvPr>
          <p:cNvSpPr/>
          <p:nvPr/>
        </p:nvSpPr>
        <p:spPr>
          <a:xfrm>
            <a:off x="3302220" y="2655555"/>
            <a:ext cx="1747669" cy="1769441"/>
          </a:xfrm>
          <a:prstGeom prst="ellipse">
            <a:avLst/>
          </a:prstGeom>
          <a:noFill/>
          <a:ln w="38100" cap="flat" cmpd="sng" algn="ctr">
            <a:solidFill>
              <a:srgbClr val="28516A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58" name="piplgimp.png" descr="piplgimp.png">
            <a:extLst>
              <a:ext uri="{FF2B5EF4-FFF2-40B4-BE49-F238E27FC236}">
                <a16:creationId xmlns:a16="http://schemas.microsoft.com/office/drawing/2014/main" id="{7168DCB0-82FA-1140-8A30-DD2DD3C9F30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483" t="4372" r="37689" b="77128"/>
          <a:stretch>
            <a:fillRect/>
          </a:stretch>
        </p:blipFill>
        <p:spPr>
          <a:xfrm>
            <a:off x="4957811" y="5040915"/>
            <a:ext cx="461441" cy="482664"/>
          </a:xfrm>
          <a:prstGeom prst="rect">
            <a:avLst/>
          </a:prstGeom>
          <a:ln w="12700">
            <a:miter lim="400000"/>
          </a:ln>
        </p:spPr>
      </p:pic>
      <p:pic>
        <p:nvPicPr>
          <p:cNvPr id="59" name="piplgimp.png" descr="piplgimp.png">
            <a:extLst>
              <a:ext uri="{FF2B5EF4-FFF2-40B4-BE49-F238E27FC236}">
                <a16:creationId xmlns:a16="http://schemas.microsoft.com/office/drawing/2014/main" id="{9BD2727A-2A14-D74C-8E64-C69D9173B8E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271" t="26184" r="12827" b="54137"/>
          <a:stretch>
            <a:fillRect/>
          </a:stretch>
        </p:blipFill>
        <p:spPr>
          <a:xfrm>
            <a:off x="5840798" y="4539128"/>
            <a:ext cx="464353" cy="513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60" name="piplgimp.png" descr="piplgimp.png">
            <a:extLst>
              <a:ext uri="{FF2B5EF4-FFF2-40B4-BE49-F238E27FC236}">
                <a16:creationId xmlns:a16="http://schemas.microsoft.com/office/drawing/2014/main" id="{59F03669-C586-0E45-98A1-E6234EF31A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7522" t="27821" r="324" b="53479"/>
          <a:stretch>
            <a:fillRect/>
          </a:stretch>
        </p:blipFill>
        <p:spPr>
          <a:xfrm>
            <a:off x="5596336" y="5060754"/>
            <a:ext cx="474174" cy="487892"/>
          </a:xfrm>
          <a:prstGeom prst="rect">
            <a:avLst/>
          </a:prstGeom>
          <a:ln w="12700">
            <a:miter lim="400000"/>
          </a:ln>
        </p:spPr>
      </p:pic>
      <p:pic>
        <p:nvPicPr>
          <p:cNvPr id="62" name="piplgimp.png" descr="piplgimp.png">
            <a:extLst>
              <a:ext uri="{FF2B5EF4-FFF2-40B4-BE49-F238E27FC236}">
                <a16:creationId xmlns:a16="http://schemas.microsoft.com/office/drawing/2014/main" id="{65C0E01C-625F-674B-8C8B-073A5FF560B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946" t="74225" r="74798" b="6508"/>
          <a:stretch>
            <a:fillRect/>
          </a:stretch>
        </p:blipFill>
        <p:spPr>
          <a:xfrm>
            <a:off x="5461077" y="5536180"/>
            <a:ext cx="439110" cy="502679"/>
          </a:xfrm>
          <a:prstGeom prst="rect">
            <a:avLst/>
          </a:prstGeom>
          <a:ln w="12700">
            <a:miter lim="400000"/>
          </a:ln>
        </p:spPr>
      </p:pic>
      <p:pic>
        <p:nvPicPr>
          <p:cNvPr id="63" name="piplgimp.png" descr="piplgimp.png">
            <a:extLst>
              <a:ext uri="{FF2B5EF4-FFF2-40B4-BE49-F238E27FC236}">
                <a16:creationId xmlns:a16="http://schemas.microsoft.com/office/drawing/2014/main" id="{03066A0D-4D32-DB4D-B533-E15A96DEA4D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832" t="73906" r="38397" b="6391"/>
          <a:stretch>
            <a:fillRect/>
          </a:stretch>
        </p:blipFill>
        <p:spPr>
          <a:xfrm>
            <a:off x="6028794" y="5122573"/>
            <a:ext cx="420179" cy="514069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Овал 63">
            <a:extLst>
              <a:ext uri="{FF2B5EF4-FFF2-40B4-BE49-F238E27FC236}">
                <a16:creationId xmlns:a16="http://schemas.microsoft.com/office/drawing/2014/main" id="{F75BFF5A-66A9-4547-AB62-CB61676D1E99}"/>
              </a:ext>
            </a:extLst>
          </p:cNvPr>
          <p:cNvSpPr/>
          <p:nvPr/>
        </p:nvSpPr>
        <p:spPr>
          <a:xfrm>
            <a:off x="4932040" y="4437112"/>
            <a:ext cx="1638757" cy="1690271"/>
          </a:xfrm>
          <a:prstGeom prst="ellipse">
            <a:avLst/>
          </a:prstGeom>
          <a:noFill/>
          <a:ln w="38100" cap="flat" cmpd="sng" algn="ctr">
            <a:solidFill>
              <a:srgbClr val="28516A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66" name="Прямая со стрелкой 65">
            <a:extLst>
              <a:ext uri="{FF2B5EF4-FFF2-40B4-BE49-F238E27FC236}">
                <a16:creationId xmlns:a16="http://schemas.microsoft.com/office/drawing/2014/main" id="{8D962052-DAB1-7945-89AC-1E5860BBC457}"/>
              </a:ext>
            </a:extLst>
          </p:cNvPr>
          <p:cNvCxnSpPr>
            <a:cxnSpLocks/>
            <a:endCxn id="67" idx="2"/>
          </p:cNvCxnSpPr>
          <p:nvPr/>
        </p:nvCxnSpPr>
        <p:spPr>
          <a:xfrm flipV="1">
            <a:off x="5084390" y="3374073"/>
            <a:ext cx="332324" cy="32212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Овал 66">
            <a:extLst>
              <a:ext uri="{FF2B5EF4-FFF2-40B4-BE49-F238E27FC236}">
                <a16:creationId xmlns:a16="http://schemas.microsoft.com/office/drawing/2014/main" id="{875B2EE9-9567-B44A-9A8F-580969681656}"/>
              </a:ext>
            </a:extLst>
          </p:cNvPr>
          <p:cNvSpPr/>
          <p:nvPr/>
        </p:nvSpPr>
        <p:spPr>
          <a:xfrm>
            <a:off x="5416714" y="2489352"/>
            <a:ext cx="1747669" cy="1769441"/>
          </a:xfrm>
          <a:prstGeom prst="ellipse">
            <a:avLst/>
          </a:prstGeom>
          <a:noFill/>
          <a:ln w="38100" cap="flat" cmpd="sng" algn="ctr">
            <a:solidFill>
              <a:srgbClr val="28516A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69" name="piplgimp.png" descr="piplgimp.png">
            <a:extLst>
              <a:ext uri="{FF2B5EF4-FFF2-40B4-BE49-F238E27FC236}">
                <a16:creationId xmlns:a16="http://schemas.microsoft.com/office/drawing/2014/main" id="{16695B73-759B-CD49-BC78-8427433B6A0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271" t="26184" r="12827" b="54137"/>
          <a:stretch>
            <a:fillRect/>
          </a:stretch>
        </p:blipFill>
        <p:spPr>
          <a:xfrm>
            <a:off x="5608622" y="3405083"/>
            <a:ext cx="464353" cy="513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70" name="piplgimp.png" descr="piplgimp.png">
            <a:extLst>
              <a:ext uri="{FF2B5EF4-FFF2-40B4-BE49-F238E27FC236}">
                <a16:creationId xmlns:a16="http://schemas.microsoft.com/office/drawing/2014/main" id="{E34A7648-CC5F-D44E-9057-12941639AB8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145" t="49659" r="62544" b="30677"/>
          <a:stretch>
            <a:fillRect/>
          </a:stretch>
        </p:blipFill>
        <p:spPr>
          <a:xfrm>
            <a:off x="6139638" y="3642146"/>
            <a:ext cx="441239" cy="513060"/>
          </a:xfrm>
          <a:prstGeom prst="rect">
            <a:avLst/>
          </a:prstGeom>
          <a:ln w="12700">
            <a:miter lim="400000"/>
          </a:ln>
        </p:spPr>
      </p:pic>
      <p:pic>
        <p:nvPicPr>
          <p:cNvPr id="71" name="piplgimp.png" descr="piplgimp.png">
            <a:extLst>
              <a:ext uri="{FF2B5EF4-FFF2-40B4-BE49-F238E27FC236}">
                <a16:creationId xmlns:a16="http://schemas.microsoft.com/office/drawing/2014/main" id="{E07D312C-2E58-5941-BB0B-96C13584928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710" t="49679" r="50237" b="30583"/>
          <a:stretch>
            <a:fillRect/>
          </a:stretch>
        </p:blipFill>
        <p:spPr>
          <a:xfrm>
            <a:off x="5597581" y="2788587"/>
            <a:ext cx="431213" cy="514964"/>
          </a:xfrm>
          <a:prstGeom prst="rect">
            <a:avLst/>
          </a:prstGeom>
          <a:ln w="12700">
            <a:miter lim="400000"/>
          </a:ln>
        </p:spPr>
      </p:pic>
      <p:pic>
        <p:nvPicPr>
          <p:cNvPr id="72" name="piplgimp.png" descr="piplgimp.png">
            <a:extLst>
              <a:ext uri="{FF2B5EF4-FFF2-40B4-BE49-F238E27FC236}">
                <a16:creationId xmlns:a16="http://schemas.microsoft.com/office/drawing/2014/main" id="{D72DA062-AB70-404F-9A6C-2A45E66F90F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1094" t="48308" r="38270" b="31175"/>
          <a:stretch>
            <a:fillRect/>
          </a:stretch>
        </p:blipFill>
        <p:spPr>
          <a:xfrm>
            <a:off x="6286564" y="2621992"/>
            <a:ext cx="414951" cy="535315"/>
          </a:xfrm>
          <a:prstGeom prst="rect">
            <a:avLst/>
          </a:prstGeom>
          <a:ln w="12700">
            <a:miter lim="400000"/>
          </a:ln>
        </p:spPr>
      </p:pic>
      <p:pic>
        <p:nvPicPr>
          <p:cNvPr id="73" name="piplgimp.png" descr="piplgimp.png">
            <a:extLst>
              <a:ext uri="{FF2B5EF4-FFF2-40B4-BE49-F238E27FC236}">
                <a16:creationId xmlns:a16="http://schemas.microsoft.com/office/drawing/2014/main" id="{5ED9CC17-498B-E24A-9686-1DF3FF878C8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287" t="49056" r="25599" b="30781"/>
          <a:stretch>
            <a:fillRect/>
          </a:stretch>
        </p:blipFill>
        <p:spPr>
          <a:xfrm>
            <a:off x="6620262" y="3191823"/>
            <a:ext cx="433584" cy="526055"/>
          </a:xfrm>
          <a:prstGeom prst="rect">
            <a:avLst/>
          </a:prstGeom>
          <a:ln w="12700">
            <a:miter lim="400000"/>
          </a:ln>
        </p:spPr>
      </p:pic>
      <p:pic>
        <p:nvPicPr>
          <p:cNvPr id="74" name="piplgimp.png" descr="piplgimp.png">
            <a:extLst>
              <a:ext uri="{FF2B5EF4-FFF2-40B4-BE49-F238E27FC236}">
                <a16:creationId xmlns:a16="http://schemas.microsoft.com/office/drawing/2014/main" id="{F34A0146-646A-574B-ABD1-B3D463F9049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8125" t="51284" r="708" b="29866"/>
          <a:stretch>
            <a:fillRect/>
          </a:stretch>
        </p:blipFill>
        <p:spPr>
          <a:xfrm>
            <a:off x="6092668" y="3067969"/>
            <a:ext cx="435638" cy="491813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5" name="Прямоугольник 74">
                <a:extLst>
                  <a:ext uri="{FF2B5EF4-FFF2-40B4-BE49-F238E27FC236}">
                    <a16:creationId xmlns:a16="http://schemas.microsoft.com/office/drawing/2014/main" id="{232B649B-E85D-D544-841E-91F3B73F4F63}"/>
                  </a:ext>
                </a:extLst>
              </p:cNvPr>
              <p:cNvSpPr/>
              <p:nvPr/>
            </p:nvSpPr>
            <p:spPr>
              <a:xfrm>
                <a:off x="7240575" y="3018945"/>
                <a:ext cx="42639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5" name="Прямоугольник 74">
                <a:extLst>
                  <a:ext uri="{FF2B5EF4-FFF2-40B4-BE49-F238E27FC236}">
                    <a16:creationId xmlns:a16="http://schemas.microsoft.com/office/drawing/2014/main" id="{232B649B-E85D-D544-841E-91F3B73F4F6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40575" y="3018945"/>
                <a:ext cx="426399" cy="461665"/>
              </a:xfrm>
              <a:prstGeom prst="rect">
                <a:avLst/>
              </a:prstGeom>
              <a:blipFill>
                <a:blip r:embed="rId5"/>
                <a:stretch>
                  <a:fillRect r="-3142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6" name="Прямоугольник 75">
                <a:extLst>
                  <a:ext uri="{FF2B5EF4-FFF2-40B4-BE49-F238E27FC236}">
                    <a16:creationId xmlns:a16="http://schemas.microsoft.com/office/drawing/2014/main" id="{3F19030F-4995-2741-9856-975A79AD6103}"/>
                  </a:ext>
                </a:extLst>
              </p:cNvPr>
              <p:cNvSpPr/>
              <p:nvPr/>
            </p:nvSpPr>
            <p:spPr>
              <a:xfrm>
                <a:off x="6661164" y="5113245"/>
                <a:ext cx="42639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6" name="Прямоугольник 75">
                <a:extLst>
                  <a:ext uri="{FF2B5EF4-FFF2-40B4-BE49-F238E27FC236}">
                    <a16:creationId xmlns:a16="http://schemas.microsoft.com/office/drawing/2014/main" id="{3F19030F-4995-2741-9856-975A79AD610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1164" y="5113245"/>
                <a:ext cx="426399" cy="461665"/>
              </a:xfrm>
              <a:prstGeom prst="rect">
                <a:avLst/>
              </a:prstGeom>
              <a:blipFill>
                <a:blip r:embed="rId6"/>
                <a:stretch>
                  <a:fillRect r="-3142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3" name="piplgimp.png" descr="piplgimp.png">
            <a:extLst>
              <a:ext uri="{FF2B5EF4-FFF2-40B4-BE49-F238E27FC236}">
                <a16:creationId xmlns:a16="http://schemas.microsoft.com/office/drawing/2014/main" id="{4A160E46-E195-EA43-807C-8409DA10E0D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553" t="49377" r="13094" b="30334"/>
          <a:stretch>
            <a:fillRect/>
          </a:stretch>
        </p:blipFill>
        <p:spPr>
          <a:xfrm>
            <a:off x="5315855" y="4670047"/>
            <a:ext cx="442938" cy="529360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4" name="Прямоугольник 53">
                <a:extLst>
                  <a:ext uri="{FF2B5EF4-FFF2-40B4-BE49-F238E27FC236}">
                    <a16:creationId xmlns:a16="http://schemas.microsoft.com/office/drawing/2014/main" id="{4E4DCB7A-D798-42C9-829F-BD972AB6C9A2}"/>
                  </a:ext>
                </a:extLst>
              </p:cNvPr>
              <p:cNvSpPr/>
              <p:nvPr/>
            </p:nvSpPr>
            <p:spPr>
              <a:xfrm>
                <a:off x="2178316" y="701064"/>
                <a:ext cx="271458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4" name="Прямоугольник 53">
                <a:extLst>
                  <a:ext uri="{FF2B5EF4-FFF2-40B4-BE49-F238E27FC236}">
                    <a16:creationId xmlns:a16="http://schemas.microsoft.com/office/drawing/2014/main" id="{4E4DCB7A-D798-42C9-829F-BD972AB6C9A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8316" y="701064"/>
                <a:ext cx="2714589" cy="461665"/>
              </a:xfrm>
              <a:prstGeom prst="rect">
                <a:avLst/>
              </a:prstGeom>
              <a:blipFill>
                <a:blip r:embed="rId7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5" name="Прямоугольник 54">
            <a:extLst>
              <a:ext uri="{FF2B5EF4-FFF2-40B4-BE49-F238E27FC236}">
                <a16:creationId xmlns:a16="http://schemas.microsoft.com/office/drawing/2014/main" id="{D50AF621-4E08-4785-BFF4-5E5648140C4E}"/>
              </a:ext>
            </a:extLst>
          </p:cNvPr>
          <p:cNvSpPr/>
          <p:nvPr/>
        </p:nvSpPr>
        <p:spPr>
          <a:xfrm>
            <a:off x="612000" y="692696"/>
            <a:ext cx="16177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  <a:ea typeface="MyriadPro-Regular"/>
                <a:cs typeface="MyriadPro-Regular"/>
                <a:sym typeface="MyriadPro-Regular"/>
              </a:rPr>
              <a:t>Выборка:</a:t>
            </a:r>
            <a:r>
              <a:rPr lang="ru-RU" sz="2400" b="1" dirty="0">
                <a:solidFill>
                  <a:srgbClr val="28516A"/>
                </a:solidFill>
              </a:rPr>
              <a:t> </a:t>
            </a:r>
          </a:p>
        </p:txBody>
      </p:sp>
      <p:sp>
        <p:nvSpPr>
          <p:cNvPr id="56" name="Объект 5">
            <a:extLst>
              <a:ext uri="{FF2B5EF4-FFF2-40B4-BE49-F238E27FC236}">
                <a16:creationId xmlns:a16="http://schemas.microsoft.com/office/drawing/2014/main" id="{8AB0DAEB-3C59-4AD1-9D95-F821EC64C058}"/>
              </a:ext>
            </a:extLst>
          </p:cNvPr>
          <p:cNvSpPr txBox="1">
            <a:spLocks/>
          </p:cNvSpPr>
          <p:nvPr/>
        </p:nvSpPr>
        <p:spPr>
          <a:xfrm>
            <a:off x="612000" y="1268760"/>
            <a:ext cx="8136904" cy="1102966"/>
          </a:xfrm>
          <a:prstGeom prst="rect">
            <a:avLst/>
          </a:prstGeom>
        </p:spPr>
        <p:txBody>
          <a:bodyPr vert="horz" lIns="90000" tIns="46800" rIns="90000" bIns="4680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Статистика</a:t>
            </a:r>
            <a:r>
              <a:rPr lang="ru-RU" sz="2400" b="1" dirty="0">
                <a:solidFill>
                  <a:srgbClr val="0059A9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–</a:t>
            </a:r>
            <a:r>
              <a:rPr lang="en-US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любая функция от наблюдений</a:t>
            </a:r>
          </a:p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Примеры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среднее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медиана</a:t>
            </a:r>
            <a:r>
              <a:rPr lang="en-US" sz="2400" dirty="0">
                <a:solidFill>
                  <a:srgbClr val="373737"/>
                </a:solidFill>
              </a:rPr>
              <a:t>,</a:t>
            </a:r>
            <a:r>
              <a:rPr lang="ru-RU" sz="2400" dirty="0">
                <a:solidFill>
                  <a:srgbClr val="373737"/>
                </a:solidFill>
              </a:rPr>
              <a:t> максимум и т</a:t>
            </a:r>
            <a:r>
              <a:rPr lang="en-US" sz="2400" dirty="0">
                <a:solidFill>
                  <a:srgbClr val="373737"/>
                </a:solidFill>
              </a:rPr>
              <a:t>.</a:t>
            </a:r>
            <a:r>
              <a:rPr lang="ru-RU" sz="2400" dirty="0">
                <a:solidFill>
                  <a:srgbClr val="373737"/>
                </a:solidFill>
              </a:rPr>
              <a:t>п</a:t>
            </a:r>
            <a:r>
              <a:rPr lang="en-US" sz="2400" dirty="0">
                <a:solidFill>
                  <a:srgbClr val="373737"/>
                </a:solidFill>
              </a:rPr>
              <a:t>.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097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Статистика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Прямоугольник 53">
                <a:extLst>
                  <a:ext uri="{FF2B5EF4-FFF2-40B4-BE49-F238E27FC236}">
                    <a16:creationId xmlns:a16="http://schemas.microsoft.com/office/drawing/2014/main" id="{90C51514-CB3D-6D4A-8518-9A8017D68F57}"/>
                  </a:ext>
                </a:extLst>
              </p:cNvPr>
              <p:cNvSpPr/>
              <p:nvPr/>
            </p:nvSpPr>
            <p:spPr>
              <a:xfrm>
                <a:off x="2178316" y="701064"/>
                <a:ext cx="271458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4" name="Прямоугольник 53">
                <a:extLst>
                  <a:ext uri="{FF2B5EF4-FFF2-40B4-BE49-F238E27FC236}">
                    <a16:creationId xmlns:a16="http://schemas.microsoft.com/office/drawing/2014/main" id="{90C51514-CB3D-6D4A-8518-9A8017D68F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8316" y="701064"/>
                <a:ext cx="2714589" cy="461665"/>
              </a:xfrm>
              <a:prstGeom prst="rect">
                <a:avLst/>
              </a:prstGeom>
              <a:blipFill>
                <a:blip r:embed="rId4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5" name="Прямоугольник 54">
            <a:extLst>
              <a:ext uri="{FF2B5EF4-FFF2-40B4-BE49-F238E27FC236}">
                <a16:creationId xmlns:a16="http://schemas.microsoft.com/office/drawing/2014/main" id="{B56D69EF-6621-5C4E-9B4A-9DD167D5491F}"/>
              </a:ext>
            </a:extLst>
          </p:cNvPr>
          <p:cNvSpPr/>
          <p:nvPr/>
        </p:nvSpPr>
        <p:spPr>
          <a:xfrm>
            <a:off x="612000" y="692696"/>
            <a:ext cx="16177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  <a:ea typeface="MyriadPro-Regular"/>
                <a:cs typeface="MyriadPro-Regular"/>
                <a:sym typeface="MyriadPro-Regular"/>
              </a:rPr>
              <a:t>Выборка:</a:t>
            </a:r>
            <a:r>
              <a:rPr lang="ru-RU" sz="2400" b="1" dirty="0">
                <a:solidFill>
                  <a:srgbClr val="28516A"/>
                </a:solidFill>
              </a:rPr>
              <a:t> </a:t>
            </a:r>
          </a:p>
        </p:txBody>
      </p:sp>
      <p:sp>
        <p:nvSpPr>
          <p:cNvPr id="57" name="Объект 5">
            <a:extLst>
              <a:ext uri="{FF2B5EF4-FFF2-40B4-BE49-F238E27FC236}">
                <a16:creationId xmlns:a16="http://schemas.microsoft.com/office/drawing/2014/main" id="{75CE7966-D9F9-044D-8566-EE16E1FD0725}"/>
              </a:ext>
            </a:extLst>
          </p:cNvPr>
          <p:cNvSpPr txBox="1">
            <a:spLocks/>
          </p:cNvSpPr>
          <p:nvPr/>
        </p:nvSpPr>
        <p:spPr>
          <a:xfrm>
            <a:off x="612000" y="1268760"/>
            <a:ext cx="8136904" cy="1102966"/>
          </a:xfrm>
          <a:prstGeom prst="rect">
            <a:avLst/>
          </a:prstGeom>
        </p:spPr>
        <p:txBody>
          <a:bodyPr vert="horz" lIns="90000" tIns="46800" rIns="90000" bIns="4680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Статистика</a:t>
            </a:r>
            <a:r>
              <a:rPr lang="ru-RU" sz="2400" b="1" dirty="0">
                <a:solidFill>
                  <a:srgbClr val="0059A9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–</a:t>
            </a:r>
            <a:r>
              <a:rPr lang="en-US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любая функция от наблюдений</a:t>
            </a:r>
          </a:p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Примеры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среднее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медиана</a:t>
            </a:r>
            <a:r>
              <a:rPr lang="en-US" sz="2400" dirty="0">
                <a:solidFill>
                  <a:srgbClr val="373737"/>
                </a:solidFill>
              </a:rPr>
              <a:t>,</a:t>
            </a:r>
            <a:r>
              <a:rPr lang="ru-RU" sz="2400" dirty="0">
                <a:solidFill>
                  <a:srgbClr val="373737"/>
                </a:solidFill>
              </a:rPr>
              <a:t> максимум и т</a:t>
            </a:r>
            <a:r>
              <a:rPr lang="en-US" sz="2400" dirty="0">
                <a:solidFill>
                  <a:srgbClr val="373737"/>
                </a:solidFill>
              </a:rPr>
              <a:t>.</a:t>
            </a:r>
            <a:r>
              <a:rPr lang="ru-RU" sz="2400" dirty="0">
                <a:solidFill>
                  <a:srgbClr val="373737"/>
                </a:solidFill>
              </a:rPr>
              <a:t>п</a:t>
            </a:r>
            <a:r>
              <a:rPr lang="en-US" sz="2400" dirty="0">
                <a:solidFill>
                  <a:srgbClr val="373737"/>
                </a:solidFill>
              </a:rPr>
              <a:t>.</a:t>
            </a:r>
            <a:endParaRPr lang="ru-RU" sz="2400" dirty="0">
              <a:solidFill>
                <a:srgbClr val="373737"/>
              </a:solidFill>
            </a:endParaRPr>
          </a:p>
        </p:txBody>
      </p:sp>
      <p:pic>
        <p:nvPicPr>
          <p:cNvPr id="58" name="piplgimp.png" descr="piplgimp.png">
            <a:extLst>
              <a:ext uri="{FF2B5EF4-FFF2-40B4-BE49-F238E27FC236}">
                <a16:creationId xmlns:a16="http://schemas.microsoft.com/office/drawing/2014/main" id="{7D8FBC6A-C48F-46A8-A303-47E09D8826C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3303" t="2384" r="74327" b="77252"/>
          <a:stretch>
            <a:fillRect/>
          </a:stretch>
        </p:blipFill>
        <p:spPr>
          <a:xfrm>
            <a:off x="1666161" y="2703812"/>
            <a:ext cx="482557" cy="531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59" name="piplgimp.png" descr="piplgimp.png">
            <a:extLst>
              <a:ext uri="{FF2B5EF4-FFF2-40B4-BE49-F238E27FC236}">
                <a16:creationId xmlns:a16="http://schemas.microsoft.com/office/drawing/2014/main" id="{A588F6CD-A7FD-4794-85B0-C12223C8A4E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5685" t="3967" r="62223" b="77312"/>
          <a:stretch>
            <a:fillRect/>
          </a:stretch>
        </p:blipFill>
        <p:spPr>
          <a:xfrm>
            <a:off x="1078418" y="3051843"/>
            <a:ext cx="471748" cy="488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60" name="piplgimp.png" descr="piplgimp.png">
            <a:extLst>
              <a:ext uri="{FF2B5EF4-FFF2-40B4-BE49-F238E27FC236}">
                <a16:creationId xmlns:a16="http://schemas.microsoft.com/office/drawing/2014/main" id="{261FEC66-A91B-4DD8-BE6B-84E1B2FD9D3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8389" t="3322" r="49858" b="77245"/>
          <a:stretch>
            <a:fillRect/>
          </a:stretch>
        </p:blipFill>
        <p:spPr>
          <a:xfrm>
            <a:off x="1758501" y="4445926"/>
            <a:ext cx="458509" cy="507029"/>
          </a:xfrm>
          <a:prstGeom prst="rect">
            <a:avLst/>
          </a:prstGeom>
          <a:ln w="12700">
            <a:miter lim="400000"/>
          </a:ln>
        </p:spPr>
      </p:pic>
      <p:pic>
        <p:nvPicPr>
          <p:cNvPr id="62" name="piplgimp.png" descr="piplgimp.png">
            <a:extLst>
              <a:ext uri="{FF2B5EF4-FFF2-40B4-BE49-F238E27FC236}">
                <a16:creationId xmlns:a16="http://schemas.microsoft.com/office/drawing/2014/main" id="{60B4BE57-5366-4D48-A4CB-6A58C86D1EC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0483" t="4372" r="37689" b="77128"/>
          <a:stretch>
            <a:fillRect/>
          </a:stretch>
        </p:blipFill>
        <p:spPr>
          <a:xfrm>
            <a:off x="2455127" y="4096486"/>
            <a:ext cx="461441" cy="482664"/>
          </a:xfrm>
          <a:prstGeom prst="rect">
            <a:avLst/>
          </a:prstGeom>
          <a:ln w="12700">
            <a:miter lim="400000"/>
          </a:ln>
        </p:spPr>
      </p:pic>
      <p:pic>
        <p:nvPicPr>
          <p:cNvPr id="63" name="piplgimp.png" descr="piplgimp.png">
            <a:extLst>
              <a:ext uri="{FF2B5EF4-FFF2-40B4-BE49-F238E27FC236}">
                <a16:creationId xmlns:a16="http://schemas.microsoft.com/office/drawing/2014/main" id="{6C95DC51-807E-41A6-94B8-78E3AECD662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2422" t="3972" r="25100" b="77484"/>
          <a:stretch>
            <a:fillRect/>
          </a:stretch>
        </p:blipFill>
        <p:spPr>
          <a:xfrm>
            <a:off x="1650643" y="3238690"/>
            <a:ext cx="486796" cy="483841"/>
          </a:xfrm>
          <a:prstGeom prst="rect">
            <a:avLst/>
          </a:prstGeom>
          <a:ln w="12700">
            <a:miter lim="400000"/>
          </a:ln>
        </p:spPr>
      </p:pic>
      <p:pic>
        <p:nvPicPr>
          <p:cNvPr id="64" name="piplgimp.png" descr="piplgimp.png">
            <a:extLst>
              <a:ext uri="{FF2B5EF4-FFF2-40B4-BE49-F238E27FC236}">
                <a16:creationId xmlns:a16="http://schemas.microsoft.com/office/drawing/2014/main" id="{1F6400FD-6E93-4FC5-962C-5C9D38B7C99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7422" t="2983" r="491" b="76990"/>
          <a:stretch>
            <a:fillRect/>
          </a:stretch>
        </p:blipFill>
        <p:spPr>
          <a:xfrm>
            <a:off x="3198945" y="2514559"/>
            <a:ext cx="471523" cy="522527"/>
          </a:xfrm>
          <a:prstGeom prst="rect">
            <a:avLst/>
          </a:prstGeom>
          <a:ln w="12700">
            <a:miter lim="400000"/>
          </a:ln>
        </p:spPr>
      </p:pic>
      <p:pic>
        <p:nvPicPr>
          <p:cNvPr id="83" name="piplgimp.png" descr="piplgimp.png">
            <a:extLst>
              <a:ext uri="{FF2B5EF4-FFF2-40B4-BE49-F238E27FC236}">
                <a16:creationId xmlns:a16="http://schemas.microsoft.com/office/drawing/2014/main" id="{B3B5E8F9-2EE6-4F21-B4E4-428FC50BBA9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6068" r="86683" b="53936"/>
          <a:stretch>
            <a:fillRect/>
          </a:stretch>
        </p:blipFill>
        <p:spPr>
          <a:xfrm>
            <a:off x="1681629" y="3819044"/>
            <a:ext cx="519562" cy="521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84" name="piplgimp.png" descr="piplgimp.png">
            <a:extLst>
              <a:ext uri="{FF2B5EF4-FFF2-40B4-BE49-F238E27FC236}">
                <a16:creationId xmlns:a16="http://schemas.microsoft.com/office/drawing/2014/main" id="{2F24A884-5E0C-42B4-AD95-0B177ACBD13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3558" t="24795" r="74762" b="54242"/>
          <a:stretch>
            <a:fillRect/>
          </a:stretch>
        </p:blipFill>
        <p:spPr>
          <a:xfrm>
            <a:off x="697382" y="4049458"/>
            <a:ext cx="455653" cy="546948"/>
          </a:xfrm>
          <a:prstGeom prst="rect">
            <a:avLst/>
          </a:prstGeom>
          <a:ln w="12700">
            <a:miter lim="400000"/>
          </a:ln>
        </p:spPr>
      </p:pic>
      <p:pic>
        <p:nvPicPr>
          <p:cNvPr id="85" name="piplgimp.png" descr="piplgimp.png">
            <a:extLst>
              <a:ext uri="{FF2B5EF4-FFF2-40B4-BE49-F238E27FC236}">
                <a16:creationId xmlns:a16="http://schemas.microsoft.com/office/drawing/2014/main" id="{A8E73A85-C225-4874-A48C-045A7231DDD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6172" t="25827" r="62391" b="53702"/>
          <a:stretch>
            <a:fillRect/>
          </a:stretch>
        </p:blipFill>
        <p:spPr>
          <a:xfrm>
            <a:off x="2232724" y="3001707"/>
            <a:ext cx="446169" cy="534102"/>
          </a:xfrm>
          <a:prstGeom prst="rect">
            <a:avLst/>
          </a:prstGeom>
          <a:ln w="12700">
            <a:miter lim="400000"/>
          </a:ln>
        </p:spPr>
      </p:pic>
      <p:pic>
        <p:nvPicPr>
          <p:cNvPr id="86" name="piplgimp.png" descr="piplgimp.png">
            <a:extLst>
              <a:ext uri="{FF2B5EF4-FFF2-40B4-BE49-F238E27FC236}">
                <a16:creationId xmlns:a16="http://schemas.microsoft.com/office/drawing/2014/main" id="{2E227B5D-E018-4E3B-A555-D377760BB96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0124" t="24661" r="37240" b="53740"/>
          <a:stretch>
            <a:fillRect/>
          </a:stretch>
        </p:blipFill>
        <p:spPr>
          <a:xfrm>
            <a:off x="2238200" y="3428793"/>
            <a:ext cx="492957" cy="563545"/>
          </a:xfrm>
          <a:prstGeom prst="rect">
            <a:avLst/>
          </a:prstGeom>
          <a:ln w="12700">
            <a:miter lim="400000"/>
          </a:ln>
        </p:spPr>
      </p:pic>
      <p:pic>
        <p:nvPicPr>
          <p:cNvPr id="87" name="piplgimp.png" descr="piplgimp.png">
            <a:extLst>
              <a:ext uri="{FF2B5EF4-FFF2-40B4-BE49-F238E27FC236}">
                <a16:creationId xmlns:a16="http://schemas.microsoft.com/office/drawing/2014/main" id="{2ACBA4E1-77B3-4E21-BFDC-7E4688EF8D8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5271" t="26184" r="12827" b="54137"/>
          <a:stretch>
            <a:fillRect/>
          </a:stretch>
        </p:blipFill>
        <p:spPr>
          <a:xfrm>
            <a:off x="3401986" y="3647088"/>
            <a:ext cx="464353" cy="513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88" name="piplgimp.png" descr="piplgimp.png">
            <a:extLst>
              <a:ext uri="{FF2B5EF4-FFF2-40B4-BE49-F238E27FC236}">
                <a16:creationId xmlns:a16="http://schemas.microsoft.com/office/drawing/2014/main" id="{67F20E0B-2503-4F30-88DF-6AEF06A4A6F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7522" t="27821" r="324" b="53479"/>
          <a:stretch>
            <a:fillRect/>
          </a:stretch>
        </p:blipFill>
        <p:spPr>
          <a:xfrm>
            <a:off x="2990851" y="3950872"/>
            <a:ext cx="474174" cy="487892"/>
          </a:xfrm>
          <a:prstGeom prst="rect">
            <a:avLst/>
          </a:prstGeom>
          <a:ln w="12700">
            <a:miter lim="400000"/>
          </a:ln>
        </p:spPr>
      </p:pic>
      <p:pic>
        <p:nvPicPr>
          <p:cNvPr id="89" name="piplgimp.png" descr="piplgimp.png">
            <a:extLst>
              <a:ext uri="{FF2B5EF4-FFF2-40B4-BE49-F238E27FC236}">
                <a16:creationId xmlns:a16="http://schemas.microsoft.com/office/drawing/2014/main" id="{9CC7236F-0E4E-4440-BEB9-EC68A1E399A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579" t="49948" r="87666" b="30457"/>
          <a:stretch>
            <a:fillRect/>
          </a:stretch>
        </p:blipFill>
        <p:spPr>
          <a:xfrm>
            <a:off x="594807" y="2703715"/>
            <a:ext cx="419581" cy="511249"/>
          </a:xfrm>
          <a:prstGeom prst="rect">
            <a:avLst/>
          </a:prstGeom>
          <a:ln w="12700">
            <a:miter lim="400000"/>
          </a:ln>
        </p:spPr>
      </p:pic>
      <p:pic>
        <p:nvPicPr>
          <p:cNvPr id="90" name="piplgimp.png" descr="piplgimp.png">
            <a:extLst>
              <a:ext uri="{FF2B5EF4-FFF2-40B4-BE49-F238E27FC236}">
                <a16:creationId xmlns:a16="http://schemas.microsoft.com/office/drawing/2014/main" id="{8E9901CA-C7E1-48F5-9BA0-562A9DAA190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4044" t="48946" r="74692" b="31417"/>
          <a:stretch>
            <a:fillRect/>
          </a:stretch>
        </p:blipFill>
        <p:spPr>
          <a:xfrm>
            <a:off x="1369330" y="4124206"/>
            <a:ext cx="439428" cy="512351"/>
          </a:xfrm>
          <a:prstGeom prst="rect">
            <a:avLst/>
          </a:prstGeom>
          <a:ln w="12700">
            <a:miter lim="400000"/>
          </a:ln>
        </p:spPr>
      </p:pic>
      <p:pic>
        <p:nvPicPr>
          <p:cNvPr id="91" name="piplgimp.png" descr="piplgimp.png">
            <a:extLst>
              <a:ext uri="{FF2B5EF4-FFF2-40B4-BE49-F238E27FC236}">
                <a16:creationId xmlns:a16="http://schemas.microsoft.com/office/drawing/2014/main" id="{D92942B1-C9CE-472E-997A-BA9780A643B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6145" t="49659" r="62544" b="30677"/>
          <a:stretch>
            <a:fillRect/>
          </a:stretch>
        </p:blipFill>
        <p:spPr>
          <a:xfrm>
            <a:off x="4025705" y="3819205"/>
            <a:ext cx="441239" cy="513060"/>
          </a:xfrm>
          <a:prstGeom prst="rect">
            <a:avLst/>
          </a:prstGeom>
          <a:ln w="12700">
            <a:miter lim="400000"/>
          </a:ln>
        </p:spPr>
      </p:pic>
      <p:pic>
        <p:nvPicPr>
          <p:cNvPr id="92" name="piplgimp.png" descr="piplgimp.png">
            <a:extLst>
              <a:ext uri="{FF2B5EF4-FFF2-40B4-BE49-F238E27FC236}">
                <a16:creationId xmlns:a16="http://schemas.microsoft.com/office/drawing/2014/main" id="{29E15FC4-8673-4B5B-9917-514773C07A2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8710" t="49679" r="50237" b="30583"/>
          <a:stretch>
            <a:fillRect/>
          </a:stretch>
        </p:blipFill>
        <p:spPr>
          <a:xfrm>
            <a:off x="3483648" y="2965646"/>
            <a:ext cx="431213" cy="514964"/>
          </a:xfrm>
          <a:prstGeom prst="rect">
            <a:avLst/>
          </a:prstGeom>
          <a:ln w="12700">
            <a:miter lim="400000"/>
          </a:ln>
        </p:spPr>
      </p:pic>
      <p:pic>
        <p:nvPicPr>
          <p:cNvPr id="93" name="piplgimp.png" descr="piplgimp.png">
            <a:extLst>
              <a:ext uri="{FF2B5EF4-FFF2-40B4-BE49-F238E27FC236}">
                <a16:creationId xmlns:a16="http://schemas.microsoft.com/office/drawing/2014/main" id="{07B4AEA7-138F-4F43-9663-16CCA0313FD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1094" t="48308" r="38270" b="31175"/>
          <a:stretch>
            <a:fillRect/>
          </a:stretch>
        </p:blipFill>
        <p:spPr>
          <a:xfrm>
            <a:off x="4125367" y="2656508"/>
            <a:ext cx="414951" cy="535315"/>
          </a:xfrm>
          <a:prstGeom prst="rect">
            <a:avLst/>
          </a:prstGeom>
          <a:ln w="12700">
            <a:miter lim="400000"/>
          </a:ln>
        </p:spPr>
      </p:pic>
      <p:pic>
        <p:nvPicPr>
          <p:cNvPr id="94" name="piplgimp.png" descr="piplgimp.png">
            <a:extLst>
              <a:ext uri="{FF2B5EF4-FFF2-40B4-BE49-F238E27FC236}">
                <a16:creationId xmlns:a16="http://schemas.microsoft.com/office/drawing/2014/main" id="{2A545059-3C3B-4EAF-BF41-CAD2F47CDEB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3287" t="49056" r="25599" b="30781"/>
          <a:stretch>
            <a:fillRect/>
          </a:stretch>
        </p:blipFill>
        <p:spPr>
          <a:xfrm>
            <a:off x="4506329" y="3368882"/>
            <a:ext cx="433584" cy="526055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piplgimp.png" descr="piplgimp.png">
            <a:extLst>
              <a:ext uri="{FF2B5EF4-FFF2-40B4-BE49-F238E27FC236}">
                <a16:creationId xmlns:a16="http://schemas.microsoft.com/office/drawing/2014/main" id="{3AE5973A-D9C5-494A-9EC3-62F52B6AB73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5553" t="49377" r="13094" b="30334"/>
          <a:stretch>
            <a:fillRect/>
          </a:stretch>
        </p:blipFill>
        <p:spPr>
          <a:xfrm>
            <a:off x="2924290" y="3356951"/>
            <a:ext cx="442938" cy="529360"/>
          </a:xfrm>
          <a:prstGeom prst="rect">
            <a:avLst/>
          </a:prstGeom>
          <a:ln w="12700">
            <a:miter lim="400000"/>
          </a:ln>
        </p:spPr>
      </p:pic>
      <p:pic>
        <p:nvPicPr>
          <p:cNvPr id="96" name="piplgimp.png" descr="piplgimp.png">
            <a:extLst>
              <a:ext uri="{FF2B5EF4-FFF2-40B4-BE49-F238E27FC236}">
                <a16:creationId xmlns:a16="http://schemas.microsoft.com/office/drawing/2014/main" id="{47D75D12-FA32-4F9A-B4C7-722E263D2AB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8125" t="51284" r="708" b="29866"/>
          <a:stretch>
            <a:fillRect/>
          </a:stretch>
        </p:blipFill>
        <p:spPr>
          <a:xfrm>
            <a:off x="3978735" y="3245028"/>
            <a:ext cx="435638" cy="491813"/>
          </a:xfrm>
          <a:prstGeom prst="rect">
            <a:avLst/>
          </a:prstGeom>
          <a:ln w="12700">
            <a:miter lim="400000"/>
          </a:ln>
        </p:spPr>
      </p:pic>
      <p:pic>
        <p:nvPicPr>
          <p:cNvPr id="97" name="piplgimp.png" descr="piplgimp.png">
            <a:extLst>
              <a:ext uri="{FF2B5EF4-FFF2-40B4-BE49-F238E27FC236}">
                <a16:creationId xmlns:a16="http://schemas.microsoft.com/office/drawing/2014/main" id="{36FAA432-892F-48EB-ACB8-C480DAB250F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586" t="73403" r="87750" b="6048"/>
          <a:stretch>
            <a:fillRect/>
          </a:stretch>
        </p:blipFill>
        <p:spPr>
          <a:xfrm>
            <a:off x="1166615" y="2496156"/>
            <a:ext cx="415997" cy="536118"/>
          </a:xfrm>
          <a:prstGeom prst="rect">
            <a:avLst/>
          </a:prstGeom>
          <a:ln w="12700">
            <a:miter lim="400000"/>
          </a:ln>
        </p:spPr>
      </p:pic>
      <p:pic>
        <p:nvPicPr>
          <p:cNvPr id="98" name="piplgimp.png" descr="piplgimp.png">
            <a:extLst>
              <a:ext uri="{FF2B5EF4-FFF2-40B4-BE49-F238E27FC236}">
                <a16:creationId xmlns:a16="http://schemas.microsoft.com/office/drawing/2014/main" id="{13FA05E4-D925-40DB-B040-42A45A3DAC6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3946" t="74225" r="74798" b="6508"/>
          <a:stretch>
            <a:fillRect/>
          </a:stretch>
        </p:blipFill>
        <p:spPr>
          <a:xfrm>
            <a:off x="2924293" y="4534465"/>
            <a:ext cx="439110" cy="502679"/>
          </a:xfrm>
          <a:prstGeom prst="rect">
            <a:avLst/>
          </a:prstGeom>
          <a:ln w="12700">
            <a:miter lim="400000"/>
          </a:ln>
        </p:spPr>
      </p:pic>
      <p:pic>
        <p:nvPicPr>
          <p:cNvPr id="99" name="piplgimp.png" descr="piplgimp.png">
            <a:extLst>
              <a:ext uri="{FF2B5EF4-FFF2-40B4-BE49-F238E27FC236}">
                <a16:creationId xmlns:a16="http://schemas.microsoft.com/office/drawing/2014/main" id="{1456B030-47C2-4EED-A671-39B7CF72FA7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6630" t="74327" r="62565" b="6055"/>
          <a:stretch>
            <a:fillRect/>
          </a:stretch>
        </p:blipFill>
        <p:spPr>
          <a:xfrm>
            <a:off x="615680" y="3348230"/>
            <a:ext cx="421542" cy="511828"/>
          </a:xfrm>
          <a:prstGeom prst="rect">
            <a:avLst/>
          </a:prstGeom>
          <a:ln w="12700">
            <a:miter lim="400000"/>
          </a:ln>
        </p:spPr>
      </p:pic>
      <p:pic>
        <p:nvPicPr>
          <p:cNvPr id="100" name="piplgimp.png" descr="piplgimp.png">
            <a:extLst>
              <a:ext uri="{FF2B5EF4-FFF2-40B4-BE49-F238E27FC236}">
                <a16:creationId xmlns:a16="http://schemas.microsoft.com/office/drawing/2014/main" id="{AED161AF-0911-47EE-8012-30397C69118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8692" t="73369" r="51001" b="5554"/>
          <a:stretch>
            <a:fillRect/>
          </a:stretch>
        </p:blipFill>
        <p:spPr>
          <a:xfrm>
            <a:off x="973911" y="4510857"/>
            <a:ext cx="402087" cy="54989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1" name="piplgimp.png" descr="piplgimp.png">
            <a:extLst>
              <a:ext uri="{FF2B5EF4-FFF2-40B4-BE49-F238E27FC236}">
                <a16:creationId xmlns:a16="http://schemas.microsoft.com/office/drawing/2014/main" id="{BF704AFC-219E-4B9F-A7B7-4A78FE0D217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0832" t="73906" r="38397" b="6391"/>
          <a:stretch>
            <a:fillRect/>
          </a:stretch>
        </p:blipFill>
        <p:spPr>
          <a:xfrm>
            <a:off x="3535611" y="4211725"/>
            <a:ext cx="420179" cy="514069"/>
          </a:xfrm>
          <a:prstGeom prst="rect">
            <a:avLst/>
          </a:prstGeom>
          <a:ln w="12700">
            <a:miter lim="400000"/>
          </a:ln>
        </p:spPr>
      </p:pic>
      <p:pic>
        <p:nvPicPr>
          <p:cNvPr id="102" name="piplgimp.png" descr="piplgimp.png">
            <a:extLst>
              <a:ext uri="{FF2B5EF4-FFF2-40B4-BE49-F238E27FC236}">
                <a16:creationId xmlns:a16="http://schemas.microsoft.com/office/drawing/2014/main" id="{F151565C-65CE-4DD8-AD85-8FAE0122DEF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3267" t="73236" r="26185" b="6651"/>
          <a:stretch>
            <a:fillRect/>
          </a:stretch>
        </p:blipFill>
        <p:spPr>
          <a:xfrm>
            <a:off x="1114995" y="3623937"/>
            <a:ext cx="411497" cy="524748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piplgimp.png" descr="piplgimp.png">
            <a:extLst>
              <a:ext uri="{FF2B5EF4-FFF2-40B4-BE49-F238E27FC236}">
                <a16:creationId xmlns:a16="http://schemas.microsoft.com/office/drawing/2014/main" id="{CDCF32AA-218F-40BA-8F38-1DE4B6A3659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5504" t="73183" r="13502" b="5756"/>
          <a:stretch>
            <a:fillRect/>
          </a:stretch>
        </p:blipFill>
        <p:spPr>
          <a:xfrm>
            <a:off x="2161596" y="2477042"/>
            <a:ext cx="428916" cy="5494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04" name="piplgimp.png" descr="piplgimp.png">
            <a:extLst>
              <a:ext uri="{FF2B5EF4-FFF2-40B4-BE49-F238E27FC236}">
                <a16:creationId xmlns:a16="http://schemas.microsoft.com/office/drawing/2014/main" id="{DE6C003B-FC01-4BDE-843F-5784D8AF99E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7371" t="73802" r="1380" b="5608"/>
          <a:stretch>
            <a:fillRect/>
          </a:stretch>
        </p:blipFill>
        <p:spPr>
          <a:xfrm>
            <a:off x="2805308" y="2811029"/>
            <a:ext cx="438850" cy="537201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105" name="Прямая со стрелкой 104">
            <a:extLst>
              <a:ext uri="{FF2B5EF4-FFF2-40B4-BE49-F238E27FC236}">
                <a16:creationId xmlns:a16="http://schemas.microsoft.com/office/drawing/2014/main" id="{AE5E8FBF-8F43-43BF-B630-528DE51F2A6E}"/>
              </a:ext>
            </a:extLst>
          </p:cNvPr>
          <p:cNvCxnSpPr>
            <a:cxnSpLocks/>
          </p:cNvCxnSpPr>
          <p:nvPr/>
        </p:nvCxnSpPr>
        <p:spPr>
          <a:xfrm>
            <a:off x="4108140" y="4833369"/>
            <a:ext cx="743459" cy="227385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Овал 105">
            <a:extLst>
              <a:ext uri="{FF2B5EF4-FFF2-40B4-BE49-F238E27FC236}">
                <a16:creationId xmlns:a16="http://schemas.microsoft.com/office/drawing/2014/main" id="{2999A2C2-9D6B-4FC4-8DB4-93CA79023212}"/>
              </a:ext>
            </a:extLst>
          </p:cNvPr>
          <p:cNvSpPr/>
          <p:nvPr/>
        </p:nvSpPr>
        <p:spPr>
          <a:xfrm>
            <a:off x="2506178" y="3540711"/>
            <a:ext cx="1692100" cy="1581862"/>
          </a:xfrm>
          <a:prstGeom prst="ellipse">
            <a:avLst/>
          </a:prstGeom>
          <a:noFill/>
          <a:ln w="38100" cap="flat" cmpd="sng" algn="ctr">
            <a:solidFill>
              <a:srgbClr val="28516A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7" name="Овал 106">
            <a:extLst>
              <a:ext uri="{FF2B5EF4-FFF2-40B4-BE49-F238E27FC236}">
                <a16:creationId xmlns:a16="http://schemas.microsoft.com/office/drawing/2014/main" id="{10ADEE66-13EC-422F-AAD9-E50EE7DA76E9}"/>
              </a:ext>
            </a:extLst>
          </p:cNvPr>
          <p:cNvSpPr/>
          <p:nvPr/>
        </p:nvSpPr>
        <p:spPr>
          <a:xfrm>
            <a:off x="3302220" y="2655555"/>
            <a:ext cx="1747669" cy="1769441"/>
          </a:xfrm>
          <a:prstGeom prst="ellipse">
            <a:avLst/>
          </a:prstGeom>
          <a:noFill/>
          <a:ln w="38100" cap="flat" cmpd="sng" algn="ctr">
            <a:solidFill>
              <a:srgbClr val="28516A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08" name="Прямая со стрелкой 107">
            <a:extLst>
              <a:ext uri="{FF2B5EF4-FFF2-40B4-BE49-F238E27FC236}">
                <a16:creationId xmlns:a16="http://schemas.microsoft.com/office/drawing/2014/main" id="{8573D2A3-0DF8-41D8-B7D6-A40E5C93FE7B}"/>
              </a:ext>
            </a:extLst>
          </p:cNvPr>
          <p:cNvCxnSpPr>
            <a:cxnSpLocks/>
            <a:endCxn id="109" idx="2"/>
          </p:cNvCxnSpPr>
          <p:nvPr/>
        </p:nvCxnSpPr>
        <p:spPr>
          <a:xfrm flipV="1">
            <a:off x="5084390" y="3374073"/>
            <a:ext cx="332324" cy="32212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Овал 108">
            <a:extLst>
              <a:ext uri="{FF2B5EF4-FFF2-40B4-BE49-F238E27FC236}">
                <a16:creationId xmlns:a16="http://schemas.microsoft.com/office/drawing/2014/main" id="{3F9D8992-3E95-40A0-B2AC-FE8FB237EAB2}"/>
              </a:ext>
            </a:extLst>
          </p:cNvPr>
          <p:cNvSpPr/>
          <p:nvPr/>
        </p:nvSpPr>
        <p:spPr>
          <a:xfrm>
            <a:off x="5416714" y="2489352"/>
            <a:ext cx="1747669" cy="1769441"/>
          </a:xfrm>
          <a:prstGeom prst="ellipse">
            <a:avLst/>
          </a:prstGeom>
          <a:noFill/>
          <a:ln w="38100" cap="flat" cmpd="sng" algn="ctr">
            <a:solidFill>
              <a:srgbClr val="28516A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10" name="piplgimp.png" descr="piplgimp.png">
            <a:extLst>
              <a:ext uri="{FF2B5EF4-FFF2-40B4-BE49-F238E27FC236}">
                <a16:creationId xmlns:a16="http://schemas.microsoft.com/office/drawing/2014/main" id="{D44D7D4D-F82D-4F84-81B9-37861A0E29A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5271" t="26184" r="12827" b="54137"/>
          <a:stretch>
            <a:fillRect/>
          </a:stretch>
        </p:blipFill>
        <p:spPr>
          <a:xfrm>
            <a:off x="5608622" y="3405083"/>
            <a:ext cx="464353" cy="513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11" name="piplgimp.png" descr="piplgimp.png">
            <a:extLst>
              <a:ext uri="{FF2B5EF4-FFF2-40B4-BE49-F238E27FC236}">
                <a16:creationId xmlns:a16="http://schemas.microsoft.com/office/drawing/2014/main" id="{39B32476-B5EF-4B4F-A6E1-6878E74E243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6145" t="49659" r="62544" b="30677"/>
          <a:stretch>
            <a:fillRect/>
          </a:stretch>
        </p:blipFill>
        <p:spPr>
          <a:xfrm>
            <a:off x="6139638" y="3642146"/>
            <a:ext cx="441239" cy="5130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12" name="piplgimp.png" descr="piplgimp.png">
            <a:extLst>
              <a:ext uri="{FF2B5EF4-FFF2-40B4-BE49-F238E27FC236}">
                <a16:creationId xmlns:a16="http://schemas.microsoft.com/office/drawing/2014/main" id="{B5460EFD-FA9E-4EE1-BC41-FA5C4F11FEA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8710" t="49679" r="50237" b="30583"/>
          <a:stretch>
            <a:fillRect/>
          </a:stretch>
        </p:blipFill>
        <p:spPr>
          <a:xfrm>
            <a:off x="5597581" y="2788587"/>
            <a:ext cx="431213" cy="5149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piplgimp.png" descr="piplgimp.png">
            <a:extLst>
              <a:ext uri="{FF2B5EF4-FFF2-40B4-BE49-F238E27FC236}">
                <a16:creationId xmlns:a16="http://schemas.microsoft.com/office/drawing/2014/main" id="{70203A3A-0786-420F-A9D6-A4BAC1550DA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1094" t="48308" r="38270" b="31175"/>
          <a:stretch>
            <a:fillRect/>
          </a:stretch>
        </p:blipFill>
        <p:spPr>
          <a:xfrm>
            <a:off x="6286564" y="2621992"/>
            <a:ext cx="414951" cy="5353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14" name="piplgimp.png" descr="piplgimp.png">
            <a:extLst>
              <a:ext uri="{FF2B5EF4-FFF2-40B4-BE49-F238E27FC236}">
                <a16:creationId xmlns:a16="http://schemas.microsoft.com/office/drawing/2014/main" id="{4127B984-EE7F-48E7-BE6B-1E7D48F0A01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3287" t="49056" r="25599" b="30781"/>
          <a:stretch>
            <a:fillRect/>
          </a:stretch>
        </p:blipFill>
        <p:spPr>
          <a:xfrm>
            <a:off x="6620262" y="3191823"/>
            <a:ext cx="433584" cy="5260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15" name="piplgimp.png" descr="piplgimp.png">
            <a:extLst>
              <a:ext uri="{FF2B5EF4-FFF2-40B4-BE49-F238E27FC236}">
                <a16:creationId xmlns:a16="http://schemas.microsoft.com/office/drawing/2014/main" id="{406E8D4F-879E-44DE-A18B-A8491F15360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8125" t="51284" r="708" b="29866"/>
          <a:stretch>
            <a:fillRect/>
          </a:stretch>
        </p:blipFill>
        <p:spPr>
          <a:xfrm>
            <a:off x="6092668" y="3067969"/>
            <a:ext cx="435638" cy="491813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6" name="Прямоугольник 115">
                <a:extLst>
                  <a:ext uri="{FF2B5EF4-FFF2-40B4-BE49-F238E27FC236}">
                    <a16:creationId xmlns:a16="http://schemas.microsoft.com/office/drawing/2014/main" id="{4BA5F7C6-87CA-436C-8FCD-04F5D2F08234}"/>
                  </a:ext>
                </a:extLst>
              </p:cNvPr>
              <p:cNvSpPr/>
              <p:nvPr/>
            </p:nvSpPr>
            <p:spPr>
              <a:xfrm>
                <a:off x="7240575" y="3018945"/>
                <a:ext cx="42639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6" name="Прямоугольник 115">
                <a:extLst>
                  <a:ext uri="{FF2B5EF4-FFF2-40B4-BE49-F238E27FC236}">
                    <a16:creationId xmlns:a16="http://schemas.microsoft.com/office/drawing/2014/main" id="{4BA5F7C6-87CA-436C-8FCD-04F5D2F0823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40575" y="3018945"/>
                <a:ext cx="426399" cy="461665"/>
              </a:xfrm>
              <a:prstGeom prst="rect">
                <a:avLst/>
              </a:prstGeom>
              <a:blipFill>
                <a:blip r:embed="rId6"/>
                <a:stretch>
                  <a:fillRect r="-3142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7" name="Прямоугольник 116">
                <a:extLst>
                  <a:ext uri="{FF2B5EF4-FFF2-40B4-BE49-F238E27FC236}">
                    <a16:creationId xmlns:a16="http://schemas.microsoft.com/office/drawing/2014/main" id="{131F9955-B8BD-4D74-AE36-6AC74BD57E15}"/>
                  </a:ext>
                </a:extLst>
              </p:cNvPr>
              <p:cNvSpPr/>
              <p:nvPr/>
            </p:nvSpPr>
            <p:spPr>
              <a:xfrm>
                <a:off x="6661164" y="5113245"/>
                <a:ext cx="42639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7" name="Прямоугольник 116">
                <a:extLst>
                  <a:ext uri="{FF2B5EF4-FFF2-40B4-BE49-F238E27FC236}">
                    <a16:creationId xmlns:a16="http://schemas.microsoft.com/office/drawing/2014/main" id="{131F9955-B8BD-4D74-AE36-6AC74BD57E1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1164" y="5113245"/>
                <a:ext cx="426399" cy="461665"/>
              </a:xfrm>
              <a:prstGeom prst="rect">
                <a:avLst/>
              </a:prstGeom>
              <a:blipFill>
                <a:blip r:embed="rId7"/>
                <a:stretch>
                  <a:fillRect r="-3142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8" name="Прямая со стрелкой 117">
            <a:extLst>
              <a:ext uri="{FF2B5EF4-FFF2-40B4-BE49-F238E27FC236}">
                <a16:creationId xmlns:a16="http://schemas.microsoft.com/office/drawing/2014/main" id="{88C2F963-5C8A-4430-A894-D7FE606B486E}"/>
              </a:ext>
            </a:extLst>
          </p:cNvPr>
          <p:cNvCxnSpPr>
            <a:cxnSpLocks/>
          </p:cNvCxnSpPr>
          <p:nvPr/>
        </p:nvCxnSpPr>
        <p:spPr>
          <a:xfrm flipH="1" flipV="1">
            <a:off x="7590169" y="3439915"/>
            <a:ext cx="381556" cy="708770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Прямая со стрелкой 118">
            <a:extLst>
              <a:ext uri="{FF2B5EF4-FFF2-40B4-BE49-F238E27FC236}">
                <a16:creationId xmlns:a16="http://schemas.microsoft.com/office/drawing/2014/main" id="{BC4FA212-D86E-4DF8-AF5B-F842C4276546}"/>
              </a:ext>
            </a:extLst>
          </p:cNvPr>
          <p:cNvCxnSpPr>
            <a:cxnSpLocks/>
          </p:cNvCxnSpPr>
          <p:nvPr/>
        </p:nvCxnSpPr>
        <p:spPr>
          <a:xfrm flipH="1">
            <a:off x="7113019" y="4785804"/>
            <a:ext cx="655164" cy="548973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Объект 5">
            <a:extLst>
              <a:ext uri="{FF2B5EF4-FFF2-40B4-BE49-F238E27FC236}">
                <a16:creationId xmlns:a16="http://schemas.microsoft.com/office/drawing/2014/main" id="{49A7B881-9F43-45F0-AB8D-F3FECA6C613E}"/>
              </a:ext>
            </a:extLst>
          </p:cNvPr>
          <p:cNvSpPr txBox="1">
            <a:spLocks/>
          </p:cNvSpPr>
          <p:nvPr/>
        </p:nvSpPr>
        <p:spPr>
          <a:xfrm>
            <a:off x="7188011" y="4244561"/>
            <a:ext cx="1771058" cy="4027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C0504D"/>
                </a:solidFill>
              </a:rPr>
              <a:t>разные</a:t>
            </a:r>
          </a:p>
        </p:txBody>
      </p:sp>
      <p:pic>
        <p:nvPicPr>
          <p:cNvPr id="121" name="piplgimp.png" descr="piplgimp.png">
            <a:extLst>
              <a:ext uri="{FF2B5EF4-FFF2-40B4-BE49-F238E27FC236}">
                <a16:creationId xmlns:a16="http://schemas.microsoft.com/office/drawing/2014/main" id="{EC013A60-736F-464E-A562-9A7A3AC944F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0483" t="4372" r="37689" b="77128"/>
          <a:stretch>
            <a:fillRect/>
          </a:stretch>
        </p:blipFill>
        <p:spPr>
          <a:xfrm>
            <a:off x="4957811" y="5040915"/>
            <a:ext cx="461441" cy="4826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2" name="piplgimp.png" descr="piplgimp.png">
            <a:extLst>
              <a:ext uri="{FF2B5EF4-FFF2-40B4-BE49-F238E27FC236}">
                <a16:creationId xmlns:a16="http://schemas.microsoft.com/office/drawing/2014/main" id="{04FE6DA9-F2D9-4D43-9495-67805CD70E2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5271" t="26184" r="12827" b="54137"/>
          <a:stretch>
            <a:fillRect/>
          </a:stretch>
        </p:blipFill>
        <p:spPr>
          <a:xfrm>
            <a:off x="5840798" y="4539128"/>
            <a:ext cx="464353" cy="513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3" name="piplgimp.png" descr="piplgimp.png">
            <a:extLst>
              <a:ext uri="{FF2B5EF4-FFF2-40B4-BE49-F238E27FC236}">
                <a16:creationId xmlns:a16="http://schemas.microsoft.com/office/drawing/2014/main" id="{07CBBC53-39DF-4120-A933-C248DB35DE1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7522" t="27821" r="324" b="53479"/>
          <a:stretch>
            <a:fillRect/>
          </a:stretch>
        </p:blipFill>
        <p:spPr>
          <a:xfrm>
            <a:off x="5596336" y="5060754"/>
            <a:ext cx="474174" cy="48789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piplgimp.png" descr="piplgimp.png">
            <a:extLst>
              <a:ext uri="{FF2B5EF4-FFF2-40B4-BE49-F238E27FC236}">
                <a16:creationId xmlns:a16="http://schemas.microsoft.com/office/drawing/2014/main" id="{636FE303-E146-4E2B-A2FE-2E611853817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3946" t="74225" r="74798" b="6508"/>
          <a:stretch>
            <a:fillRect/>
          </a:stretch>
        </p:blipFill>
        <p:spPr>
          <a:xfrm>
            <a:off x="5461077" y="5536180"/>
            <a:ext cx="439110" cy="502679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piplgimp.png" descr="piplgimp.png">
            <a:extLst>
              <a:ext uri="{FF2B5EF4-FFF2-40B4-BE49-F238E27FC236}">
                <a16:creationId xmlns:a16="http://schemas.microsoft.com/office/drawing/2014/main" id="{2BF9B875-BE8A-4A13-B0A9-D48428D5DA4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0832" t="73906" r="38397" b="6391"/>
          <a:stretch>
            <a:fillRect/>
          </a:stretch>
        </p:blipFill>
        <p:spPr>
          <a:xfrm>
            <a:off x="6028794" y="5122573"/>
            <a:ext cx="420179" cy="514069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Овал 125">
            <a:extLst>
              <a:ext uri="{FF2B5EF4-FFF2-40B4-BE49-F238E27FC236}">
                <a16:creationId xmlns:a16="http://schemas.microsoft.com/office/drawing/2014/main" id="{40F569D8-8E78-4579-A3BC-CD77F7303848}"/>
              </a:ext>
            </a:extLst>
          </p:cNvPr>
          <p:cNvSpPr/>
          <p:nvPr/>
        </p:nvSpPr>
        <p:spPr>
          <a:xfrm>
            <a:off x="4932040" y="4437112"/>
            <a:ext cx="1638757" cy="1690271"/>
          </a:xfrm>
          <a:prstGeom prst="ellipse">
            <a:avLst/>
          </a:prstGeom>
          <a:noFill/>
          <a:ln w="38100" cap="flat" cmpd="sng" algn="ctr">
            <a:solidFill>
              <a:srgbClr val="28516A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27" name="piplgimp.png" descr="piplgimp.png">
            <a:extLst>
              <a:ext uri="{FF2B5EF4-FFF2-40B4-BE49-F238E27FC236}">
                <a16:creationId xmlns:a16="http://schemas.microsoft.com/office/drawing/2014/main" id="{36E41B25-934B-4580-ABBC-E24D4630472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5553" t="49377" r="13094" b="30334"/>
          <a:stretch>
            <a:fillRect/>
          </a:stretch>
        </p:blipFill>
        <p:spPr>
          <a:xfrm>
            <a:off x="5315855" y="4670047"/>
            <a:ext cx="442938" cy="52936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052519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Статистика</a:t>
            </a:r>
          </a:p>
        </p:txBody>
      </p:sp>
      <p:pic>
        <p:nvPicPr>
          <p:cNvPr id="10" name="piplgimp.png" descr="piplgimp.png">
            <a:extLst>
              <a:ext uri="{FF2B5EF4-FFF2-40B4-BE49-F238E27FC236}">
                <a16:creationId xmlns:a16="http://schemas.microsoft.com/office/drawing/2014/main" id="{32C1C56C-CBBF-1549-A9AB-68508746A7C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303" t="2384" r="74327" b="77252"/>
          <a:stretch>
            <a:fillRect/>
          </a:stretch>
        </p:blipFill>
        <p:spPr>
          <a:xfrm>
            <a:off x="1666161" y="2703812"/>
            <a:ext cx="482557" cy="531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piplgimp.png" descr="piplgimp.png">
            <a:extLst>
              <a:ext uri="{FF2B5EF4-FFF2-40B4-BE49-F238E27FC236}">
                <a16:creationId xmlns:a16="http://schemas.microsoft.com/office/drawing/2014/main" id="{AEBE05F4-4892-7C48-8125-204210A23EF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5685" t="3967" r="62223" b="77312"/>
          <a:stretch>
            <a:fillRect/>
          </a:stretch>
        </p:blipFill>
        <p:spPr>
          <a:xfrm>
            <a:off x="1078418" y="3051843"/>
            <a:ext cx="471748" cy="488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piplgimp.png" descr="piplgimp.png">
            <a:extLst>
              <a:ext uri="{FF2B5EF4-FFF2-40B4-BE49-F238E27FC236}">
                <a16:creationId xmlns:a16="http://schemas.microsoft.com/office/drawing/2014/main" id="{41C03C4D-FD97-534B-A7AB-D70E2B098A1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389" t="3322" r="49858" b="77245"/>
          <a:stretch>
            <a:fillRect/>
          </a:stretch>
        </p:blipFill>
        <p:spPr>
          <a:xfrm>
            <a:off x="1758501" y="4445926"/>
            <a:ext cx="458509" cy="5070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piplgimp.png" descr="piplgimp.png">
            <a:extLst>
              <a:ext uri="{FF2B5EF4-FFF2-40B4-BE49-F238E27FC236}">
                <a16:creationId xmlns:a16="http://schemas.microsoft.com/office/drawing/2014/main" id="{A3565AFD-2320-2D4D-90EE-C9FD9E00DCC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483" t="4372" r="37689" b="77128"/>
          <a:stretch>
            <a:fillRect/>
          </a:stretch>
        </p:blipFill>
        <p:spPr>
          <a:xfrm>
            <a:off x="2455127" y="4096486"/>
            <a:ext cx="461441" cy="4826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" name="piplgimp.png" descr="piplgimp.png">
            <a:extLst>
              <a:ext uri="{FF2B5EF4-FFF2-40B4-BE49-F238E27FC236}">
                <a16:creationId xmlns:a16="http://schemas.microsoft.com/office/drawing/2014/main" id="{23320726-880C-5E46-B7DF-B79BCCBFEE3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2422" t="3972" r="25100" b="77484"/>
          <a:stretch>
            <a:fillRect/>
          </a:stretch>
        </p:blipFill>
        <p:spPr>
          <a:xfrm>
            <a:off x="1650643" y="3238690"/>
            <a:ext cx="486796" cy="4838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iplgimp.png" descr="piplgimp.png">
            <a:extLst>
              <a:ext uri="{FF2B5EF4-FFF2-40B4-BE49-F238E27FC236}">
                <a16:creationId xmlns:a16="http://schemas.microsoft.com/office/drawing/2014/main" id="{5231ADCC-D999-C747-938E-A22B62D6FAB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7422" t="2983" r="491" b="76990"/>
          <a:stretch>
            <a:fillRect/>
          </a:stretch>
        </p:blipFill>
        <p:spPr>
          <a:xfrm>
            <a:off x="3198945" y="2514559"/>
            <a:ext cx="471523" cy="5225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iplgimp.png" descr="piplgimp.png">
            <a:extLst>
              <a:ext uri="{FF2B5EF4-FFF2-40B4-BE49-F238E27FC236}">
                <a16:creationId xmlns:a16="http://schemas.microsoft.com/office/drawing/2014/main" id="{35F1CB01-FCE7-3F43-8FBD-A5EAB2478B3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6068" r="86683" b="53936"/>
          <a:stretch>
            <a:fillRect/>
          </a:stretch>
        </p:blipFill>
        <p:spPr>
          <a:xfrm>
            <a:off x="1681629" y="3819044"/>
            <a:ext cx="519562" cy="521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" name="piplgimp.png" descr="piplgimp.png">
            <a:extLst>
              <a:ext uri="{FF2B5EF4-FFF2-40B4-BE49-F238E27FC236}">
                <a16:creationId xmlns:a16="http://schemas.microsoft.com/office/drawing/2014/main" id="{648BE1DC-BD0D-DB47-A3FB-C373E2A12C0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558" t="24795" r="74762" b="54242"/>
          <a:stretch>
            <a:fillRect/>
          </a:stretch>
        </p:blipFill>
        <p:spPr>
          <a:xfrm>
            <a:off x="697382" y="4049458"/>
            <a:ext cx="455653" cy="54694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piplgimp.png" descr="piplgimp.png">
            <a:extLst>
              <a:ext uri="{FF2B5EF4-FFF2-40B4-BE49-F238E27FC236}">
                <a16:creationId xmlns:a16="http://schemas.microsoft.com/office/drawing/2014/main" id="{F1F80A51-76CE-9242-BC92-AEC7C6489FA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172" t="25827" r="62391" b="53702"/>
          <a:stretch>
            <a:fillRect/>
          </a:stretch>
        </p:blipFill>
        <p:spPr>
          <a:xfrm>
            <a:off x="2232724" y="3001707"/>
            <a:ext cx="446169" cy="5341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9" name="piplgimp.png" descr="piplgimp.png">
            <a:extLst>
              <a:ext uri="{FF2B5EF4-FFF2-40B4-BE49-F238E27FC236}">
                <a16:creationId xmlns:a16="http://schemas.microsoft.com/office/drawing/2014/main" id="{AAC083B2-B3BB-984E-8ADB-02617FD466A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124" t="24661" r="37240" b="53740"/>
          <a:stretch>
            <a:fillRect/>
          </a:stretch>
        </p:blipFill>
        <p:spPr>
          <a:xfrm>
            <a:off x="2238200" y="3428793"/>
            <a:ext cx="492957" cy="56354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" name="piplgimp.png" descr="piplgimp.png">
            <a:extLst>
              <a:ext uri="{FF2B5EF4-FFF2-40B4-BE49-F238E27FC236}">
                <a16:creationId xmlns:a16="http://schemas.microsoft.com/office/drawing/2014/main" id="{BFD386E3-06BE-854E-B4A4-9FFF7D6E299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271" t="26184" r="12827" b="54137"/>
          <a:stretch>
            <a:fillRect/>
          </a:stretch>
        </p:blipFill>
        <p:spPr>
          <a:xfrm>
            <a:off x="3401986" y="3647088"/>
            <a:ext cx="464353" cy="513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piplgimp.png" descr="piplgimp.png">
            <a:extLst>
              <a:ext uri="{FF2B5EF4-FFF2-40B4-BE49-F238E27FC236}">
                <a16:creationId xmlns:a16="http://schemas.microsoft.com/office/drawing/2014/main" id="{1522B33E-A02E-1941-A07A-25F8E255C81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7522" t="27821" r="324" b="53479"/>
          <a:stretch>
            <a:fillRect/>
          </a:stretch>
        </p:blipFill>
        <p:spPr>
          <a:xfrm>
            <a:off x="2990851" y="3950872"/>
            <a:ext cx="474174" cy="487892"/>
          </a:xfrm>
          <a:prstGeom prst="rect">
            <a:avLst/>
          </a:prstGeom>
          <a:ln w="12700">
            <a:miter lim="400000"/>
          </a:ln>
        </p:spPr>
      </p:pic>
      <p:pic>
        <p:nvPicPr>
          <p:cNvPr id="22" name="piplgimp.png" descr="piplgimp.png">
            <a:extLst>
              <a:ext uri="{FF2B5EF4-FFF2-40B4-BE49-F238E27FC236}">
                <a16:creationId xmlns:a16="http://schemas.microsoft.com/office/drawing/2014/main" id="{B054CB22-6128-654A-81E2-83198F7BC19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79" t="49948" r="87666" b="30457"/>
          <a:stretch>
            <a:fillRect/>
          </a:stretch>
        </p:blipFill>
        <p:spPr>
          <a:xfrm>
            <a:off x="594807" y="2703715"/>
            <a:ext cx="419581" cy="511249"/>
          </a:xfrm>
          <a:prstGeom prst="rect">
            <a:avLst/>
          </a:prstGeom>
          <a:ln w="12700">
            <a:miter lim="400000"/>
          </a:ln>
        </p:spPr>
      </p:pic>
      <p:pic>
        <p:nvPicPr>
          <p:cNvPr id="23" name="piplgimp.png" descr="piplgimp.png">
            <a:extLst>
              <a:ext uri="{FF2B5EF4-FFF2-40B4-BE49-F238E27FC236}">
                <a16:creationId xmlns:a16="http://schemas.microsoft.com/office/drawing/2014/main" id="{B948FC12-8F3A-C44A-BA0D-F06F64F2596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044" t="48946" r="74692" b="31417"/>
          <a:stretch>
            <a:fillRect/>
          </a:stretch>
        </p:blipFill>
        <p:spPr>
          <a:xfrm>
            <a:off x="1369330" y="4124206"/>
            <a:ext cx="439428" cy="5123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" name="piplgimp.png" descr="piplgimp.png">
            <a:extLst>
              <a:ext uri="{FF2B5EF4-FFF2-40B4-BE49-F238E27FC236}">
                <a16:creationId xmlns:a16="http://schemas.microsoft.com/office/drawing/2014/main" id="{D55C0F03-4CA9-CB4D-BB55-8C950FE9548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145" t="49659" r="62544" b="30677"/>
          <a:stretch>
            <a:fillRect/>
          </a:stretch>
        </p:blipFill>
        <p:spPr>
          <a:xfrm>
            <a:off x="4025705" y="3819205"/>
            <a:ext cx="441239" cy="51306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" name="piplgimp.png" descr="piplgimp.png">
            <a:extLst>
              <a:ext uri="{FF2B5EF4-FFF2-40B4-BE49-F238E27FC236}">
                <a16:creationId xmlns:a16="http://schemas.microsoft.com/office/drawing/2014/main" id="{2571508A-4C3A-974E-9F7D-EADB6DCC677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710" t="49679" r="50237" b="30583"/>
          <a:stretch>
            <a:fillRect/>
          </a:stretch>
        </p:blipFill>
        <p:spPr>
          <a:xfrm>
            <a:off x="3483648" y="2965646"/>
            <a:ext cx="431213" cy="514964"/>
          </a:xfrm>
          <a:prstGeom prst="rect">
            <a:avLst/>
          </a:prstGeom>
          <a:ln w="12700">
            <a:miter lim="400000"/>
          </a:ln>
        </p:spPr>
      </p:pic>
      <p:pic>
        <p:nvPicPr>
          <p:cNvPr id="26" name="piplgimp.png" descr="piplgimp.png">
            <a:extLst>
              <a:ext uri="{FF2B5EF4-FFF2-40B4-BE49-F238E27FC236}">
                <a16:creationId xmlns:a16="http://schemas.microsoft.com/office/drawing/2014/main" id="{3BFE5B2E-65E5-5241-810E-B49802C5714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1094" t="48308" r="38270" b="31175"/>
          <a:stretch>
            <a:fillRect/>
          </a:stretch>
        </p:blipFill>
        <p:spPr>
          <a:xfrm>
            <a:off x="4125367" y="2656508"/>
            <a:ext cx="414951" cy="5353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7" name="piplgimp.png" descr="piplgimp.png">
            <a:extLst>
              <a:ext uri="{FF2B5EF4-FFF2-40B4-BE49-F238E27FC236}">
                <a16:creationId xmlns:a16="http://schemas.microsoft.com/office/drawing/2014/main" id="{B8CCAEA6-C0CB-F048-A3B1-907F1B638A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287" t="49056" r="25599" b="30781"/>
          <a:stretch>
            <a:fillRect/>
          </a:stretch>
        </p:blipFill>
        <p:spPr>
          <a:xfrm>
            <a:off x="4506329" y="3368882"/>
            <a:ext cx="433584" cy="5260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8" name="piplgimp.png" descr="piplgimp.png">
            <a:extLst>
              <a:ext uri="{FF2B5EF4-FFF2-40B4-BE49-F238E27FC236}">
                <a16:creationId xmlns:a16="http://schemas.microsoft.com/office/drawing/2014/main" id="{2EDD9572-E06A-9042-933E-E0F5E6AC68D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553" t="49377" r="13094" b="30334"/>
          <a:stretch>
            <a:fillRect/>
          </a:stretch>
        </p:blipFill>
        <p:spPr>
          <a:xfrm>
            <a:off x="2924290" y="3356951"/>
            <a:ext cx="442938" cy="52936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" name="piplgimp.png" descr="piplgimp.png">
            <a:extLst>
              <a:ext uri="{FF2B5EF4-FFF2-40B4-BE49-F238E27FC236}">
                <a16:creationId xmlns:a16="http://schemas.microsoft.com/office/drawing/2014/main" id="{2A6EA6ED-34C5-8844-90DD-FA33C49E929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8125" t="51284" r="708" b="29866"/>
          <a:stretch>
            <a:fillRect/>
          </a:stretch>
        </p:blipFill>
        <p:spPr>
          <a:xfrm>
            <a:off x="3978735" y="3245028"/>
            <a:ext cx="435638" cy="491813"/>
          </a:xfrm>
          <a:prstGeom prst="rect">
            <a:avLst/>
          </a:prstGeom>
          <a:ln w="12700">
            <a:miter lim="400000"/>
          </a:ln>
        </p:spPr>
      </p:pic>
      <p:pic>
        <p:nvPicPr>
          <p:cNvPr id="30" name="piplgimp.png" descr="piplgimp.png">
            <a:extLst>
              <a:ext uri="{FF2B5EF4-FFF2-40B4-BE49-F238E27FC236}">
                <a16:creationId xmlns:a16="http://schemas.microsoft.com/office/drawing/2014/main" id="{7230440E-ABCD-BF43-BE19-089E65A8077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86" t="73403" r="87750" b="6048"/>
          <a:stretch>
            <a:fillRect/>
          </a:stretch>
        </p:blipFill>
        <p:spPr>
          <a:xfrm>
            <a:off x="1166615" y="2496156"/>
            <a:ext cx="415997" cy="536118"/>
          </a:xfrm>
          <a:prstGeom prst="rect">
            <a:avLst/>
          </a:prstGeom>
          <a:ln w="12700">
            <a:miter lim="400000"/>
          </a:ln>
        </p:spPr>
      </p:pic>
      <p:pic>
        <p:nvPicPr>
          <p:cNvPr id="31" name="piplgimp.png" descr="piplgimp.png">
            <a:extLst>
              <a:ext uri="{FF2B5EF4-FFF2-40B4-BE49-F238E27FC236}">
                <a16:creationId xmlns:a16="http://schemas.microsoft.com/office/drawing/2014/main" id="{4BE8E1AB-E73C-F849-A657-40029EFA964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946" t="74225" r="74798" b="6508"/>
          <a:stretch>
            <a:fillRect/>
          </a:stretch>
        </p:blipFill>
        <p:spPr>
          <a:xfrm>
            <a:off x="2924293" y="4534465"/>
            <a:ext cx="439110" cy="502679"/>
          </a:xfrm>
          <a:prstGeom prst="rect">
            <a:avLst/>
          </a:prstGeom>
          <a:ln w="12700">
            <a:miter lim="400000"/>
          </a:ln>
        </p:spPr>
      </p:pic>
      <p:pic>
        <p:nvPicPr>
          <p:cNvPr id="32" name="piplgimp.png" descr="piplgimp.png">
            <a:extLst>
              <a:ext uri="{FF2B5EF4-FFF2-40B4-BE49-F238E27FC236}">
                <a16:creationId xmlns:a16="http://schemas.microsoft.com/office/drawing/2014/main" id="{21089CEC-6478-FA40-86CE-949CA50AA27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630" t="74327" r="62565" b="6055"/>
          <a:stretch>
            <a:fillRect/>
          </a:stretch>
        </p:blipFill>
        <p:spPr>
          <a:xfrm>
            <a:off x="615680" y="3348230"/>
            <a:ext cx="421542" cy="511828"/>
          </a:xfrm>
          <a:prstGeom prst="rect">
            <a:avLst/>
          </a:prstGeom>
          <a:ln w="12700">
            <a:miter lim="400000"/>
          </a:ln>
        </p:spPr>
      </p:pic>
      <p:pic>
        <p:nvPicPr>
          <p:cNvPr id="33" name="piplgimp.png" descr="piplgimp.png">
            <a:extLst>
              <a:ext uri="{FF2B5EF4-FFF2-40B4-BE49-F238E27FC236}">
                <a16:creationId xmlns:a16="http://schemas.microsoft.com/office/drawing/2014/main" id="{D6F7AF55-F59E-F84F-8220-467928F8713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692" t="73369" r="51001" b="5554"/>
          <a:stretch>
            <a:fillRect/>
          </a:stretch>
        </p:blipFill>
        <p:spPr>
          <a:xfrm>
            <a:off x="973911" y="4510857"/>
            <a:ext cx="402087" cy="549897"/>
          </a:xfrm>
          <a:prstGeom prst="rect">
            <a:avLst/>
          </a:prstGeom>
          <a:ln w="12700">
            <a:miter lim="400000"/>
          </a:ln>
        </p:spPr>
      </p:pic>
      <p:pic>
        <p:nvPicPr>
          <p:cNvPr id="34" name="piplgimp.png" descr="piplgimp.png">
            <a:extLst>
              <a:ext uri="{FF2B5EF4-FFF2-40B4-BE49-F238E27FC236}">
                <a16:creationId xmlns:a16="http://schemas.microsoft.com/office/drawing/2014/main" id="{7E4355B8-8A7A-A04A-A06B-453C940DEA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832" t="73906" r="38397" b="6391"/>
          <a:stretch>
            <a:fillRect/>
          </a:stretch>
        </p:blipFill>
        <p:spPr>
          <a:xfrm>
            <a:off x="3535611" y="4211725"/>
            <a:ext cx="420179" cy="514069"/>
          </a:xfrm>
          <a:prstGeom prst="rect">
            <a:avLst/>
          </a:prstGeom>
          <a:ln w="12700">
            <a:miter lim="400000"/>
          </a:ln>
        </p:spPr>
      </p:pic>
      <p:pic>
        <p:nvPicPr>
          <p:cNvPr id="35" name="piplgimp.png" descr="piplgimp.png">
            <a:extLst>
              <a:ext uri="{FF2B5EF4-FFF2-40B4-BE49-F238E27FC236}">
                <a16:creationId xmlns:a16="http://schemas.microsoft.com/office/drawing/2014/main" id="{9E3DB843-D275-FB4C-A0CF-88E951D3671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267" t="73236" r="26185" b="6651"/>
          <a:stretch>
            <a:fillRect/>
          </a:stretch>
        </p:blipFill>
        <p:spPr>
          <a:xfrm>
            <a:off x="1114995" y="3623937"/>
            <a:ext cx="411497" cy="524748"/>
          </a:xfrm>
          <a:prstGeom prst="rect">
            <a:avLst/>
          </a:prstGeom>
          <a:ln w="12700">
            <a:miter lim="400000"/>
          </a:ln>
        </p:spPr>
      </p:pic>
      <p:pic>
        <p:nvPicPr>
          <p:cNvPr id="36" name="piplgimp.png" descr="piplgimp.png">
            <a:extLst>
              <a:ext uri="{FF2B5EF4-FFF2-40B4-BE49-F238E27FC236}">
                <a16:creationId xmlns:a16="http://schemas.microsoft.com/office/drawing/2014/main" id="{A32EF312-7E7F-4547-851A-B446F4E2375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504" t="73183" r="13502" b="5756"/>
          <a:stretch>
            <a:fillRect/>
          </a:stretch>
        </p:blipFill>
        <p:spPr>
          <a:xfrm>
            <a:off x="2161596" y="2477042"/>
            <a:ext cx="428916" cy="549486"/>
          </a:xfrm>
          <a:prstGeom prst="rect">
            <a:avLst/>
          </a:prstGeom>
          <a:ln w="12700">
            <a:miter lim="400000"/>
          </a:ln>
        </p:spPr>
      </p:pic>
      <p:pic>
        <p:nvPicPr>
          <p:cNvPr id="38" name="piplgimp.png" descr="piplgimp.png">
            <a:extLst>
              <a:ext uri="{FF2B5EF4-FFF2-40B4-BE49-F238E27FC236}">
                <a16:creationId xmlns:a16="http://schemas.microsoft.com/office/drawing/2014/main" id="{C5C3A2B6-750A-7840-8D27-993B8A232C3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7371" t="73802" r="1380" b="5608"/>
          <a:stretch>
            <a:fillRect/>
          </a:stretch>
        </p:blipFill>
        <p:spPr>
          <a:xfrm>
            <a:off x="2805308" y="2811029"/>
            <a:ext cx="438850" cy="537201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40" name="Прямая со стрелкой 39">
            <a:extLst>
              <a:ext uri="{FF2B5EF4-FFF2-40B4-BE49-F238E27FC236}">
                <a16:creationId xmlns:a16="http://schemas.microsoft.com/office/drawing/2014/main" id="{3BBDEDAB-C8AD-9245-90BE-62A71BB8180D}"/>
              </a:ext>
            </a:extLst>
          </p:cNvPr>
          <p:cNvCxnSpPr>
            <a:cxnSpLocks/>
          </p:cNvCxnSpPr>
          <p:nvPr/>
        </p:nvCxnSpPr>
        <p:spPr>
          <a:xfrm>
            <a:off x="4108140" y="4833369"/>
            <a:ext cx="743459" cy="227385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Овал 48">
            <a:extLst>
              <a:ext uri="{FF2B5EF4-FFF2-40B4-BE49-F238E27FC236}">
                <a16:creationId xmlns:a16="http://schemas.microsoft.com/office/drawing/2014/main" id="{3EFAF991-A335-BB4D-AC81-24D96EA60AC9}"/>
              </a:ext>
            </a:extLst>
          </p:cNvPr>
          <p:cNvSpPr/>
          <p:nvPr/>
        </p:nvSpPr>
        <p:spPr>
          <a:xfrm>
            <a:off x="2506178" y="3540711"/>
            <a:ext cx="1692100" cy="1581862"/>
          </a:xfrm>
          <a:prstGeom prst="ellipse">
            <a:avLst/>
          </a:prstGeom>
          <a:noFill/>
          <a:ln w="38100" cap="flat" cmpd="sng" algn="ctr">
            <a:solidFill>
              <a:srgbClr val="28516A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0" name="Овал 49">
            <a:extLst>
              <a:ext uri="{FF2B5EF4-FFF2-40B4-BE49-F238E27FC236}">
                <a16:creationId xmlns:a16="http://schemas.microsoft.com/office/drawing/2014/main" id="{49D0AC6E-0EF7-FC4E-B172-3639A9AA8E69}"/>
              </a:ext>
            </a:extLst>
          </p:cNvPr>
          <p:cNvSpPr/>
          <p:nvPr/>
        </p:nvSpPr>
        <p:spPr>
          <a:xfrm>
            <a:off x="3302220" y="2655555"/>
            <a:ext cx="1747669" cy="1769441"/>
          </a:xfrm>
          <a:prstGeom prst="ellipse">
            <a:avLst/>
          </a:prstGeom>
          <a:noFill/>
          <a:ln w="38100" cap="flat" cmpd="sng" algn="ctr">
            <a:solidFill>
              <a:srgbClr val="28516A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66" name="Прямая со стрелкой 65">
            <a:extLst>
              <a:ext uri="{FF2B5EF4-FFF2-40B4-BE49-F238E27FC236}">
                <a16:creationId xmlns:a16="http://schemas.microsoft.com/office/drawing/2014/main" id="{8D962052-DAB1-7945-89AC-1E5860BBC457}"/>
              </a:ext>
            </a:extLst>
          </p:cNvPr>
          <p:cNvCxnSpPr>
            <a:cxnSpLocks/>
            <a:endCxn id="67" idx="2"/>
          </p:cNvCxnSpPr>
          <p:nvPr/>
        </p:nvCxnSpPr>
        <p:spPr>
          <a:xfrm flipV="1">
            <a:off x="5084390" y="3374073"/>
            <a:ext cx="332324" cy="32212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Овал 66">
            <a:extLst>
              <a:ext uri="{FF2B5EF4-FFF2-40B4-BE49-F238E27FC236}">
                <a16:creationId xmlns:a16="http://schemas.microsoft.com/office/drawing/2014/main" id="{875B2EE9-9567-B44A-9A8F-580969681656}"/>
              </a:ext>
            </a:extLst>
          </p:cNvPr>
          <p:cNvSpPr/>
          <p:nvPr/>
        </p:nvSpPr>
        <p:spPr>
          <a:xfrm>
            <a:off x="5416714" y="2489352"/>
            <a:ext cx="1747669" cy="1769441"/>
          </a:xfrm>
          <a:prstGeom prst="ellipse">
            <a:avLst/>
          </a:prstGeom>
          <a:noFill/>
          <a:ln w="38100" cap="flat" cmpd="sng" algn="ctr">
            <a:solidFill>
              <a:srgbClr val="28516A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69" name="piplgimp.png" descr="piplgimp.png">
            <a:extLst>
              <a:ext uri="{FF2B5EF4-FFF2-40B4-BE49-F238E27FC236}">
                <a16:creationId xmlns:a16="http://schemas.microsoft.com/office/drawing/2014/main" id="{16695B73-759B-CD49-BC78-8427433B6A0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271" t="26184" r="12827" b="54137"/>
          <a:stretch>
            <a:fillRect/>
          </a:stretch>
        </p:blipFill>
        <p:spPr>
          <a:xfrm>
            <a:off x="5608622" y="3405083"/>
            <a:ext cx="464353" cy="513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70" name="piplgimp.png" descr="piplgimp.png">
            <a:extLst>
              <a:ext uri="{FF2B5EF4-FFF2-40B4-BE49-F238E27FC236}">
                <a16:creationId xmlns:a16="http://schemas.microsoft.com/office/drawing/2014/main" id="{E34A7648-CC5F-D44E-9057-12941639AB8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145" t="49659" r="62544" b="30677"/>
          <a:stretch>
            <a:fillRect/>
          </a:stretch>
        </p:blipFill>
        <p:spPr>
          <a:xfrm>
            <a:off x="6139638" y="3642146"/>
            <a:ext cx="441239" cy="513060"/>
          </a:xfrm>
          <a:prstGeom prst="rect">
            <a:avLst/>
          </a:prstGeom>
          <a:ln w="12700">
            <a:miter lim="400000"/>
          </a:ln>
        </p:spPr>
      </p:pic>
      <p:pic>
        <p:nvPicPr>
          <p:cNvPr id="71" name="piplgimp.png" descr="piplgimp.png">
            <a:extLst>
              <a:ext uri="{FF2B5EF4-FFF2-40B4-BE49-F238E27FC236}">
                <a16:creationId xmlns:a16="http://schemas.microsoft.com/office/drawing/2014/main" id="{E07D312C-2E58-5941-BB0B-96C13584928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710" t="49679" r="50237" b="30583"/>
          <a:stretch>
            <a:fillRect/>
          </a:stretch>
        </p:blipFill>
        <p:spPr>
          <a:xfrm>
            <a:off x="5597581" y="2788587"/>
            <a:ext cx="431213" cy="514964"/>
          </a:xfrm>
          <a:prstGeom prst="rect">
            <a:avLst/>
          </a:prstGeom>
          <a:ln w="12700">
            <a:miter lim="400000"/>
          </a:ln>
        </p:spPr>
      </p:pic>
      <p:pic>
        <p:nvPicPr>
          <p:cNvPr id="72" name="piplgimp.png" descr="piplgimp.png">
            <a:extLst>
              <a:ext uri="{FF2B5EF4-FFF2-40B4-BE49-F238E27FC236}">
                <a16:creationId xmlns:a16="http://schemas.microsoft.com/office/drawing/2014/main" id="{D72DA062-AB70-404F-9A6C-2A45E66F90F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1094" t="48308" r="38270" b="31175"/>
          <a:stretch>
            <a:fillRect/>
          </a:stretch>
        </p:blipFill>
        <p:spPr>
          <a:xfrm>
            <a:off x="6286564" y="2621992"/>
            <a:ext cx="414951" cy="535315"/>
          </a:xfrm>
          <a:prstGeom prst="rect">
            <a:avLst/>
          </a:prstGeom>
          <a:ln w="12700">
            <a:miter lim="400000"/>
          </a:ln>
        </p:spPr>
      </p:pic>
      <p:pic>
        <p:nvPicPr>
          <p:cNvPr id="73" name="piplgimp.png" descr="piplgimp.png">
            <a:extLst>
              <a:ext uri="{FF2B5EF4-FFF2-40B4-BE49-F238E27FC236}">
                <a16:creationId xmlns:a16="http://schemas.microsoft.com/office/drawing/2014/main" id="{5ED9CC17-498B-E24A-9686-1DF3FF878C8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287" t="49056" r="25599" b="30781"/>
          <a:stretch>
            <a:fillRect/>
          </a:stretch>
        </p:blipFill>
        <p:spPr>
          <a:xfrm>
            <a:off x="6620262" y="3191823"/>
            <a:ext cx="433584" cy="526055"/>
          </a:xfrm>
          <a:prstGeom prst="rect">
            <a:avLst/>
          </a:prstGeom>
          <a:ln w="12700">
            <a:miter lim="400000"/>
          </a:ln>
        </p:spPr>
      </p:pic>
      <p:pic>
        <p:nvPicPr>
          <p:cNvPr id="74" name="piplgimp.png" descr="piplgimp.png">
            <a:extLst>
              <a:ext uri="{FF2B5EF4-FFF2-40B4-BE49-F238E27FC236}">
                <a16:creationId xmlns:a16="http://schemas.microsoft.com/office/drawing/2014/main" id="{F34A0146-646A-574B-ABD1-B3D463F9049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8125" t="51284" r="708" b="29866"/>
          <a:stretch>
            <a:fillRect/>
          </a:stretch>
        </p:blipFill>
        <p:spPr>
          <a:xfrm>
            <a:off x="6092668" y="3067969"/>
            <a:ext cx="435638" cy="491813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5" name="Прямоугольник 74">
                <a:extLst>
                  <a:ext uri="{FF2B5EF4-FFF2-40B4-BE49-F238E27FC236}">
                    <a16:creationId xmlns:a16="http://schemas.microsoft.com/office/drawing/2014/main" id="{232B649B-E85D-D544-841E-91F3B73F4F63}"/>
                  </a:ext>
                </a:extLst>
              </p:cNvPr>
              <p:cNvSpPr/>
              <p:nvPr/>
            </p:nvSpPr>
            <p:spPr>
              <a:xfrm>
                <a:off x="7240575" y="3018945"/>
                <a:ext cx="42639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5" name="Прямоугольник 74">
                <a:extLst>
                  <a:ext uri="{FF2B5EF4-FFF2-40B4-BE49-F238E27FC236}">
                    <a16:creationId xmlns:a16="http://schemas.microsoft.com/office/drawing/2014/main" id="{232B649B-E85D-D544-841E-91F3B73F4F6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40575" y="3018945"/>
                <a:ext cx="426399" cy="461665"/>
              </a:xfrm>
              <a:prstGeom prst="rect">
                <a:avLst/>
              </a:prstGeom>
              <a:blipFill>
                <a:blip r:embed="rId5"/>
                <a:stretch>
                  <a:fillRect r="-3142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6" name="Прямоугольник 75">
                <a:extLst>
                  <a:ext uri="{FF2B5EF4-FFF2-40B4-BE49-F238E27FC236}">
                    <a16:creationId xmlns:a16="http://schemas.microsoft.com/office/drawing/2014/main" id="{3F19030F-4995-2741-9856-975A79AD6103}"/>
                  </a:ext>
                </a:extLst>
              </p:cNvPr>
              <p:cNvSpPr/>
              <p:nvPr/>
            </p:nvSpPr>
            <p:spPr>
              <a:xfrm>
                <a:off x="6661164" y="5113245"/>
                <a:ext cx="42639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6" name="Прямоугольник 75">
                <a:extLst>
                  <a:ext uri="{FF2B5EF4-FFF2-40B4-BE49-F238E27FC236}">
                    <a16:creationId xmlns:a16="http://schemas.microsoft.com/office/drawing/2014/main" id="{3F19030F-4995-2741-9856-975A79AD610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1164" y="5113245"/>
                <a:ext cx="426399" cy="461665"/>
              </a:xfrm>
              <a:prstGeom prst="rect">
                <a:avLst/>
              </a:prstGeom>
              <a:blipFill>
                <a:blip r:embed="rId6"/>
                <a:stretch>
                  <a:fillRect r="-3142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7" name="Прямая со стрелкой 76">
            <a:extLst>
              <a:ext uri="{FF2B5EF4-FFF2-40B4-BE49-F238E27FC236}">
                <a16:creationId xmlns:a16="http://schemas.microsoft.com/office/drawing/2014/main" id="{6248D8D1-3CA0-EF48-BC3D-5B1F75B180D9}"/>
              </a:ext>
            </a:extLst>
          </p:cNvPr>
          <p:cNvCxnSpPr>
            <a:cxnSpLocks/>
          </p:cNvCxnSpPr>
          <p:nvPr/>
        </p:nvCxnSpPr>
        <p:spPr>
          <a:xfrm flipH="1" flipV="1">
            <a:off x="7590169" y="3439915"/>
            <a:ext cx="381556" cy="708770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Прямая со стрелкой 77">
            <a:extLst>
              <a:ext uri="{FF2B5EF4-FFF2-40B4-BE49-F238E27FC236}">
                <a16:creationId xmlns:a16="http://schemas.microsoft.com/office/drawing/2014/main" id="{AC51AF38-CB82-2549-ADF5-B9BF1511C907}"/>
              </a:ext>
            </a:extLst>
          </p:cNvPr>
          <p:cNvCxnSpPr>
            <a:cxnSpLocks/>
          </p:cNvCxnSpPr>
          <p:nvPr/>
        </p:nvCxnSpPr>
        <p:spPr>
          <a:xfrm flipH="1">
            <a:off x="7113019" y="4785804"/>
            <a:ext cx="655164" cy="548973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Объект 5">
            <a:extLst>
              <a:ext uri="{FF2B5EF4-FFF2-40B4-BE49-F238E27FC236}">
                <a16:creationId xmlns:a16="http://schemas.microsoft.com/office/drawing/2014/main" id="{5671E8F5-BD72-F04C-BCD4-7F37A9AB30BA}"/>
              </a:ext>
            </a:extLst>
          </p:cNvPr>
          <p:cNvSpPr txBox="1">
            <a:spLocks/>
          </p:cNvSpPr>
          <p:nvPr/>
        </p:nvSpPr>
        <p:spPr>
          <a:xfrm>
            <a:off x="7188011" y="4244561"/>
            <a:ext cx="1771058" cy="4027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C0504D"/>
                </a:solidFill>
              </a:rPr>
              <a:t>разные</a:t>
            </a:r>
          </a:p>
        </p:txBody>
      </p:sp>
      <p:pic>
        <p:nvPicPr>
          <p:cNvPr id="54" name="piplgimp.png" descr="piplgimp.png">
            <a:extLst>
              <a:ext uri="{FF2B5EF4-FFF2-40B4-BE49-F238E27FC236}">
                <a16:creationId xmlns:a16="http://schemas.microsoft.com/office/drawing/2014/main" id="{4C3F4F08-5CD2-8746-941A-532B3B250AD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483" t="4372" r="37689" b="77128"/>
          <a:stretch>
            <a:fillRect/>
          </a:stretch>
        </p:blipFill>
        <p:spPr>
          <a:xfrm>
            <a:off x="4957811" y="5040915"/>
            <a:ext cx="461441" cy="482664"/>
          </a:xfrm>
          <a:prstGeom prst="rect">
            <a:avLst/>
          </a:prstGeom>
          <a:ln w="12700">
            <a:miter lim="400000"/>
          </a:ln>
        </p:spPr>
      </p:pic>
      <p:pic>
        <p:nvPicPr>
          <p:cNvPr id="55" name="piplgimp.png" descr="piplgimp.png">
            <a:extLst>
              <a:ext uri="{FF2B5EF4-FFF2-40B4-BE49-F238E27FC236}">
                <a16:creationId xmlns:a16="http://schemas.microsoft.com/office/drawing/2014/main" id="{B40F2DC4-22DA-A44C-AE4E-FF62BE72F58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271" t="26184" r="12827" b="54137"/>
          <a:stretch>
            <a:fillRect/>
          </a:stretch>
        </p:blipFill>
        <p:spPr>
          <a:xfrm>
            <a:off x="5840798" y="4539128"/>
            <a:ext cx="464353" cy="513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57" name="piplgimp.png" descr="piplgimp.png">
            <a:extLst>
              <a:ext uri="{FF2B5EF4-FFF2-40B4-BE49-F238E27FC236}">
                <a16:creationId xmlns:a16="http://schemas.microsoft.com/office/drawing/2014/main" id="{943B1F10-330F-A74A-BB30-8DA4EC22938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7522" t="27821" r="324" b="53479"/>
          <a:stretch>
            <a:fillRect/>
          </a:stretch>
        </p:blipFill>
        <p:spPr>
          <a:xfrm>
            <a:off x="5596336" y="5060754"/>
            <a:ext cx="474174" cy="487892"/>
          </a:xfrm>
          <a:prstGeom prst="rect">
            <a:avLst/>
          </a:prstGeom>
          <a:ln w="12700">
            <a:miter lim="400000"/>
          </a:ln>
        </p:spPr>
      </p:pic>
      <p:pic>
        <p:nvPicPr>
          <p:cNvPr id="61" name="piplgimp.png" descr="piplgimp.png">
            <a:extLst>
              <a:ext uri="{FF2B5EF4-FFF2-40B4-BE49-F238E27FC236}">
                <a16:creationId xmlns:a16="http://schemas.microsoft.com/office/drawing/2014/main" id="{701FDBF8-8F4E-5D45-A20A-C60AB07BDA4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946" t="74225" r="74798" b="6508"/>
          <a:stretch>
            <a:fillRect/>
          </a:stretch>
        </p:blipFill>
        <p:spPr>
          <a:xfrm>
            <a:off x="5461077" y="5536180"/>
            <a:ext cx="439110" cy="502679"/>
          </a:xfrm>
          <a:prstGeom prst="rect">
            <a:avLst/>
          </a:prstGeom>
          <a:ln w="12700">
            <a:miter lim="400000"/>
          </a:ln>
        </p:spPr>
      </p:pic>
      <p:pic>
        <p:nvPicPr>
          <p:cNvPr id="65" name="piplgimp.png" descr="piplgimp.png">
            <a:extLst>
              <a:ext uri="{FF2B5EF4-FFF2-40B4-BE49-F238E27FC236}">
                <a16:creationId xmlns:a16="http://schemas.microsoft.com/office/drawing/2014/main" id="{90794F3D-686F-FE4A-9C07-B10CA7589C3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832" t="73906" r="38397" b="6391"/>
          <a:stretch>
            <a:fillRect/>
          </a:stretch>
        </p:blipFill>
        <p:spPr>
          <a:xfrm>
            <a:off x="6028794" y="5122573"/>
            <a:ext cx="420179" cy="514069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Овал 67">
            <a:extLst>
              <a:ext uri="{FF2B5EF4-FFF2-40B4-BE49-F238E27FC236}">
                <a16:creationId xmlns:a16="http://schemas.microsoft.com/office/drawing/2014/main" id="{5C308A64-00EB-BD48-977B-CA37F8382324}"/>
              </a:ext>
            </a:extLst>
          </p:cNvPr>
          <p:cNvSpPr/>
          <p:nvPr/>
        </p:nvSpPr>
        <p:spPr>
          <a:xfrm>
            <a:off x="4932040" y="4437112"/>
            <a:ext cx="1638757" cy="1690271"/>
          </a:xfrm>
          <a:prstGeom prst="ellipse">
            <a:avLst/>
          </a:prstGeom>
          <a:noFill/>
          <a:ln w="38100" cap="flat" cmpd="sng" algn="ctr">
            <a:solidFill>
              <a:srgbClr val="28516A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0" name="piplgimp.png" descr="piplgimp.png">
            <a:extLst>
              <a:ext uri="{FF2B5EF4-FFF2-40B4-BE49-F238E27FC236}">
                <a16:creationId xmlns:a16="http://schemas.microsoft.com/office/drawing/2014/main" id="{F0040E52-F362-6A4F-8E2C-6BBDD86D247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553" t="49377" r="13094" b="30334"/>
          <a:stretch>
            <a:fillRect/>
          </a:stretch>
        </p:blipFill>
        <p:spPr>
          <a:xfrm>
            <a:off x="5315855" y="4670047"/>
            <a:ext cx="442938" cy="529360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Объект 5">
            <a:extLst>
              <a:ext uri="{FF2B5EF4-FFF2-40B4-BE49-F238E27FC236}">
                <a16:creationId xmlns:a16="http://schemas.microsoft.com/office/drawing/2014/main" id="{6054A333-1633-4DDD-9732-AE29373798DB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136904" cy="2491752"/>
          </a:xfrm>
          <a:prstGeom prst="rect">
            <a:avLst/>
          </a:prstGeom>
        </p:spPr>
        <p:txBody>
          <a:bodyPr vert="horz" lIns="90000" tIns="46800" rIns="90000" bIns="4680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Каждая статистика – случайная величина</a:t>
            </a:r>
            <a:r>
              <a:rPr lang="en-US" sz="2400" b="1" dirty="0">
                <a:solidFill>
                  <a:srgbClr val="28516A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так как она вычисляется на основе случайной выборки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т</a:t>
            </a:r>
            <a:r>
              <a:rPr lang="en-US" sz="2400" dirty="0">
                <a:solidFill>
                  <a:srgbClr val="373737"/>
                </a:solidFill>
              </a:rPr>
              <a:t>.</a:t>
            </a:r>
            <a:r>
              <a:rPr lang="ru-RU" sz="2400" dirty="0">
                <a:solidFill>
                  <a:srgbClr val="373737"/>
                </a:solidFill>
              </a:rPr>
              <a:t>е</a:t>
            </a:r>
            <a:r>
              <a:rPr lang="en-US" sz="2400" dirty="0">
                <a:solidFill>
                  <a:srgbClr val="373737"/>
                </a:solidFill>
              </a:rPr>
              <a:t>. </a:t>
            </a:r>
            <a:r>
              <a:rPr lang="ru-RU" sz="2400" dirty="0">
                <a:solidFill>
                  <a:srgbClr val="373737"/>
                </a:solidFill>
              </a:rPr>
              <a:t>на основе других случайных величин</a:t>
            </a:r>
          </a:p>
        </p:txBody>
      </p:sp>
    </p:spTree>
    <p:extLst>
      <p:ext uri="{BB962C8B-B14F-4D97-AF65-F5344CB8AC3E}">
        <p14:creationId xmlns:p14="http://schemas.microsoft.com/office/powerpoint/2010/main" val="2934785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Статистика</a:t>
            </a:r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362A5F43-B266-6D43-AC40-56DAC04EA0E5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136904" cy="2491752"/>
          </a:xfrm>
          <a:prstGeom prst="rect">
            <a:avLst/>
          </a:prstGeom>
        </p:spPr>
        <p:txBody>
          <a:bodyPr vert="horz" lIns="90000" tIns="46800" rIns="90000" bIns="4680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Каждая статистика – случайная величина</a:t>
            </a:r>
            <a:r>
              <a:rPr lang="en-US" sz="2400" b="1" dirty="0">
                <a:solidFill>
                  <a:srgbClr val="28516A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так как она вычисляется на основе случайной выборки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т</a:t>
            </a:r>
            <a:r>
              <a:rPr lang="en-US" sz="2400" dirty="0">
                <a:solidFill>
                  <a:srgbClr val="373737"/>
                </a:solidFill>
              </a:rPr>
              <a:t>.</a:t>
            </a:r>
            <a:r>
              <a:rPr lang="ru-RU" sz="2400" dirty="0">
                <a:solidFill>
                  <a:srgbClr val="373737"/>
                </a:solidFill>
              </a:rPr>
              <a:t>е</a:t>
            </a:r>
            <a:r>
              <a:rPr lang="en-US" sz="2400" dirty="0">
                <a:solidFill>
                  <a:srgbClr val="373737"/>
                </a:solidFill>
              </a:rPr>
              <a:t>. </a:t>
            </a:r>
            <a:r>
              <a:rPr lang="ru-RU" sz="2400" dirty="0">
                <a:solidFill>
                  <a:srgbClr val="373737"/>
                </a:solidFill>
              </a:rPr>
              <a:t>на основе других случайных величин</a:t>
            </a:r>
          </a:p>
        </p:txBody>
      </p:sp>
      <p:sp>
        <p:nvSpPr>
          <p:cNvPr id="3" name="Rectangle">
            <a:extLst>
              <a:ext uri="{FF2B5EF4-FFF2-40B4-BE49-F238E27FC236}">
                <a16:creationId xmlns:a16="http://schemas.microsoft.com/office/drawing/2014/main" id="{ED374C45-1A1E-4DDB-A182-9FC8B9023E9B}"/>
              </a:ext>
            </a:extLst>
          </p:cNvPr>
          <p:cNvSpPr/>
          <p:nvPr/>
        </p:nvSpPr>
        <p:spPr>
          <a:xfrm>
            <a:off x="1043608" y="2600908"/>
            <a:ext cx="7374032" cy="147616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9463B4-CBBB-48CD-84E8-D4854186FC6E}"/>
              </a:ext>
            </a:extLst>
          </p:cNvPr>
          <p:cNvSpPr txBox="1"/>
          <p:nvPr/>
        </p:nvSpPr>
        <p:spPr>
          <a:xfrm>
            <a:off x="1654322" y="2708920"/>
            <a:ext cx="66620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C0504D"/>
                </a:solidFill>
              </a:rPr>
              <a:t>Мы будем рассматривать любые статистики</a:t>
            </a:r>
            <a:r>
              <a:rPr lang="en-US" sz="2400" dirty="0">
                <a:solidFill>
                  <a:srgbClr val="C0504D"/>
                </a:solidFill>
              </a:rPr>
              <a:t>, </a:t>
            </a:r>
            <a:r>
              <a:rPr lang="ru-RU" sz="2400" dirty="0">
                <a:solidFill>
                  <a:srgbClr val="C0504D"/>
                </a:solidFill>
              </a:rPr>
              <a:t>посчитанные на основе выборки как случайные величины и изучать их свойства </a:t>
            </a:r>
          </a:p>
        </p:txBody>
      </p:sp>
      <p:sp>
        <p:nvSpPr>
          <p:cNvPr id="6" name="Shape">
            <a:extLst>
              <a:ext uri="{FF2B5EF4-FFF2-40B4-BE49-F238E27FC236}">
                <a16:creationId xmlns:a16="http://schemas.microsoft.com/office/drawing/2014/main" id="{2FD58598-8109-4A37-9005-03FBCF97BBD3}"/>
              </a:ext>
            </a:extLst>
          </p:cNvPr>
          <p:cNvSpPr/>
          <p:nvPr/>
        </p:nvSpPr>
        <p:spPr>
          <a:xfrm>
            <a:off x="1280883" y="2780785"/>
            <a:ext cx="290687" cy="290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8" y="0"/>
                </a:moveTo>
                <a:cubicBezTo>
                  <a:pt x="7320" y="0"/>
                  <a:pt x="4802" y="1006"/>
                  <a:pt x="2881" y="3017"/>
                </a:cubicBezTo>
                <a:cubicBezTo>
                  <a:pt x="-961" y="7038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8"/>
                  <a:pt x="16797" y="3017"/>
                </a:cubicBezTo>
                <a:cubicBezTo>
                  <a:pt x="14876" y="1006"/>
                  <a:pt x="12356" y="0"/>
                  <a:pt x="9838" y="0"/>
                </a:cubicBezTo>
                <a:close/>
                <a:moveTo>
                  <a:pt x="9687" y="3523"/>
                </a:moveTo>
                <a:lnTo>
                  <a:pt x="9991" y="3523"/>
                </a:lnTo>
                <a:cubicBezTo>
                  <a:pt x="10387" y="3523"/>
                  <a:pt x="10625" y="3523"/>
                  <a:pt x="10783" y="3592"/>
                </a:cubicBezTo>
                <a:cubicBezTo>
                  <a:pt x="11012" y="3679"/>
                  <a:pt x="11192" y="3868"/>
                  <a:pt x="11275" y="4107"/>
                </a:cubicBezTo>
                <a:cubicBezTo>
                  <a:pt x="11341" y="4273"/>
                  <a:pt x="11341" y="4521"/>
                  <a:pt x="11341" y="4936"/>
                </a:cubicBezTo>
                <a:lnTo>
                  <a:pt x="11341" y="11306"/>
                </a:lnTo>
                <a:cubicBezTo>
                  <a:pt x="11341" y="11721"/>
                  <a:pt x="11341" y="11969"/>
                  <a:pt x="11275" y="12135"/>
                </a:cubicBezTo>
                <a:cubicBezTo>
                  <a:pt x="11192" y="12374"/>
                  <a:pt x="11012" y="12561"/>
                  <a:pt x="10783" y="12648"/>
                </a:cubicBezTo>
                <a:cubicBezTo>
                  <a:pt x="10625" y="12717"/>
                  <a:pt x="10387" y="12717"/>
                  <a:pt x="9991" y="12717"/>
                </a:cubicBezTo>
                <a:lnTo>
                  <a:pt x="9687" y="12717"/>
                </a:lnTo>
                <a:cubicBezTo>
                  <a:pt x="9291" y="12717"/>
                  <a:pt x="9053" y="12717"/>
                  <a:pt x="8895" y="12648"/>
                </a:cubicBezTo>
                <a:cubicBezTo>
                  <a:pt x="8666" y="12561"/>
                  <a:pt x="8486" y="12374"/>
                  <a:pt x="8403" y="12135"/>
                </a:cubicBezTo>
                <a:cubicBezTo>
                  <a:pt x="8337" y="11969"/>
                  <a:pt x="8337" y="11721"/>
                  <a:pt x="8337" y="11306"/>
                </a:cubicBezTo>
                <a:lnTo>
                  <a:pt x="8337" y="4936"/>
                </a:lnTo>
                <a:cubicBezTo>
                  <a:pt x="8337" y="4521"/>
                  <a:pt x="8337" y="4273"/>
                  <a:pt x="8403" y="4107"/>
                </a:cubicBezTo>
                <a:cubicBezTo>
                  <a:pt x="8486" y="3868"/>
                  <a:pt x="8666" y="3679"/>
                  <a:pt x="8895" y="3592"/>
                </a:cubicBezTo>
                <a:cubicBezTo>
                  <a:pt x="9053" y="3523"/>
                  <a:pt x="9291" y="3523"/>
                  <a:pt x="9687" y="3523"/>
                </a:cubicBezTo>
                <a:close/>
                <a:moveTo>
                  <a:pt x="9687" y="13919"/>
                </a:moveTo>
                <a:lnTo>
                  <a:pt x="9991" y="13919"/>
                </a:lnTo>
                <a:cubicBezTo>
                  <a:pt x="10387" y="13919"/>
                  <a:pt x="10625" y="13919"/>
                  <a:pt x="10783" y="13988"/>
                </a:cubicBezTo>
                <a:cubicBezTo>
                  <a:pt x="11012" y="14075"/>
                  <a:pt x="11192" y="14264"/>
                  <a:pt x="11275" y="14503"/>
                </a:cubicBezTo>
                <a:cubicBezTo>
                  <a:pt x="11341" y="14668"/>
                  <a:pt x="11341" y="14917"/>
                  <a:pt x="11341" y="15331"/>
                </a:cubicBezTo>
                <a:lnTo>
                  <a:pt x="11341" y="15660"/>
                </a:lnTo>
                <a:cubicBezTo>
                  <a:pt x="11341" y="16074"/>
                  <a:pt x="11341" y="16323"/>
                  <a:pt x="11275" y="16489"/>
                </a:cubicBezTo>
                <a:cubicBezTo>
                  <a:pt x="11192" y="16728"/>
                  <a:pt x="11012" y="16915"/>
                  <a:pt x="10783" y="17002"/>
                </a:cubicBezTo>
                <a:cubicBezTo>
                  <a:pt x="10625" y="17071"/>
                  <a:pt x="10387" y="17072"/>
                  <a:pt x="9991" y="17072"/>
                </a:cubicBezTo>
                <a:lnTo>
                  <a:pt x="9687" y="17072"/>
                </a:lnTo>
                <a:cubicBezTo>
                  <a:pt x="9291" y="17072"/>
                  <a:pt x="9053" y="17071"/>
                  <a:pt x="8895" y="17002"/>
                </a:cubicBezTo>
                <a:cubicBezTo>
                  <a:pt x="8666" y="16915"/>
                  <a:pt x="8486" y="16728"/>
                  <a:pt x="8403" y="16489"/>
                </a:cubicBezTo>
                <a:cubicBezTo>
                  <a:pt x="8337" y="16323"/>
                  <a:pt x="8337" y="16074"/>
                  <a:pt x="8337" y="15660"/>
                </a:cubicBezTo>
                <a:lnTo>
                  <a:pt x="8337" y="15331"/>
                </a:lnTo>
                <a:cubicBezTo>
                  <a:pt x="8337" y="14917"/>
                  <a:pt x="8337" y="14668"/>
                  <a:pt x="8403" y="14503"/>
                </a:cubicBezTo>
                <a:cubicBezTo>
                  <a:pt x="8486" y="14264"/>
                  <a:pt x="8666" y="14075"/>
                  <a:pt x="8895" y="13988"/>
                </a:cubicBezTo>
                <a:cubicBezTo>
                  <a:pt x="9053" y="13919"/>
                  <a:pt x="9291" y="13919"/>
                  <a:pt x="9687" y="13919"/>
                </a:cubicBezTo>
                <a:close/>
              </a:path>
            </a:pathLst>
          </a:custGeom>
          <a:solidFill>
            <a:srgbClr val="C0504D"/>
          </a:solidFill>
          <a:ln w="3175"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738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wrap="square" rIns="0" bIns="0">
            <a:noAutofit/>
          </a:bodyPr>
          <a:lstStyle>
            <a:defPPr>
              <a:defRPr lang="ru-RU"/>
            </a:defPPr>
            <a:lvl1pPr>
              <a:defRPr sz="3200" b="1">
                <a:solidFill>
                  <a:srgbClr val="28516A"/>
                </a:solidFill>
              </a:defRPr>
            </a:lvl1pPr>
          </a:lstStyle>
          <a:p>
            <a:r>
              <a:rPr lang="ru-RU" dirty="0"/>
              <a:t>Байесовский взгляд на вероятность</a:t>
            </a:r>
          </a:p>
        </p:txBody>
      </p:sp>
      <p:sp>
        <p:nvSpPr>
          <p:cNvPr id="7" name="Содержимое 2">
            <a:extLst>
              <a:ext uri="{FF2B5EF4-FFF2-40B4-BE49-F238E27FC236}">
                <a16:creationId xmlns:a16="http://schemas.microsoft.com/office/drawing/2014/main" id="{9B9C2C01-F299-4787-8DE9-0AB90AEDFBD7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848872" cy="511256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Лаплас</a:t>
            </a:r>
            <a:r>
              <a:rPr lang="en-US" sz="2400" b="1" dirty="0">
                <a:solidFill>
                  <a:srgbClr val="28516A"/>
                </a:solidFill>
                <a:latin typeface="Myriad Pro" pitchFamily="34" charset="0"/>
              </a:rPr>
              <a:t>:</a:t>
            </a:r>
            <a:r>
              <a:rPr lang="en-US" sz="2400" dirty="0">
                <a:solidFill>
                  <a:srgbClr val="28516A"/>
                </a:solidFill>
                <a:latin typeface="Myriad Pro" pitchFamily="34" charset="0"/>
              </a:rPr>
              <a:t> 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детерминизм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мы могли бы идеально прогнозировать вселенную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если бы измерили точное положение каждого атома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но издержки этого огромны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Между совершенством природы и несовершенством человеческого познания огромный разрыв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208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Выборка из сундука</a:t>
            </a:r>
          </a:p>
        </p:txBody>
      </p:sp>
      <p:graphicFrame>
        <p:nvGraphicFramePr>
          <p:cNvPr id="4" name="Таблица 6">
            <a:extLst>
              <a:ext uri="{FF2B5EF4-FFF2-40B4-BE49-F238E27FC236}">
                <a16:creationId xmlns:a16="http://schemas.microsoft.com/office/drawing/2014/main" id="{BB44441E-C1C9-40A1-A500-B35154B70A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6194296"/>
              </p:ext>
            </p:extLst>
          </p:nvPr>
        </p:nvGraphicFramePr>
        <p:xfrm>
          <a:off x="971600" y="863798"/>
          <a:ext cx="7296050" cy="34315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6449">
                  <a:extLst>
                    <a:ext uri="{9D8B030D-6E8A-4147-A177-3AD203B41FA5}">
                      <a16:colId xmlns:a16="http://schemas.microsoft.com/office/drawing/2014/main" val="757264669"/>
                    </a:ext>
                  </a:extLst>
                </a:gridCol>
                <a:gridCol w="3633606">
                  <a:extLst>
                    <a:ext uri="{9D8B030D-6E8A-4147-A177-3AD203B41FA5}">
                      <a16:colId xmlns:a16="http://schemas.microsoft.com/office/drawing/2014/main" val="2675937387"/>
                    </a:ext>
                  </a:extLst>
                </a:gridCol>
                <a:gridCol w="2044641">
                  <a:extLst>
                    <a:ext uri="{9D8B030D-6E8A-4147-A177-3AD203B41FA5}">
                      <a16:colId xmlns:a16="http://schemas.microsoft.com/office/drawing/2014/main" val="296885940"/>
                    </a:ext>
                  </a:extLst>
                </a:gridCol>
                <a:gridCol w="1031354">
                  <a:extLst>
                    <a:ext uri="{9D8B030D-6E8A-4147-A177-3AD203B41FA5}">
                      <a16:colId xmlns:a16="http://schemas.microsoft.com/office/drawing/2014/main" val="3040557281"/>
                    </a:ext>
                  </a:extLst>
                </a:gridCol>
              </a:tblGrid>
              <a:tr h="337997">
                <a:tc>
                  <a:txBody>
                    <a:bodyPr/>
                    <a:lstStyle/>
                    <a:p>
                      <a:endParaRPr lang="ru-RU" sz="2400" b="1">
                        <a:solidFill>
                          <a:srgbClr val="5C5B5C"/>
                        </a:solidFill>
                        <a:latin typeface="+mn-lt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28516A"/>
                          </a:solidFill>
                          <a:latin typeface="+mn-lt"/>
                        </a:rPr>
                        <a:t>Название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28516A"/>
                          </a:solidFill>
                          <a:latin typeface="+mn-lt"/>
                        </a:rPr>
                        <a:t>Сборы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28516A"/>
                          </a:solidFill>
                          <a:latin typeface="+mn-lt"/>
                        </a:rPr>
                        <a:t>Год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8948632"/>
                  </a:ext>
                </a:extLst>
              </a:tr>
              <a:tr h="878791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28516A"/>
                          </a:solidFill>
                          <a:latin typeface="+mn-lt"/>
                        </a:rPr>
                        <a:t>0</a:t>
                      </a:r>
                      <a:endParaRPr lang="ru-RU" sz="2400" b="1" dirty="0">
                        <a:solidFill>
                          <a:srgbClr val="28516A"/>
                        </a:solidFill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Мстители</a:t>
                      </a:r>
                      <a:r>
                        <a:rPr lang="en-US" sz="2400" dirty="0">
                          <a:solidFill>
                            <a:srgbClr val="373737"/>
                          </a:solidFill>
                          <a:latin typeface="+mn-lt"/>
                        </a:rPr>
                        <a:t>: </a:t>
                      </a:r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Война бесконечности (2018)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2048359754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2018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5128288"/>
                  </a:ext>
                </a:extLst>
              </a:tr>
              <a:tr h="608394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28516A"/>
                          </a:solidFill>
                          <a:latin typeface="+mn-lt"/>
                        </a:rPr>
                        <a:t>1</a:t>
                      </a:r>
                      <a:endParaRPr lang="ru-RU" sz="2400" b="1" dirty="0">
                        <a:solidFill>
                          <a:srgbClr val="28516A"/>
                        </a:solidFill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Черная Пантера (2018)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1346913161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2018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4069316"/>
                  </a:ext>
                </a:extLst>
              </a:tr>
              <a:tr h="8787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1" dirty="0">
                          <a:solidFill>
                            <a:srgbClr val="28516A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Мир Юрского периода 2 (2018)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1309484461</a:t>
                      </a:r>
                    </a:p>
                    <a:p>
                      <a:pPr algn="ctr"/>
                      <a:endParaRPr lang="ru-RU" sz="2400" dirty="0">
                        <a:solidFill>
                          <a:srgbClr val="373737"/>
                        </a:solidFill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2018</a:t>
                      </a:r>
                    </a:p>
                    <a:p>
                      <a:pPr algn="ctr"/>
                      <a:endParaRPr lang="ru-RU" sz="2400" dirty="0">
                        <a:solidFill>
                          <a:srgbClr val="373737"/>
                        </a:solidFill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0927314"/>
                  </a:ext>
                </a:extLst>
              </a:tr>
              <a:tr h="60839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1" dirty="0">
                          <a:solidFill>
                            <a:srgbClr val="28516A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dirty="0" err="1">
                          <a:solidFill>
                            <a:srgbClr val="373737"/>
                          </a:solidFill>
                          <a:latin typeface="+mn-lt"/>
                        </a:rPr>
                        <a:t>Суперсемейка</a:t>
                      </a:r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 2 (2018)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1242805359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2018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3652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4017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Выборка из сундука</a:t>
            </a:r>
          </a:p>
        </p:txBody>
      </p:sp>
      <p:sp>
        <p:nvSpPr>
          <p:cNvPr id="10" name="Объект 5">
            <a:extLst>
              <a:ext uri="{FF2B5EF4-FFF2-40B4-BE49-F238E27FC236}">
                <a16:creationId xmlns:a16="http://schemas.microsoft.com/office/drawing/2014/main" id="{E023EA26-F7CF-CF4E-8AF1-22E5ACEFE7CF}"/>
              </a:ext>
            </a:extLst>
          </p:cNvPr>
          <p:cNvSpPr txBox="1">
            <a:spLocks/>
          </p:cNvSpPr>
          <p:nvPr/>
        </p:nvSpPr>
        <p:spPr>
          <a:xfrm>
            <a:off x="612000" y="4574392"/>
            <a:ext cx="6870700" cy="115886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Строчка таблицы – наблюдение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Столбец таблицы – переменная </a:t>
            </a:r>
          </a:p>
        </p:txBody>
      </p:sp>
      <p:graphicFrame>
        <p:nvGraphicFramePr>
          <p:cNvPr id="5" name="Таблица 6">
            <a:extLst>
              <a:ext uri="{FF2B5EF4-FFF2-40B4-BE49-F238E27FC236}">
                <a16:creationId xmlns:a16="http://schemas.microsoft.com/office/drawing/2014/main" id="{021D1CC2-59D1-E74C-972C-17303B8591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7653981"/>
              </p:ext>
            </p:extLst>
          </p:nvPr>
        </p:nvGraphicFramePr>
        <p:xfrm>
          <a:off x="971600" y="863798"/>
          <a:ext cx="7296050" cy="34315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6449">
                  <a:extLst>
                    <a:ext uri="{9D8B030D-6E8A-4147-A177-3AD203B41FA5}">
                      <a16:colId xmlns:a16="http://schemas.microsoft.com/office/drawing/2014/main" val="757264669"/>
                    </a:ext>
                  </a:extLst>
                </a:gridCol>
                <a:gridCol w="3633606">
                  <a:extLst>
                    <a:ext uri="{9D8B030D-6E8A-4147-A177-3AD203B41FA5}">
                      <a16:colId xmlns:a16="http://schemas.microsoft.com/office/drawing/2014/main" val="2675937387"/>
                    </a:ext>
                  </a:extLst>
                </a:gridCol>
                <a:gridCol w="2044641">
                  <a:extLst>
                    <a:ext uri="{9D8B030D-6E8A-4147-A177-3AD203B41FA5}">
                      <a16:colId xmlns:a16="http://schemas.microsoft.com/office/drawing/2014/main" val="296885940"/>
                    </a:ext>
                  </a:extLst>
                </a:gridCol>
                <a:gridCol w="1031354">
                  <a:extLst>
                    <a:ext uri="{9D8B030D-6E8A-4147-A177-3AD203B41FA5}">
                      <a16:colId xmlns:a16="http://schemas.microsoft.com/office/drawing/2014/main" val="3040557281"/>
                    </a:ext>
                  </a:extLst>
                </a:gridCol>
              </a:tblGrid>
              <a:tr h="337997">
                <a:tc>
                  <a:txBody>
                    <a:bodyPr/>
                    <a:lstStyle/>
                    <a:p>
                      <a:endParaRPr lang="ru-RU" sz="2400" b="1">
                        <a:solidFill>
                          <a:srgbClr val="5C5B5C"/>
                        </a:solidFill>
                        <a:latin typeface="+mn-lt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28516A"/>
                          </a:solidFill>
                          <a:latin typeface="+mn-lt"/>
                        </a:rPr>
                        <a:t>Название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28516A"/>
                          </a:solidFill>
                          <a:latin typeface="+mn-lt"/>
                        </a:rPr>
                        <a:t>Сборы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28516A"/>
                          </a:solidFill>
                          <a:latin typeface="+mn-lt"/>
                        </a:rPr>
                        <a:t>Год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8948632"/>
                  </a:ext>
                </a:extLst>
              </a:tr>
              <a:tr h="878791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28516A"/>
                          </a:solidFill>
                          <a:latin typeface="+mn-lt"/>
                        </a:rPr>
                        <a:t>0</a:t>
                      </a:r>
                      <a:endParaRPr lang="ru-RU" sz="2400" b="1" dirty="0">
                        <a:solidFill>
                          <a:srgbClr val="28516A"/>
                        </a:solidFill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Мстители</a:t>
                      </a:r>
                      <a:r>
                        <a:rPr lang="en-US" sz="2400" dirty="0">
                          <a:solidFill>
                            <a:srgbClr val="373737"/>
                          </a:solidFill>
                          <a:latin typeface="+mn-lt"/>
                        </a:rPr>
                        <a:t>: </a:t>
                      </a:r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Война бесконечности (2018)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2048359754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2018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5128288"/>
                  </a:ext>
                </a:extLst>
              </a:tr>
              <a:tr h="608394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28516A"/>
                          </a:solidFill>
                          <a:latin typeface="+mn-lt"/>
                        </a:rPr>
                        <a:t>1</a:t>
                      </a:r>
                      <a:endParaRPr lang="ru-RU" sz="2400" b="1" dirty="0">
                        <a:solidFill>
                          <a:srgbClr val="28516A"/>
                        </a:solidFill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Черная Пантера (2018)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1346913161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2018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4069316"/>
                  </a:ext>
                </a:extLst>
              </a:tr>
              <a:tr h="8787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1" dirty="0">
                          <a:solidFill>
                            <a:srgbClr val="28516A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Мир Юрского периода 2 (2018)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1309484461</a:t>
                      </a:r>
                    </a:p>
                    <a:p>
                      <a:pPr algn="ctr"/>
                      <a:endParaRPr lang="ru-RU" sz="2400" dirty="0">
                        <a:solidFill>
                          <a:srgbClr val="373737"/>
                        </a:solidFill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2018</a:t>
                      </a:r>
                    </a:p>
                    <a:p>
                      <a:pPr algn="ctr"/>
                      <a:endParaRPr lang="ru-RU" sz="2400" dirty="0">
                        <a:solidFill>
                          <a:srgbClr val="373737"/>
                        </a:solidFill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0927314"/>
                  </a:ext>
                </a:extLst>
              </a:tr>
              <a:tr h="60839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1" dirty="0">
                          <a:solidFill>
                            <a:srgbClr val="28516A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dirty="0" err="1">
                          <a:solidFill>
                            <a:srgbClr val="373737"/>
                          </a:solidFill>
                          <a:latin typeface="+mn-lt"/>
                        </a:rPr>
                        <a:t>Суперсемейка</a:t>
                      </a:r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 2 (2018)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1242805359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>
                          <a:solidFill>
                            <a:srgbClr val="373737"/>
                          </a:solidFill>
                          <a:latin typeface="+mn-lt"/>
                        </a:rPr>
                        <a:t>2018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3652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2120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Какими бывают переменные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4ADF7BCB-02A1-4929-B11B-89790823B81C}"/>
              </a:ext>
            </a:extLst>
          </p:cNvPr>
          <p:cNvSpPr txBox="1">
            <a:spLocks/>
          </p:cNvSpPr>
          <p:nvPr/>
        </p:nvSpPr>
        <p:spPr>
          <a:xfrm>
            <a:off x="3563938" y="692696"/>
            <a:ext cx="2009003" cy="340528"/>
          </a:xfrm>
          <a:prstGeom prst="rect">
            <a:avLst/>
          </a:prstGeom>
        </p:spPr>
        <p:txBody>
          <a:bodyPr vert="horz" lIns="0" tIns="46800" rIns="0" bIns="0" rtlCol="0"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Переменные</a:t>
            </a:r>
          </a:p>
        </p:txBody>
      </p:sp>
    </p:spTree>
    <p:extLst>
      <p:ext uri="{BB962C8B-B14F-4D97-AF65-F5344CB8AC3E}">
        <p14:creationId xmlns:p14="http://schemas.microsoft.com/office/powerpoint/2010/main" val="414679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Какими бывают переменные</a:t>
            </a:r>
          </a:p>
        </p:txBody>
      </p:sp>
      <p:sp>
        <p:nvSpPr>
          <p:cNvPr id="7" name="Объект 5">
            <a:extLst>
              <a:ext uri="{FF2B5EF4-FFF2-40B4-BE49-F238E27FC236}">
                <a16:creationId xmlns:a16="http://schemas.microsoft.com/office/drawing/2014/main" id="{DF6BCE19-7D86-43BA-8B21-C5718216FD88}"/>
              </a:ext>
            </a:extLst>
          </p:cNvPr>
          <p:cNvSpPr txBox="1">
            <a:spLocks/>
          </p:cNvSpPr>
          <p:nvPr/>
        </p:nvSpPr>
        <p:spPr>
          <a:xfrm>
            <a:off x="3563938" y="692696"/>
            <a:ext cx="2009003" cy="340528"/>
          </a:xfrm>
          <a:prstGeom prst="rect">
            <a:avLst/>
          </a:prstGeom>
        </p:spPr>
        <p:txBody>
          <a:bodyPr vert="horz" lIns="0" tIns="46800" rIns="0" bIns="0" rtlCol="0"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Переменные</a:t>
            </a:r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BCB8631C-9FE4-4B99-894D-DB2AAB3A5F76}"/>
              </a:ext>
            </a:extLst>
          </p:cNvPr>
          <p:cNvCxnSpPr>
            <a:cxnSpLocks/>
          </p:cNvCxnSpPr>
          <p:nvPr/>
        </p:nvCxnSpPr>
        <p:spPr>
          <a:xfrm flipH="1">
            <a:off x="3242821" y="1213109"/>
            <a:ext cx="637051" cy="792479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Объект 5">
            <a:extLst>
              <a:ext uri="{FF2B5EF4-FFF2-40B4-BE49-F238E27FC236}">
                <a16:creationId xmlns:a16="http://schemas.microsoft.com/office/drawing/2014/main" id="{514E34B2-6A7A-4784-AA78-8407532DEB74}"/>
              </a:ext>
            </a:extLst>
          </p:cNvPr>
          <p:cNvSpPr txBox="1">
            <a:spLocks/>
          </p:cNvSpPr>
          <p:nvPr/>
        </p:nvSpPr>
        <p:spPr>
          <a:xfrm>
            <a:off x="739817" y="2114636"/>
            <a:ext cx="3168099" cy="43830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Категориальные</a:t>
            </a:r>
          </a:p>
        </p:txBody>
      </p:sp>
      <p:sp>
        <p:nvSpPr>
          <p:cNvPr id="12" name="Объект 5">
            <a:extLst>
              <a:ext uri="{FF2B5EF4-FFF2-40B4-BE49-F238E27FC236}">
                <a16:creationId xmlns:a16="http://schemas.microsoft.com/office/drawing/2014/main" id="{1EE4A5D7-0A18-4171-8954-4F882C850D1A}"/>
              </a:ext>
            </a:extLst>
          </p:cNvPr>
          <p:cNvSpPr txBox="1">
            <a:spLocks/>
          </p:cNvSpPr>
          <p:nvPr/>
        </p:nvSpPr>
        <p:spPr>
          <a:xfrm>
            <a:off x="251520" y="2708920"/>
            <a:ext cx="4032448" cy="214025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Принимают значения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ru-RU" sz="2400" dirty="0">
                <a:solidFill>
                  <a:srgbClr val="373737"/>
                </a:solidFill>
              </a:rPr>
              <a:t>из какого-то ограниченного множества</a:t>
            </a:r>
            <a:r>
              <a:rPr lang="en-US" sz="2400" dirty="0">
                <a:solidFill>
                  <a:srgbClr val="373737"/>
                </a:solidFill>
              </a:rPr>
              <a:t>: </a:t>
            </a:r>
            <a:r>
              <a:rPr lang="ru-RU" sz="2400" dirty="0">
                <a:solidFill>
                  <a:srgbClr val="373737"/>
                </a:solidFill>
              </a:rPr>
              <a:t>пол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цвет машины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страна сборки и т</a:t>
            </a:r>
            <a:r>
              <a:rPr lang="en-US" sz="2400" dirty="0">
                <a:solidFill>
                  <a:srgbClr val="373737"/>
                </a:solidFill>
              </a:rPr>
              <a:t>.</a:t>
            </a:r>
            <a:r>
              <a:rPr lang="ru-RU" sz="2400" dirty="0">
                <a:solidFill>
                  <a:srgbClr val="373737"/>
                </a:solidFill>
              </a:rPr>
              <a:t>п</a:t>
            </a:r>
            <a:r>
              <a:rPr lang="en-US" sz="2400" dirty="0">
                <a:solidFill>
                  <a:srgbClr val="373737"/>
                </a:solidFill>
              </a:rPr>
              <a:t>.</a:t>
            </a:r>
            <a:endParaRPr lang="ru-RU" sz="2400" dirty="0">
              <a:solidFill>
                <a:srgbClr val="373737"/>
              </a:solidFill>
            </a:endParaRPr>
          </a:p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endParaRPr lang="ru-RU" sz="2400" b="1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9789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Какими бывают переменные</a:t>
            </a:r>
          </a:p>
        </p:txBody>
      </p:sp>
      <p:sp>
        <p:nvSpPr>
          <p:cNvPr id="3" name="Объект 5">
            <a:extLst>
              <a:ext uri="{FF2B5EF4-FFF2-40B4-BE49-F238E27FC236}">
                <a16:creationId xmlns:a16="http://schemas.microsoft.com/office/drawing/2014/main" id="{76133F71-1829-8243-92F6-D0A3EED69FD2}"/>
              </a:ext>
            </a:extLst>
          </p:cNvPr>
          <p:cNvSpPr txBox="1">
            <a:spLocks/>
          </p:cNvSpPr>
          <p:nvPr/>
        </p:nvSpPr>
        <p:spPr>
          <a:xfrm>
            <a:off x="3563938" y="692696"/>
            <a:ext cx="2009003" cy="340528"/>
          </a:xfrm>
          <a:prstGeom prst="rect">
            <a:avLst/>
          </a:prstGeom>
        </p:spPr>
        <p:txBody>
          <a:bodyPr vert="horz" lIns="0" tIns="46800" rIns="0" bIns="0" rtlCol="0"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Переменные</a:t>
            </a:r>
          </a:p>
        </p:txBody>
      </p:sp>
      <p:cxnSp>
        <p:nvCxnSpPr>
          <p:cNvPr id="4" name="Прямая со стрелкой 3">
            <a:extLst>
              <a:ext uri="{FF2B5EF4-FFF2-40B4-BE49-F238E27FC236}">
                <a16:creationId xmlns:a16="http://schemas.microsoft.com/office/drawing/2014/main" id="{0BF1F015-755E-6B43-8ADA-3CAF2F9075C2}"/>
              </a:ext>
            </a:extLst>
          </p:cNvPr>
          <p:cNvCxnSpPr>
            <a:cxnSpLocks/>
          </p:cNvCxnSpPr>
          <p:nvPr/>
        </p:nvCxnSpPr>
        <p:spPr>
          <a:xfrm flipH="1">
            <a:off x="3242821" y="1213109"/>
            <a:ext cx="637051" cy="792479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Объект 5">
            <a:extLst>
              <a:ext uri="{FF2B5EF4-FFF2-40B4-BE49-F238E27FC236}">
                <a16:creationId xmlns:a16="http://schemas.microsoft.com/office/drawing/2014/main" id="{B02470E4-C561-8142-BDC7-54FCFAF6410D}"/>
              </a:ext>
            </a:extLst>
          </p:cNvPr>
          <p:cNvSpPr txBox="1">
            <a:spLocks/>
          </p:cNvSpPr>
          <p:nvPr/>
        </p:nvSpPr>
        <p:spPr>
          <a:xfrm>
            <a:off x="5340676" y="2149569"/>
            <a:ext cx="2779307" cy="36843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Непрерывные</a:t>
            </a:r>
          </a:p>
        </p:txBody>
      </p:sp>
      <p:sp>
        <p:nvSpPr>
          <p:cNvPr id="7" name="Объект 5">
            <a:extLst>
              <a:ext uri="{FF2B5EF4-FFF2-40B4-BE49-F238E27FC236}">
                <a16:creationId xmlns:a16="http://schemas.microsoft.com/office/drawing/2014/main" id="{7E86A091-27F1-E843-BB81-30D7151C36FB}"/>
              </a:ext>
            </a:extLst>
          </p:cNvPr>
          <p:cNvSpPr txBox="1">
            <a:spLocks/>
          </p:cNvSpPr>
          <p:nvPr/>
        </p:nvSpPr>
        <p:spPr>
          <a:xfrm>
            <a:off x="4860032" y="2708920"/>
            <a:ext cx="3974405" cy="22536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Могут принимать бесконечное число значений</a:t>
            </a:r>
            <a:r>
              <a:rPr lang="en-US" sz="2400" dirty="0">
                <a:solidFill>
                  <a:srgbClr val="373737"/>
                </a:solidFill>
              </a:rPr>
              <a:t>: </a:t>
            </a:r>
            <a:r>
              <a:rPr lang="ru-RU" sz="2400" dirty="0">
                <a:solidFill>
                  <a:srgbClr val="373737"/>
                </a:solidFill>
              </a:rPr>
              <a:t>возраст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вес</a:t>
            </a:r>
            <a:r>
              <a:rPr lang="en-US" sz="2400" dirty="0">
                <a:solidFill>
                  <a:srgbClr val="373737"/>
                </a:solidFill>
              </a:rPr>
              <a:t>,</a:t>
            </a:r>
            <a:r>
              <a:rPr lang="ru-RU" sz="2400" dirty="0">
                <a:solidFill>
                  <a:srgbClr val="373737"/>
                </a:solidFill>
              </a:rPr>
              <a:t> цены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кассовые сборы</a:t>
            </a:r>
            <a:r>
              <a:rPr lang="en-US" sz="2400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и т</a:t>
            </a:r>
            <a:r>
              <a:rPr lang="en-US" sz="2400" dirty="0">
                <a:solidFill>
                  <a:srgbClr val="373737"/>
                </a:solidFill>
              </a:rPr>
              <a:t>.</a:t>
            </a:r>
            <a:r>
              <a:rPr lang="ru-RU" sz="2400" dirty="0">
                <a:solidFill>
                  <a:srgbClr val="373737"/>
                </a:solidFill>
              </a:rPr>
              <a:t>п</a:t>
            </a:r>
            <a:r>
              <a:rPr lang="en-US" sz="2400" dirty="0">
                <a:solidFill>
                  <a:srgbClr val="373737"/>
                </a:solidFill>
              </a:rPr>
              <a:t>.</a:t>
            </a:r>
            <a:endParaRPr lang="ru-RU" sz="2400" dirty="0">
              <a:solidFill>
                <a:srgbClr val="373737"/>
              </a:solidFill>
            </a:endParaRPr>
          </a:p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endParaRPr lang="ru-RU" sz="2400" b="1" dirty="0">
              <a:solidFill>
                <a:srgbClr val="373737"/>
              </a:solidFill>
            </a:endParaRPr>
          </a:p>
        </p:txBody>
      </p:sp>
      <p:sp>
        <p:nvSpPr>
          <p:cNvPr id="9" name="Объект 5">
            <a:extLst>
              <a:ext uri="{FF2B5EF4-FFF2-40B4-BE49-F238E27FC236}">
                <a16:creationId xmlns:a16="http://schemas.microsoft.com/office/drawing/2014/main" id="{26EE21E8-2281-1C42-BC23-AE84CFC0D28C}"/>
              </a:ext>
            </a:extLst>
          </p:cNvPr>
          <p:cNvSpPr txBox="1">
            <a:spLocks/>
          </p:cNvSpPr>
          <p:nvPr/>
        </p:nvSpPr>
        <p:spPr>
          <a:xfrm>
            <a:off x="739817" y="2114636"/>
            <a:ext cx="3168099" cy="43830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Категориальные</a:t>
            </a:r>
          </a:p>
        </p:txBody>
      </p:sp>
      <p:sp>
        <p:nvSpPr>
          <p:cNvPr id="10" name="Объект 5">
            <a:extLst>
              <a:ext uri="{FF2B5EF4-FFF2-40B4-BE49-F238E27FC236}">
                <a16:creationId xmlns:a16="http://schemas.microsoft.com/office/drawing/2014/main" id="{9C7ED9A8-93D7-9448-9D0B-C73DC9F011B2}"/>
              </a:ext>
            </a:extLst>
          </p:cNvPr>
          <p:cNvSpPr txBox="1">
            <a:spLocks/>
          </p:cNvSpPr>
          <p:nvPr/>
        </p:nvSpPr>
        <p:spPr>
          <a:xfrm>
            <a:off x="251520" y="2708920"/>
            <a:ext cx="4032448" cy="214025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Принимают значения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ru-RU" sz="2400" dirty="0">
                <a:solidFill>
                  <a:srgbClr val="373737"/>
                </a:solidFill>
              </a:rPr>
              <a:t>из какого-то ограниченного множества</a:t>
            </a:r>
            <a:r>
              <a:rPr lang="en-US" sz="2400" dirty="0">
                <a:solidFill>
                  <a:srgbClr val="373737"/>
                </a:solidFill>
              </a:rPr>
              <a:t>: </a:t>
            </a:r>
            <a:r>
              <a:rPr lang="ru-RU" sz="2400" dirty="0">
                <a:solidFill>
                  <a:srgbClr val="373737"/>
                </a:solidFill>
              </a:rPr>
              <a:t>пол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цвет машины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страна сборки и т</a:t>
            </a:r>
            <a:r>
              <a:rPr lang="en-US" sz="2400" dirty="0">
                <a:solidFill>
                  <a:srgbClr val="373737"/>
                </a:solidFill>
              </a:rPr>
              <a:t>.</a:t>
            </a:r>
            <a:r>
              <a:rPr lang="ru-RU" sz="2400" dirty="0">
                <a:solidFill>
                  <a:srgbClr val="373737"/>
                </a:solidFill>
              </a:rPr>
              <a:t>п</a:t>
            </a:r>
            <a:r>
              <a:rPr lang="en-US" sz="2400" dirty="0">
                <a:solidFill>
                  <a:srgbClr val="373737"/>
                </a:solidFill>
              </a:rPr>
              <a:t>.</a:t>
            </a:r>
            <a:endParaRPr lang="ru-RU" sz="2400" dirty="0">
              <a:solidFill>
                <a:srgbClr val="373737"/>
              </a:solidFill>
            </a:endParaRPr>
          </a:p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endParaRPr lang="ru-RU" sz="2400" b="1" dirty="0">
              <a:solidFill>
                <a:srgbClr val="373737"/>
              </a:solidFill>
            </a:endParaRPr>
          </a:p>
        </p:txBody>
      </p: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71172FA5-FEAB-4E5A-BC01-EE4E280468A1}"/>
              </a:ext>
            </a:extLst>
          </p:cNvPr>
          <p:cNvCxnSpPr>
            <a:cxnSpLocks/>
          </p:cNvCxnSpPr>
          <p:nvPr/>
        </p:nvCxnSpPr>
        <p:spPr>
          <a:xfrm>
            <a:off x="5289755" y="1185290"/>
            <a:ext cx="645951" cy="803550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08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Какими бывают описательные статистики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23D0C02D-C03C-4619-A7B0-AB1DF563C082}"/>
              </a:ext>
            </a:extLst>
          </p:cNvPr>
          <p:cNvSpPr txBox="1">
            <a:spLocks/>
          </p:cNvSpPr>
          <p:nvPr/>
        </p:nvSpPr>
        <p:spPr>
          <a:xfrm>
            <a:off x="2663788" y="692696"/>
            <a:ext cx="3816424" cy="36348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Описательные статистики</a:t>
            </a:r>
          </a:p>
        </p:txBody>
      </p:sp>
    </p:spTree>
    <p:extLst>
      <p:ext uri="{BB962C8B-B14F-4D97-AF65-F5344CB8AC3E}">
        <p14:creationId xmlns:p14="http://schemas.microsoft.com/office/powerpoint/2010/main" val="1799753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Какими бывают описательные статистики</a:t>
            </a:r>
          </a:p>
        </p:txBody>
      </p:sp>
      <p:sp>
        <p:nvSpPr>
          <p:cNvPr id="8" name="Объект 5">
            <a:extLst>
              <a:ext uri="{FF2B5EF4-FFF2-40B4-BE49-F238E27FC236}">
                <a16:creationId xmlns:a16="http://schemas.microsoft.com/office/drawing/2014/main" id="{207FD9D8-0D57-4A67-BF28-0B7B02FE7FA8}"/>
              </a:ext>
            </a:extLst>
          </p:cNvPr>
          <p:cNvSpPr txBox="1">
            <a:spLocks/>
          </p:cNvSpPr>
          <p:nvPr/>
        </p:nvSpPr>
        <p:spPr>
          <a:xfrm>
            <a:off x="2663788" y="692696"/>
            <a:ext cx="3816424" cy="36348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Описательные статистики</a:t>
            </a:r>
          </a:p>
        </p:txBody>
      </p: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15623ED1-B34E-4D43-9F0B-BD3487951F55}"/>
              </a:ext>
            </a:extLst>
          </p:cNvPr>
          <p:cNvCxnSpPr>
            <a:cxnSpLocks/>
          </p:cNvCxnSpPr>
          <p:nvPr/>
        </p:nvCxnSpPr>
        <p:spPr>
          <a:xfrm flipH="1">
            <a:off x="3499161" y="1210226"/>
            <a:ext cx="625931" cy="398240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бъект 5">
            <a:extLst>
              <a:ext uri="{FF2B5EF4-FFF2-40B4-BE49-F238E27FC236}">
                <a16:creationId xmlns:a16="http://schemas.microsoft.com/office/drawing/2014/main" id="{9A57DE05-E0AC-45AF-8841-898056A77612}"/>
              </a:ext>
            </a:extLst>
          </p:cNvPr>
          <p:cNvSpPr txBox="1">
            <a:spLocks/>
          </p:cNvSpPr>
          <p:nvPr/>
        </p:nvSpPr>
        <p:spPr>
          <a:xfrm>
            <a:off x="755576" y="1762509"/>
            <a:ext cx="3232839" cy="67023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Меры центральной тенденции</a:t>
            </a:r>
          </a:p>
        </p:txBody>
      </p:sp>
      <p:sp>
        <p:nvSpPr>
          <p:cNvPr id="11" name="Объект 5">
            <a:extLst>
              <a:ext uri="{FF2B5EF4-FFF2-40B4-BE49-F238E27FC236}">
                <a16:creationId xmlns:a16="http://schemas.microsoft.com/office/drawing/2014/main" id="{3C43024E-5202-4DA4-910D-F824D5A5C928}"/>
              </a:ext>
            </a:extLst>
          </p:cNvPr>
          <p:cNvSpPr txBox="1">
            <a:spLocks/>
          </p:cNvSpPr>
          <p:nvPr/>
        </p:nvSpPr>
        <p:spPr>
          <a:xfrm>
            <a:off x="528808" y="2708920"/>
            <a:ext cx="3686373" cy="221215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Отвечают на вопрос</a:t>
            </a:r>
            <a:r>
              <a:rPr lang="en-US" sz="2400" dirty="0">
                <a:solidFill>
                  <a:srgbClr val="373737"/>
                </a:solidFill>
              </a:rPr>
              <a:t>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en-US" sz="2400" dirty="0">
                <a:solidFill>
                  <a:srgbClr val="373737"/>
                </a:solidFill>
              </a:rPr>
              <a:t>“</a:t>
            </a:r>
            <a:r>
              <a:rPr lang="ru-RU" sz="2400" dirty="0">
                <a:solidFill>
                  <a:srgbClr val="373737"/>
                </a:solidFill>
              </a:rPr>
              <a:t>а на что похожи типичные наблюдения из выборки</a:t>
            </a:r>
            <a:r>
              <a:rPr lang="en-US" sz="2400" dirty="0">
                <a:solidFill>
                  <a:srgbClr val="373737"/>
                </a:solidFill>
              </a:rPr>
              <a:t>”</a:t>
            </a:r>
          </a:p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373737"/>
                </a:solidFill>
              </a:rPr>
              <a:t>Примеры</a:t>
            </a:r>
            <a:r>
              <a:rPr lang="en-US" sz="2400" b="1" dirty="0">
                <a:solidFill>
                  <a:srgbClr val="373737"/>
                </a:solidFill>
              </a:rPr>
              <a:t>: </a:t>
            </a:r>
            <a:r>
              <a:rPr lang="ru-RU" sz="2400" dirty="0">
                <a:solidFill>
                  <a:srgbClr val="373737"/>
                </a:solidFill>
              </a:rPr>
              <a:t>среднее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мода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медиана</a:t>
            </a:r>
          </a:p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endParaRPr lang="ru-RU" sz="2400" b="1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5740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Какими бывают описательные статистики</a:t>
            </a:r>
          </a:p>
        </p:txBody>
      </p:sp>
      <p:sp>
        <p:nvSpPr>
          <p:cNvPr id="3" name="Объект 5">
            <a:extLst>
              <a:ext uri="{FF2B5EF4-FFF2-40B4-BE49-F238E27FC236}">
                <a16:creationId xmlns:a16="http://schemas.microsoft.com/office/drawing/2014/main" id="{76133F71-1829-8243-92F6-D0A3EED69FD2}"/>
              </a:ext>
            </a:extLst>
          </p:cNvPr>
          <p:cNvSpPr txBox="1">
            <a:spLocks/>
          </p:cNvSpPr>
          <p:nvPr/>
        </p:nvSpPr>
        <p:spPr>
          <a:xfrm>
            <a:off x="2663788" y="692696"/>
            <a:ext cx="3816424" cy="36348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Описательные статистики</a:t>
            </a:r>
          </a:p>
        </p:txBody>
      </p:sp>
      <p:cxnSp>
        <p:nvCxnSpPr>
          <p:cNvPr id="4" name="Прямая со стрелкой 3">
            <a:extLst>
              <a:ext uri="{FF2B5EF4-FFF2-40B4-BE49-F238E27FC236}">
                <a16:creationId xmlns:a16="http://schemas.microsoft.com/office/drawing/2014/main" id="{0BF1F015-755E-6B43-8ADA-3CAF2F9075C2}"/>
              </a:ext>
            </a:extLst>
          </p:cNvPr>
          <p:cNvCxnSpPr>
            <a:cxnSpLocks/>
          </p:cNvCxnSpPr>
          <p:nvPr/>
        </p:nvCxnSpPr>
        <p:spPr>
          <a:xfrm flipH="1">
            <a:off x="3499161" y="1210226"/>
            <a:ext cx="625931" cy="398240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Объект 5">
            <a:extLst>
              <a:ext uri="{FF2B5EF4-FFF2-40B4-BE49-F238E27FC236}">
                <a16:creationId xmlns:a16="http://schemas.microsoft.com/office/drawing/2014/main" id="{B02470E4-C561-8142-BDC7-54FCFAF6410D}"/>
              </a:ext>
            </a:extLst>
          </p:cNvPr>
          <p:cNvSpPr txBox="1">
            <a:spLocks/>
          </p:cNvSpPr>
          <p:nvPr/>
        </p:nvSpPr>
        <p:spPr>
          <a:xfrm>
            <a:off x="755576" y="1762509"/>
            <a:ext cx="3232839" cy="67023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Меры центральной тенденции</a:t>
            </a:r>
          </a:p>
        </p:txBody>
      </p:sp>
      <p:sp>
        <p:nvSpPr>
          <p:cNvPr id="7" name="Объект 5">
            <a:extLst>
              <a:ext uri="{FF2B5EF4-FFF2-40B4-BE49-F238E27FC236}">
                <a16:creationId xmlns:a16="http://schemas.microsoft.com/office/drawing/2014/main" id="{7E86A091-27F1-E843-BB81-30D7151C36FB}"/>
              </a:ext>
            </a:extLst>
          </p:cNvPr>
          <p:cNvSpPr txBox="1">
            <a:spLocks/>
          </p:cNvSpPr>
          <p:nvPr/>
        </p:nvSpPr>
        <p:spPr>
          <a:xfrm>
            <a:off x="528808" y="2708920"/>
            <a:ext cx="3686373" cy="221215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Отвечают на вопрос</a:t>
            </a:r>
            <a:r>
              <a:rPr lang="en-US" sz="2400" dirty="0">
                <a:solidFill>
                  <a:srgbClr val="373737"/>
                </a:solidFill>
              </a:rPr>
              <a:t>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en-US" sz="2400" dirty="0">
                <a:solidFill>
                  <a:srgbClr val="373737"/>
                </a:solidFill>
              </a:rPr>
              <a:t>“</a:t>
            </a:r>
            <a:r>
              <a:rPr lang="ru-RU" sz="2400" dirty="0">
                <a:solidFill>
                  <a:srgbClr val="373737"/>
                </a:solidFill>
              </a:rPr>
              <a:t>а на что похожи типичные наблюдения из выборки</a:t>
            </a:r>
            <a:r>
              <a:rPr lang="en-US" sz="2400" dirty="0">
                <a:solidFill>
                  <a:srgbClr val="373737"/>
                </a:solidFill>
              </a:rPr>
              <a:t>”</a:t>
            </a:r>
          </a:p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373737"/>
                </a:solidFill>
              </a:rPr>
              <a:t>Примеры</a:t>
            </a:r>
            <a:r>
              <a:rPr lang="en-US" sz="2400" b="1" dirty="0">
                <a:solidFill>
                  <a:srgbClr val="373737"/>
                </a:solidFill>
              </a:rPr>
              <a:t>: </a:t>
            </a:r>
            <a:r>
              <a:rPr lang="ru-RU" sz="2400" dirty="0">
                <a:solidFill>
                  <a:srgbClr val="373737"/>
                </a:solidFill>
              </a:rPr>
              <a:t>среднее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мода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медиана</a:t>
            </a:r>
          </a:p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endParaRPr lang="ru-RU" sz="2400" b="1" dirty="0">
              <a:solidFill>
                <a:srgbClr val="373737"/>
              </a:solidFill>
            </a:endParaRPr>
          </a:p>
        </p:txBody>
      </p:sp>
      <p:sp>
        <p:nvSpPr>
          <p:cNvPr id="9" name="Объект 5">
            <a:extLst>
              <a:ext uri="{FF2B5EF4-FFF2-40B4-BE49-F238E27FC236}">
                <a16:creationId xmlns:a16="http://schemas.microsoft.com/office/drawing/2014/main" id="{26EE21E8-2281-1C42-BC23-AE84CFC0D28C}"/>
              </a:ext>
            </a:extLst>
          </p:cNvPr>
          <p:cNvSpPr txBox="1">
            <a:spLocks/>
          </p:cNvSpPr>
          <p:nvPr/>
        </p:nvSpPr>
        <p:spPr>
          <a:xfrm>
            <a:off x="5076309" y="1484784"/>
            <a:ext cx="3168099" cy="84581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Меры разброса</a:t>
            </a:r>
          </a:p>
        </p:txBody>
      </p:sp>
      <p:sp>
        <p:nvSpPr>
          <p:cNvPr id="10" name="Объект 5">
            <a:extLst>
              <a:ext uri="{FF2B5EF4-FFF2-40B4-BE49-F238E27FC236}">
                <a16:creationId xmlns:a16="http://schemas.microsoft.com/office/drawing/2014/main" id="{9C7ED9A8-93D7-9448-9D0B-C73DC9F011B2}"/>
              </a:ext>
            </a:extLst>
          </p:cNvPr>
          <p:cNvSpPr txBox="1">
            <a:spLocks/>
          </p:cNvSpPr>
          <p:nvPr/>
        </p:nvSpPr>
        <p:spPr>
          <a:xfrm>
            <a:off x="4680139" y="2255665"/>
            <a:ext cx="3960438" cy="234667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Отвечают на вопрос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en-US" sz="2400" dirty="0">
                <a:solidFill>
                  <a:srgbClr val="373737"/>
                </a:solidFill>
              </a:rPr>
              <a:t>“</a:t>
            </a:r>
            <a:r>
              <a:rPr lang="ru-RU" sz="2400" dirty="0">
                <a:solidFill>
                  <a:srgbClr val="373737"/>
                </a:solidFill>
              </a:rPr>
              <a:t>а как сильно значения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ru-RU" sz="2400" dirty="0">
                <a:solidFill>
                  <a:srgbClr val="373737"/>
                </a:solidFill>
              </a:rPr>
              <a:t>в выборке могут отличаться от типичных значений</a:t>
            </a:r>
            <a:r>
              <a:rPr lang="en-US" sz="2400" dirty="0">
                <a:solidFill>
                  <a:srgbClr val="373737"/>
                </a:solidFill>
              </a:rPr>
              <a:t>”</a:t>
            </a:r>
          </a:p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373737"/>
                </a:solidFill>
              </a:rPr>
              <a:t>Примеры</a:t>
            </a:r>
            <a:r>
              <a:rPr lang="en-US" sz="2400" b="1" dirty="0">
                <a:solidFill>
                  <a:srgbClr val="373737"/>
                </a:solidFill>
              </a:rPr>
              <a:t>: </a:t>
            </a:r>
            <a:r>
              <a:rPr lang="ru-RU" sz="2400" dirty="0">
                <a:solidFill>
                  <a:srgbClr val="373737"/>
                </a:solidFill>
              </a:rPr>
              <a:t>дисперсия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стандартное отклонение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интерквантильный размах</a:t>
            </a:r>
          </a:p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endParaRPr lang="ru-RU" sz="2400" b="1" dirty="0">
              <a:solidFill>
                <a:srgbClr val="373737"/>
              </a:solidFill>
            </a:endParaRPr>
          </a:p>
        </p:txBody>
      </p: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C9BFF670-7469-4520-AEC4-C02735AEA305}"/>
              </a:ext>
            </a:extLst>
          </p:cNvPr>
          <p:cNvCxnSpPr>
            <a:cxnSpLocks/>
          </p:cNvCxnSpPr>
          <p:nvPr/>
        </p:nvCxnSpPr>
        <p:spPr>
          <a:xfrm>
            <a:off x="5018910" y="1210226"/>
            <a:ext cx="625931" cy="398240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936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Среднее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A26B294-7458-48BF-B683-3DCE2F6E709C}"/>
                  </a:ext>
                </a:extLst>
              </p:cNvPr>
              <p:cNvSpPr txBox="1"/>
              <p:nvPr/>
            </p:nvSpPr>
            <p:spPr>
              <a:xfrm>
                <a:off x="2566900" y="1794434"/>
                <a:ext cx="4010200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+…+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A26B294-7458-48BF-B683-3DCE2F6E70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6900" y="1794434"/>
                <a:ext cx="4010200" cy="100822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888A265-B3CF-4408-AFDD-768D61BA8390}"/>
              </a:ext>
            </a:extLst>
          </p:cNvPr>
          <p:cNvSpPr/>
          <p:nvPr/>
        </p:nvSpPr>
        <p:spPr>
          <a:xfrm>
            <a:off x="612000" y="692696"/>
            <a:ext cx="849694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Выборочный аналог математического ожидания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рассчитывается по формуле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3098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Среднее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3C625FA-C443-4B42-9B76-7E1A3246EA9A}"/>
                  </a:ext>
                </a:extLst>
              </p:cNvPr>
              <p:cNvSpPr txBox="1"/>
              <p:nvPr/>
            </p:nvSpPr>
            <p:spPr>
              <a:xfrm>
                <a:off x="2566900" y="1794434"/>
                <a:ext cx="4010200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+…+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3C625FA-C443-4B42-9B76-7E1A3246EA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6900" y="1794434"/>
                <a:ext cx="4010200" cy="100822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">
            <a:extLst>
              <a:ext uri="{FF2B5EF4-FFF2-40B4-BE49-F238E27FC236}">
                <a16:creationId xmlns:a16="http://schemas.microsoft.com/office/drawing/2014/main" id="{97FC3F8B-1933-4E14-9F8D-1C005DFA1E17}"/>
              </a:ext>
            </a:extLst>
          </p:cNvPr>
          <p:cNvSpPr/>
          <p:nvPr/>
        </p:nvSpPr>
        <p:spPr>
          <a:xfrm>
            <a:off x="971600" y="3073400"/>
            <a:ext cx="7326454" cy="1692308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Объект 5">
                <a:extLst>
                  <a:ext uri="{FF2B5EF4-FFF2-40B4-BE49-F238E27FC236}">
                    <a16:creationId xmlns:a16="http://schemas.microsoft.com/office/drawing/2014/main" id="{5B4CAF84-7A42-48DA-A543-8469A2B8D70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331640" y="3284984"/>
                <a:ext cx="6678381" cy="77920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−4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3,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Объект 5">
                <a:extLst>
                  <a:ext uri="{FF2B5EF4-FFF2-40B4-BE49-F238E27FC236}">
                    <a16:creationId xmlns:a16="http://schemas.microsoft.com/office/drawing/2014/main" id="{5B4CAF84-7A42-48DA-A543-8469A2B8D7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1640" y="3284984"/>
                <a:ext cx="6678381" cy="779201"/>
              </a:xfrm>
              <a:prstGeom prst="rect">
                <a:avLst/>
              </a:prstGeom>
              <a:blipFill>
                <a:blip r:embed="rId5"/>
                <a:stretch>
                  <a:fillRect l="-2737" t="-1171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B0CC415-EA8B-4FFD-AECD-6A234129B19B}"/>
              </a:ext>
            </a:extLst>
          </p:cNvPr>
          <p:cNvSpPr/>
          <p:nvPr/>
        </p:nvSpPr>
        <p:spPr>
          <a:xfrm>
            <a:off x="612000" y="692696"/>
            <a:ext cx="849694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Выборочный аналог математического ожидания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рассчитывается по формуле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749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План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D22266EF-414F-424C-B063-3D4C724F67DC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920880" cy="3645104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Узнаем, есть ли в мире случайности</a:t>
            </a:r>
          </a:p>
        </p:txBody>
      </p:sp>
    </p:spTree>
    <p:extLst>
      <p:ext uri="{BB962C8B-B14F-4D97-AF65-F5344CB8AC3E}">
        <p14:creationId xmlns:p14="http://schemas.microsoft.com/office/powerpoint/2010/main" val="4205226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wrap="square" rIns="0" bIns="0">
            <a:noAutofit/>
          </a:bodyPr>
          <a:lstStyle>
            <a:defPPr>
              <a:defRPr lang="ru-RU"/>
            </a:defPPr>
            <a:lvl1pPr>
              <a:defRPr sz="3200" b="1">
                <a:solidFill>
                  <a:srgbClr val="28516A"/>
                </a:solidFill>
              </a:defRPr>
            </a:lvl1pPr>
          </a:lstStyle>
          <a:p>
            <a:r>
              <a:rPr lang="ru-RU" dirty="0"/>
              <a:t>Байесовский взгляд на вероятность</a:t>
            </a:r>
          </a:p>
        </p:txBody>
      </p:sp>
      <p:sp>
        <p:nvSpPr>
          <p:cNvPr id="7" name="Содержимое 2">
            <a:extLst>
              <a:ext uri="{FF2B5EF4-FFF2-40B4-BE49-F238E27FC236}">
                <a16:creationId xmlns:a16="http://schemas.microsoft.com/office/drawing/2014/main" id="{3B948049-B7F9-4E36-9DCD-EA1B583CF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692696"/>
            <a:ext cx="7848872" cy="5112568"/>
          </a:xfrm>
        </p:spPr>
        <p:txBody>
          <a:bodyPr lIns="90000" tIns="46800" rIns="0" bIns="0">
            <a:no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Лаплас</a:t>
            </a:r>
            <a:r>
              <a:rPr lang="en-US" sz="2400" b="1" dirty="0">
                <a:solidFill>
                  <a:srgbClr val="28516A"/>
                </a:solidFill>
                <a:latin typeface="Myriad Pro" pitchFamily="34" charset="0"/>
              </a:rPr>
              <a:t>:</a:t>
            </a:r>
            <a:r>
              <a:rPr lang="en-US" sz="2400" dirty="0">
                <a:solidFill>
                  <a:srgbClr val="28516A"/>
                </a:solidFill>
                <a:latin typeface="Myriad Pro" pitchFamily="34" charset="0"/>
              </a:rPr>
              <a:t> 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детерминизм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мы могли бы идеально прогнозировать вселенную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если бы измерили точное положение каждого атома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но издержки этого огромны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Между совершенством природы и несовершенством человеческого познания огромный разрыв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Неопределённость</a:t>
            </a:r>
            <a:r>
              <a:rPr lang="en-US" sz="2400" b="1" dirty="0">
                <a:solidFill>
                  <a:srgbClr val="0059A9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–</a:t>
            </a:r>
            <a:r>
              <a:rPr lang="ru-RU" sz="2400" b="1" dirty="0">
                <a:solidFill>
                  <a:srgbClr val="373737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результат этого разрыва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344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Среднее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D3F4530-2111-E84D-B62F-A498B73B965D}"/>
                  </a:ext>
                </a:extLst>
              </p:cNvPr>
              <p:cNvSpPr txBox="1"/>
              <p:nvPr/>
            </p:nvSpPr>
            <p:spPr>
              <a:xfrm>
                <a:off x="2566900" y="1794434"/>
                <a:ext cx="4010200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+…+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D3F4530-2111-E84D-B62F-A498B73B96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6900" y="1794434"/>
                <a:ext cx="4010200" cy="100822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">
            <a:extLst>
              <a:ext uri="{FF2B5EF4-FFF2-40B4-BE49-F238E27FC236}">
                <a16:creationId xmlns:a16="http://schemas.microsoft.com/office/drawing/2014/main" id="{D1645317-EC74-534B-8DB7-7B0D5FAF53EA}"/>
              </a:ext>
            </a:extLst>
          </p:cNvPr>
          <p:cNvSpPr/>
          <p:nvPr/>
        </p:nvSpPr>
        <p:spPr>
          <a:xfrm>
            <a:off x="971600" y="3073400"/>
            <a:ext cx="7326454" cy="1692308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Объект 5">
                <a:extLst>
                  <a:ext uri="{FF2B5EF4-FFF2-40B4-BE49-F238E27FC236}">
                    <a16:creationId xmlns:a16="http://schemas.microsoft.com/office/drawing/2014/main" id="{9DB3C39E-57D3-F843-B54E-3AB7654AF24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331640" y="3284984"/>
                <a:ext cx="6678381" cy="77920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−4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3,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Объект 5">
                <a:extLst>
                  <a:ext uri="{FF2B5EF4-FFF2-40B4-BE49-F238E27FC236}">
                    <a16:creationId xmlns:a16="http://schemas.microsoft.com/office/drawing/2014/main" id="{9DB3C39E-57D3-F843-B54E-3AB7654AF2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1640" y="3284984"/>
                <a:ext cx="6678381" cy="779201"/>
              </a:xfrm>
              <a:prstGeom prst="rect">
                <a:avLst/>
              </a:prstGeom>
              <a:blipFill>
                <a:blip r:embed="rId5"/>
                <a:stretch>
                  <a:fillRect l="-2737" t="-1171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88794688-17F9-EB4D-A8DD-460FF7DF5B48}"/>
                  </a:ext>
                </a:extLst>
              </p:cNvPr>
              <p:cNvSpPr/>
              <p:nvPr/>
            </p:nvSpPr>
            <p:spPr>
              <a:xfrm>
                <a:off x="2503506" y="3875697"/>
                <a:ext cx="4334648" cy="80906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1+5+</m:t>
                          </m:r>
                          <m:d>
                            <m:dPr>
                              <m:ctrlPr>
                                <a:rPr lang="ar-AE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ar-AE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−4</m:t>
                              </m:r>
                            </m:e>
                          </m:d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+3+0 </m:t>
                          </m:r>
                        </m:num>
                        <m:den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5</m:t>
                          </m:r>
                        </m:den>
                      </m:f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88794688-17F9-EB4D-A8DD-460FF7DF5B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03506" y="3875697"/>
                <a:ext cx="4334648" cy="809068"/>
              </a:xfrm>
              <a:prstGeom prst="rect">
                <a:avLst/>
              </a:prstGeom>
              <a:blipFill>
                <a:blip r:embed="rId6"/>
                <a:stretch>
                  <a:fillRect r="-1547" b="-151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EABB7BB3-51D4-9A44-A32E-E32D91EFDBBB}"/>
              </a:ext>
            </a:extLst>
          </p:cNvPr>
          <p:cNvSpPr/>
          <p:nvPr/>
        </p:nvSpPr>
        <p:spPr>
          <a:xfrm>
            <a:off x="612000" y="692696"/>
            <a:ext cx="849694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Выборочный аналог математического ожидания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рассчитывается по формуле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6154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Медиана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B028934-9DBD-416D-956D-AAF86DD0A2D1}"/>
              </a:ext>
            </a:extLst>
          </p:cNvPr>
          <p:cNvSpPr/>
          <p:nvPr/>
        </p:nvSpPr>
        <p:spPr>
          <a:xfrm>
            <a:off x="612000" y="692696"/>
            <a:ext cx="83524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Чтобы найти медиану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данные нужно расположить в порядке возрастания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.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Медианой будет значение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которое оказалось </a:t>
            </a:r>
            <a:b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</a:b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в середине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.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 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2131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Медиана</a:t>
            </a:r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79FF67D4-5EBE-4BD1-B34A-F0802ADFBF4B}"/>
              </a:ext>
            </a:extLst>
          </p:cNvPr>
          <p:cNvSpPr/>
          <p:nvPr/>
        </p:nvSpPr>
        <p:spPr>
          <a:xfrm>
            <a:off x="1070791" y="2099269"/>
            <a:ext cx="7326454" cy="1152128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C9BEF8CB-3514-46CB-B008-96618499DB4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41991" y="2189574"/>
                <a:ext cx="6984055" cy="49956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 1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−4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3,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C9BEF8CB-3514-46CB-B008-96618499DB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1991" y="2189574"/>
                <a:ext cx="6984055" cy="499561"/>
              </a:xfrm>
              <a:prstGeom prst="rect">
                <a:avLst/>
              </a:prstGeom>
              <a:blipFill>
                <a:blip r:embed="rId4"/>
                <a:stretch>
                  <a:fillRect l="-2707" t="-17073" b="-1219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6E2234C-A429-45F5-A6E8-60CB5B15784A}"/>
              </a:ext>
            </a:extLst>
          </p:cNvPr>
          <p:cNvSpPr/>
          <p:nvPr/>
        </p:nvSpPr>
        <p:spPr>
          <a:xfrm>
            <a:off x="612000" y="692696"/>
            <a:ext cx="83524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Чтобы найти медиану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данные нужно расположить в порядке возрастания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.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Медианой будет значение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которое оказалось </a:t>
            </a:r>
            <a:b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</a:b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в середине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.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 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10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Медиана</a:t>
            </a:r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AEF554A2-CD3A-43FB-9451-37B9777C8CBB}"/>
              </a:ext>
            </a:extLst>
          </p:cNvPr>
          <p:cNvSpPr/>
          <p:nvPr/>
        </p:nvSpPr>
        <p:spPr>
          <a:xfrm>
            <a:off x="1070791" y="2099269"/>
            <a:ext cx="7326454" cy="1152128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226CA2D2-B6B7-4F7A-BE4B-C5BE13510E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41991" y="2189574"/>
                <a:ext cx="6984055" cy="49956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 1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−4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3,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226CA2D2-B6B7-4F7A-BE4B-C5BE13510E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1991" y="2189574"/>
                <a:ext cx="6984055" cy="499561"/>
              </a:xfrm>
              <a:prstGeom prst="rect">
                <a:avLst/>
              </a:prstGeom>
              <a:blipFill>
                <a:blip r:embed="rId4"/>
                <a:stretch>
                  <a:fillRect l="-2707" t="-17073" b="-1219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CA3FFCB7-C870-4082-9A48-4FECF0042868}"/>
              </a:ext>
            </a:extLst>
          </p:cNvPr>
          <p:cNvSpPr/>
          <p:nvPr/>
        </p:nvSpPr>
        <p:spPr>
          <a:xfrm>
            <a:off x="612000" y="692696"/>
            <a:ext cx="83524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Чтобы найти медиану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данные нужно расположить в порядке возрастания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.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Медианой будет значение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которое оказалось </a:t>
            </a:r>
            <a:b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</a:b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в середине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.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 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4326FC5F-2883-41FE-B0CC-14CEA562105C}"/>
                  </a:ext>
                </a:extLst>
              </p:cNvPr>
              <p:cNvSpPr/>
              <p:nvPr/>
            </p:nvSpPr>
            <p:spPr>
              <a:xfrm>
                <a:off x="2555776" y="2675333"/>
                <a:ext cx="178766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−4</m:t>
                      </m:r>
                      <m:r>
                        <a:rPr lang="en-US" sz="2400" b="0" i="0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0, 1, 3, 5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4326FC5F-2883-41FE-B0CC-14CEA56210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5776" y="2675333"/>
                <a:ext cx="1787669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73193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Медиана</a:t>
            </a:r>
          </a:p>
        </p:txBody>
      </p:sp>
      <p:sp>
        <p:nvSpPr>
          <p:cNvPr id="9" name="Rectangle">
            <a:extLst>
              <a:ext uri="{FF2B5EF4-FFF2-40B4-BE49-F238E27FC236}">
                <a16:creationId xmlns:a16="http://schemas.microsoft.com/office/drawing/2014/main" id="{525275BE-86C1-4A3F-A987-A63EF08904A2}"/>
              </a:ext>
            </a:extLst>
          </p:cNvPr>
          <p:cNvSpPr/>
          <p:nvPr/>
        </p:nvSpPr>
        <p:spPr>
          <a:xfrm>
            <a:off x="1070791" y="2099269"/>
            <a:ext cx="7326454" cy="1152128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Объект 5">
                <a:extLst>
                  <a:ext uri="{FF2B5EF4-FFF2-40B4-BE49-F238E27FC236}">
                    <a16:creationId xmlns:a16="http://schemas.microsoft.com/office/drawing/2014/main" id="{F4130197-FAFB-4365-810D-FE35F5B064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41991" y="2189574"/>
                <a:ext cx="6984055" cy="49956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 1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−4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3,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Объект 5">
                <a:extLst>
                  <a:ext uri="{FF2B5EF4-FFF2-40B4-BE49-F238E27FC236}">
                    <a16:creationId xmlns:a16="http://schemas.microsoft.com/office/drawing/2014/main" id="{F4130197-FAFB-4365-810D-FE35F5B064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1991" y="2189574"/>
                <a:ext cx="6984055" cy="499561"/>
              </a:xfrm>
              <a:prstGeom prst="rect">
                <a:avLst/>
              </a:prstGeom>
              <a:blipFill>
                <a:blip r:embed="rId4"/>
                <a:stretch>
                  <a:fillRect l="-2707" t="-17073" b="-1219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54BF418-677F-4BD7-A69E-CBDA696E2468}"/>
              </a:ext>
            </a:extLst>
          </p:cNvPr>
          <p:cNvSpPr/>
          <p:nvPr/>
        </p:nvSpPr>
        <p:spPr>
          <a:xfrm>
            <a:off x="612000" y="692696"/>
            <a:ext cx="83524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Чтобы найти медиану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данные нужно расположить в порядке возрастания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.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Медианой будет значение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которое оказалось </a:t>
            </a:r>
            <a:b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</a:b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в середине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.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 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68421281-5606-4CA2-9D00-B73DB10D1AC7}"/>
                  </a:ext>
                </a:extLst>
              </p:cNvPr>
              <p:cNvSpPr/>
              <p:nvPr/>
            </p:nvSpPr>
            <p:spPr>
              <a:xfrm>
                <a:off x="2555776" y="2675333"/>
                <a:ext cx="178766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−4</m:t>
                      </m:r>
                      <m:r>
                        <a:rPr lang="en-US" sz="2400" b="0" i="0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0, 1, 3, 5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68421281-5606-4CA2-9D00-B73DB10D1AC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5776" y="2675333"/>
                <a:ext cx="1787669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005121DC-7D36-4432-8305-0FC6EFCB2E73}"/>
                  </a:ext>
                </a:extLst>
              </p:cNvPr>
              <p:cNvSpPr/>
              <p:nvPr/>
            </p:nvSpPr>
            <p:spPr>
              <a:xfrm>
                <a:off x="4385968" y="2693089"/>
                <a:ext cx="190795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⇒  </m:t>
                      </m:r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𝑚𝑒𝑑</m:t>
                      </m:r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005121DC-7D36-4432-8305-0FC6EFCB2E7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85968" y="2693089"/>
                <a:ext cx="1907958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Овал 13">
            <a:extLst>
              <a:ext uri="{FF2B5EF4-FFF2-40B4-BE49-F238E27FC236}">
                <a16:creationId xmlns:a16="http://schemas.microsoft.com/office/drawing/2014/main" id="{1CCC206C-3935-4EA0-A6AA-7E0F5BD3D88F}"/>
              </a:ext>
            </a:extLst>
          </p:cNvPr>
          <p:cNvSpPr/>
          <p:nvPr/>
        </p:nvSpPr>
        <p:spPr>
          <a:xfrm>
            <a:off x="3400407" y="2765069"/>
            <a:ext cx="325231" cy="337529"/>
          </a:xfrm>
          <a:prstGeom prst="ellipse">
            <a:avLst/>
          </a:prstGeom>
          <a:solidFill>
            <a:srgbClr val="C0504D">
              <a:alpha val="30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5082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Медиана</a:t>
            </a:r>
          </a:p>
        </p:txBody>
      </p:sp>
      <p:sp>
        <p:nvSpPr>
          <p:cNvPr id="12" name="Rectangle">
            <a:extLst>
              <a:ext uri="{FF2B5EF4-FFF2-40B4-BE49-F238E27FC236}">
                <a16:creationId xmlns:a16="http://schemas.microsoft.com/office/drawing/2014/main" id="{5F3B8C82-F38E-487B-9AAF-85DFF185DE65}"/>
              </a:ext>
            </a:extLst>
          </p:cNvPr>
          <p:cNvSpPr/>
          <p:nvPr/>
        </p:nvSpPr>
        <p:spPr>
          <a:xfrm>
            <a:off x="1070791" y="2099269"/>
            <a:ext cx="7326454" cy="1152128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Объект 5">
                <a:extLst>
                  <a:ext uri="{FF2B5EF4-FFF2-40B4-BE49-F238E27FC236}">
                    <a16:creationId xmlns:a16="http://schemas.microsoft.com/office/drawing/2014/main" id="{167F7BAA-48B1-41E3-9E9C-2A52122A275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41991" y="2189574"/>
                <a:ext cx="6984055" cy="49956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 1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−4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3,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Объект 5">
                <a:extLst>
                  <a:ext uri="{FF2B5EF4-FFF2-40B4-BE49-F238E27FC236}">
                    <a16:creationId xmlns:a16="http://schemas.microsoft.com/office/drawing/2014/main" id="{167F7BAA-48B1-41E3-9E9C-2A52122A27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1991" y="2189574"/>
                <a:ext cx="6984055" cy="499561"/>
              </a:xfrm>
              <a:prstGeom prst="rect">
                <a:avLst/>
              </a:prstGeom>
              <a:blipFill>
                <a:blip r:embed="rId4"/>
                <a:stretch>
                  <a:fillRect l="-2707" t="-17073" b="-1219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F8E5D137-B8A8-48FB-8386-CA852DFB1B28}"/>
              </a:ext>
            </a:extLst>
          </p:cNvPr>
          <p:cNvSpPr/>
          <p:nvPr/>
        </p:nvSpPr>
        <p:spPr>
          <a:xfrm>
            <a:off x="612000" y="692696"/>
            <a:ext cx="83524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Чтобы найти медиану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данные нужно расположить в порядке возрастания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.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Медианой будет значение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которое оказалось </a:t>
            </a:r>
            <a:b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</a:b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в середине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.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 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354B7FBB-7081-4C54-BF2C-EEADE11F5B1E}"/>
                  </a:ext>
                </a:extLst>
              </p:cNvPr>
              <p:cNvSpPr/>
              <p:nvPr/>
            </p:nvSpPr>
            <p:spPr>
              <a:xfrm>
                <a:off x="2555776" y="2675333"/>
                <a:ext cx="178766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−4</m:t>
                      </m:r>
                      <m:r>
                        <a:rPr lang="en-US" sz="2400" b="0" i="0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0, 1, 3, 5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354B7FBB-7081-4C54-BF2C-EEADE11F5B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5776" y="2675333"/>
                <a:ext cx="1787669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C44D7A1A-DBBA-4710-91CE-4494A481B731}"/>
                  </a:ext>
                </a:extLst>
              </p:cNvPr>
              <p:cNvSpPr/>
              <p:nvPr/>
            </p:nvSpPr>
            <p:spPr>
              <a:xfrm>
                <a:off x="4385968" y="2693089"/>
                <a:ext cx="190795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⇒  </m:t>
                      </m:r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𝑚𝑒𝑑</m:t>
                      </m:r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C44D7A1A-DBBA-4710-91CE-4494A481B7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85968" y="2693089"/>
                <a:ext cx="1907958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Овал 21">
            <a:extLst>
              <a:ext uri="{FF2B5EF4-FFF2-40B4-BE49-F238E27FC236}">
                <a16:creationId xmlns:a16="http://schemas.microsoft.com/office/drawing/2014/main" id="{865A70C9-6D5E-4489-874B-08EB2CE86C86}"/>
              </a:ext>
            </a:extLst>
          </p:cNvPr>
          <p:cNvSpPr/>
          <p:nvPr/>
        </p:nvSpPr>
        <p:spPr>
          <a:xfrm>
            <a:off x="3400407" y="2765069"/>
            <a:ext cx="325231" cy="337529"/>
          </a:xfrm>
          <a:prstGeom prst="ellipse">
            <a:avLst/>
          </a:prstGeom>
          <a:solidFill>
            <a:srgbClr val="C0504D">
              <a:alpha val="30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17D8A243-A7F7-40AF-959C-1BE02EA2FFED}"/>
              </a:ext>
            </a:extLst>
          </p:cNvPr>
          <p:cNvSpPr/>
          <p:nvPr/>
        </p:nvSpPr>
        <p:spPr>
          <a:xfrm>
            <a:off x="612000" y="3429000"/>
            <a:ext cx="8280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sym typeface="MyriadPro-Regular"/>
              </a:rPr>
              <a:t>Если число значений чётное</a:t>
            </a:r>
            <a:r>
              <a:rPr lang="en-US" sz="2400" dirty="0">
                <a:solidFill>
                  <a:srgbClr val="373737"/>
                </a:solidFill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sym typeface="MyriadPro-Regular"/>
              </a:rPr>
              <a:t>берётся среднее двух значений</a:t>
            </a:r>
            <a:r>
              <a:rPr lang="en-US" sz="2400" dirty="0">
                <a:solidFill>
                  <a:srgbClr val="373737"/>
                </a:solidFill>
                <a:sym typeface="MyriadPro-Regular"/>
              </a:rPr>
              <a:t>, </a:t>
            </a:r>
            <a:r>
              <a:rPr lang="ru-RU" sz="2400">
                <a:solidFill>
                  <a:srgbClr val="373737"/>
                </a:solidFill>
                <a:sym typeface="MyriadPro-Regular"/>
              </a:rPr>
              <a:t>которые</a:t>
            </a:r>
            <a:r>
              <a:rPr lang="en-US" sz="2400">
                <a:solidFill>
                  <a:srgbClr val="373737"/>
                </a:solidFill>
                <a:sym typeface="MyriadPro-Regular"/>
              </a:rPr>
              <a:t> </a:t>
            </a:r>
            <a:r>
              <a:rPr lang="ru-RU" sz="2400">
                <a:solidFill>
                  <a:srgbClr val="373737"/>
                </a:solidFill>
                <a:sym typeface="MyriadPro-Regular"/>
              </a:rPr>
              <a:t>«окружают»</a:t>
            </a:r>
            <a:r>
              <a:rPr lang="en-US" sz="2400">
                <a:solidFill>
                  <a:srgbClr val="373737"/>
                </a:solidFill>
                <a:sym typeface="MyriadPro-Regular"/>
              </a:rPr>
              <a:t> </a:t>
            </a:r>
            <a:r>
              <a:rPr lang="ru-RU" sz="2400" dirty="0">
                <a:solidFill>
                  <a:srgbClr val="373737"/>
                </a:solidFill>
                <a:sym typeface="MyriadPro-Regular"/>
              </a:rPr>
              <a:t>середину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4" name="Rectangle">
            <a:extLst>
              <a:ext uri="{FF2B5EF4-FFF2-40B4-BE49-F238E27FC236}">
                <a16:creationId xmlns:a16="http://schemas.microsoft.com/office/drawing/2014/main" id="{17BB3F78-EAFB-4CDA-B68F-4BE74A1DB2B6}"/>
              </a:ext>
            </a:extLst>
          </p:cNvPr>
          <p:cNvSpPr/>
          <p:nvPr/>
        </p:nvSpPr>
        <p:spPr>
          <a:xfrm>
            <a:off x="1070791" y="4437112"/>
            <a:ext cx="7326454" cy="1224136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Объект 5">
                <a:extLst>
                  <a:ext uri="{FF2B5EF4-FFF2-40B4-BE49-F238E27FC236}">
                    <a16:creationId xmlns:a16="http://schemas.microsoft.com/office/drawing/2014/main" id="{B15D031B-26E2-4588-874D-B23039AD02E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394828" y="4565838"/>
                <a:ext cx="6678381" cy="49956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 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2: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−4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5" name="Объект 5">
                <a:extLst>
                  <a:ext uri="{FF2B5EF4-FFF2-40B4-BE49-F238E27FC236}">
                    <a16:creationId xmlns:a16="http://schemas.microsoft.com/office/drawing/2014/main" id="{B15D031B-26E2-4588-874D-B23039AD02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4828" y="4565838"/>
                <a:ext cx="6678381" cy="499561"/>
              </a:xfrm>
              <a:prstGeom prst="rect">
                <a:avLst/>
              </a:prstGeom>
              <a:blipFill>
                <a:blip r:embed="rId7"/>
                <a:stretch>
                  <a:fillRect l="-2831" t="-18293" b="-1097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70046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Медиана</a:t>
            </a:r>
          </a:p>
        </p:txBody>
      </p:sp>
      <p:sp>
        <p:nvSpPr>
          <p:cNvPr id="13" name="Rectangle">
            <a:extLst>
              <a:ext uri="{FF2B5EF4-FFF2-40B4-BE49-F238E27FC236}">
                <a16:creationId xmlns:a16="http://schemas.microsoft.com/office/drawing/2014/main" id="{5E67B104-0C36-49CA-B76D-54D442F65BCE}"/>
              </a:ext>
            </a:extLst>
          </p:cNvPr>
          <p:cNvSpPr/>
          <p:nvPr/>
        </p:nvSpPr>
        <p:spPr>
          <a:xfrm>
            <a:off x="1070791" y="2099269"/>
            <a:ext cx="7326454" cy="1152128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Объект 5">
                <a:extLst>
                  <a:ext uri="{FF2B5EF4-FFF2-40B4-BE49-F238E27FC236}">
                    <a16:creationId xmlns:a16="http://schemas.microsoft.com/office/drawing/2014/main" id="{92DE2573-C0B7-4158-9B30-B5F010DD9E4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41991" y="2189574"/>
                <a:ext cx="6984055" cy="49956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 1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−4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3,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Объект 5">
                <a:extLst>
                  <a:ext uri="{FF2B5EF4-FFF2-40B4-BE49-F238E27FC236}">
                    <a16:creationId xmlns:a16="http://schemas.microsoft.com/office/drawing/2014/main" id="{92DE2573-C0B7-4158-9B30-B5F010DD9E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1991" y="2189574"/>
                <a:ext cx="6984055" cy="499561"/>
              </a:xfrm>
              <a:prstGeom prst="rect">
                <a:avLst/>
              </a:prstGeom>
              <a:blipFill>
                <a:blip r:embed="rId4"/>
                <a:stretch>
                  <a:fillRect l="-2707" t="-17073" b="-1219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B72D3AB3-04D4-43B8-AFC9-55A85B206BDB}"/>
              </a:ext>
            </a:extLst>
          </p:cNvPr>
          <p:cNvSpPr/>
          <p:nvPr/>
        </p:nvSpPr>
        <p:spPr>
          <a:xfrm>
            <a:off x="612000" y="692696"/>
            <a:ext cx="83524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Чтобы найти медиану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данные нужно расположить в порядке возрастания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.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Медианой будет значение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которое оказалось </a:t>
            </a:r>
            <a:b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</a:b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в середине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.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 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EBBB8321-7767-476E-928B-E731B92BF915}"/>
                  </a:ext>
                </a:extLst>
              </p:cNvPr>
              <p:cNvSpPr/>
              <p:nvPr/>
            </p:nvSpPr>
            <p:spPr>
              <a:xfrm>
                <a:off x="2555776" y="2675333"/>
                <a:ext cx="178766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−4</m:t>
                      </m:r>
                      <m:r>
                        <a:rPr lang="en-US" sz="2400" b="0" i="0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0, 1, 3, 5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EBBB8321-7767-476E-928B-E731B92BF91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5776" y="2675333"/>
                <a:ext cx="1787669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48D4AD93-BE02-4486-A867-FB9E0F9883CC}"/>
                  </a:ext>
                </a:extLst>
              </p:cNvPr>
              <p:cNvSpPr/>
              <p:nvPr/>
            </p:nvSpPr>
            <p:spPr>
              <a:xfrm>
                <a:off x="4385968" y="2693089"/>
                <a:ext cx="190795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⇒  </m:t>
                      </m:r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𝑚𝑒𝑑</m:t>
                      </m:r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48D4AD93-BE02-4486-A867-FB9E0F9883C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85968" y="2693089"/>
                <a:ext cx="1907958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Овал 23">
            <a:extLst>
              <a:ext uri="{FF2B5EF4-FFF2-40B4-BE49-F238E27FC236}">
                <a16:creationId xmlns:a16="http://schemas.microsoft.com/office/drawing/2014/main" id="{4313DDBD-1210-4BB8-A11D-BB9B091EF644}"/>
              </a:ext>
            </a:extLst>
          </p:cNvPr>
          <p:cNvSpPr/>
          <p:nvPr/>
        </p:nvSpPr>
        <p:spPr>
          <a:xfrm>
            <a:off x="3400407" y="2765069"/>
            <a:ext cx="325231" cy="337529"/>
          </a:xfrm>
          <a:prstGeom prst="ellipse">
            <a:avLst/>
          </a:prstGeom>
          <a:solidFill>
            <a:srgbClr val="C0504D">
              <a:alpha val="30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17153F33-37FF-415B-BD7E-D71417BE662B}"/>
              </a:ext>
            </a:extLst>
          </p:cNvPr>
          <p:cNvSpPr/>
          <p:nvPr/>
        </p:nvSpPr>
        <p:spPr>
          <a:xfrm>
            <a:off x="612000" y="3429000"/>
            <a:ext cx="8280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sym typeface="MyriadPro-Regular"/>
              </a:rPr>
              <a:t>Если число значений чётное</a:t>
            </a:r>
            <a:r>
              <a:rPr lang="en-US" sz="2400" dirty="0">
                <a:solidFill>
                  <a:srgbClr val="373737"/>
                </a:solidFill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sym typeface="MyriadPro-Regular"/>
              </a:rPr>
              <a:t>берётся среднее двух значений</a:t>
            </a:r>
            <a:r>
              <a:rPr lang="en-US" sz="2400" dirty="0">
                <a:solidFill>
                  <a:srgbClr val="373737"/>
                </a:solidFill>
                <a:sym typeface="MyriadPro-Regular"/>
              </a:rPr>
              <a:t>, </a:t>
            </a:r>
            <a:r>
              <a:rPr lang="ru-RU" sz="2400">
                <a:solidFill>
                  <a:srgbClr val="373737"/>
                </a:solidFill>
                <a:sym typeface="MyriadPro-Regular"/>
              </a:rPr>
              <a:t>которые</a:t>
            </a:r>
            <a:r>
              <a:rPr lang="en-US" sz="2400">
                <a:solidFill>
                  <a:srgbClr val="373737"/>
                </a:solidFill>
                <a:sym typeface="MyriadPro-Regular"/>
              </a:rPr>
              <a:t> </a:t>
            </a:r>
            <a:r>
              <a:rPr lang="ru-RU" sz="2400">
                <a:solidFill>
                  <a:srgbClr val="373737"/>
                </a:solidFill>
                <a:sym typeface="MyriadPro-Regular"/>
              </a:rPr>
              <a:t>«окружают»</a:t>
            </a:r>
            <a:r>
              <a:rPr lang="en-US" sz="2400">
                <a:solidFill>
                  <a:srgbClr val="373737"/>
                </a:solidFill>
                <a:sym typeface="MyriadPro-Regular"/>
              </a:rPr>
              <a:t> </a:t>
            </a:r>
            <a:r>
              <a:rPr lang="ru-RU" sz="2400" dirty="0">
                <a:solidFill>
                  <a:srgbClr val="373737"/>
                </a:solidFill>
                <a:sym typeface="MyriadPro-Regular"/>
              </a:rPr>
              <a:t>середину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6" name="Rectangle">
            <a:extLst>
              <a:ext uri="{FF2B5EF4-FFF2-40B4-BE49-F238E27FC236}">
                <a16:creationId xmlns:a16="http://schemas.microsoft.com/office/drawing/2014/main" id="{0168A3FA-31F2-4F57-B551-95E6470EE1A5}"/>
              </a:ext>
            </a:extLst>
          </p:cNvPr>
          <p:cNvSpPr/>
          <p:nvPr/>
        </p:nvSpPr>
        <p:spPr>
          <a:xfrm>
            <a:off x="1070791" y="4437112"/>
            <a:ext cx="7326454" cy="1224136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Объект 5">
                <a:extLst>
                  <a:ext uri="{FF2B5EF4-FFF2-40B4-BE49-F238E27FC236}">
                    <a16:creationId xmlns:a16="http://schemas.microsoft.com/office/drawing/2014/main" id="{5829172E-F0FF-4AB3-9166-0309C3AB728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394828" y="4565838"/>
                <a:ext cx="6678381" cy="49956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 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2: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−4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7" name="Объект 5">
                <a:extLst>
                  <a:ext uri="{FF2B5EF4-FFF2-40B4-BE49-F238E27FC236}">
                    <a16:creationId xmlns:a16="http://schemas.microsoft.com/office/drawing/2014/main" id="{5829172E-F0FF-4AB3-9166-0309C3AB72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4828" y="4565838"/>
                <a:ext cx="6678381" cy="499561"/>
              </a:xfrm>
              <a:prstGeom prst="rect">
                <a:avLst/>
              </a:prstGeom>
              <a:blipFill>
                <a:blip r:embed="rId7"/>
                <a:stretch>
                  <a:fillRect l="-2831" t="-18293" b="-1097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2B54197E-0BF7-4F69-9CE0-DE818E1EB88A}"/>
                  </a:ext>
                </a:extLst>
              </p:cNvPr>
              <p:cNvSpPr/>
              <p:nvPr/>
            </p:nvSpPr>
            <p:spPr>
              <a:xfrm>
                <a:off x="2708613" y="5051597"/>
                <a:ext cx="150393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−4</m:t>
                      </m:r>
                      <m:r>
                        <a:rPr lang="en-US" sz="2400" b="0" i="0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1, 3, 5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2B54197E-0BF7-4F69-9CE0-DE818E1EB88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8613" y="5051597"/>
                <a:ext cx="1503937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55178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Медиана</a:t>
            </a:r>
          </a:p>
        </p:txBody>
      </p:sp>
      <p:sp>
        <p:nvSpPr>
          <p:cNvPr id="14" name="Rectangle">
            <a:extLst>
              <a:ext uri="{FF2B5EF4-FFF2-40B4-BE49-F238E27FC236}">
                <a16:creationId xmlns:a16="http://schemas.microsoft.com/office/drawing/2014/main" id="{4FEB424D-0566-4668-AC4E-1834F794356A}"/>
              </a:ext>
            </a:extLst>
          </p:cNvPr>
          <p:cNvSpPr/>
          <p:nvPr/>
        </p:nvSpPr>
        <p:spPr>
          <a:xfrm>
            <a:off x="1070791" y="2099269"/>
            <a:ext cx="7326454" cy="1152128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Объект 5">
                <a:extLst>
                  <a:ext uri="{FF2B5EF4-FFF2-40B4-BE49-F238E27FC236}">
                    <a16:creationId xmlns:a16="http://schemas.microsoft.com/office/drawing/2014/main" id="{FE6B8304-17BE-4FEF-89FA-0AD94021FCB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41991" y="2189574"/>
                <a:ext cx="6984055" cy="49956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 1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−4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3,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Объект 5">
                <a:extLst>
                  <a:ext uri="{FF2B5EF4-FFF2-40B4-BE49-F238E27FC236}">
                    <a16:creationId xmlns:a16="http://schemas.microsoft.com/office/drawing/2014/main" id="{FE6B8304-17BE-4FEF-89FA-0AD94021FC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1991" y="2189574"/>
                <a:ext cx="6984055" cy="499561"/>
              </a:xfrm>
              <a:prstGeom prst="rect">
                <a:avLst/>
              </a:prstGeom>
              <a:blipFill>
                <a:blip r:embed="rId4"/>
                <a:stretch>
                  <a:fillRect l="-2707" t="-17073" b="-1219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39C095A8-04C8-400A-929F-F908F6AB687C}"/>
              </a:ext>
            </a:extLst>
          </p:cNvPr>
          <p:cNvSpPr/>
          <p:nvPr/>
        </p:nvSpPr>
        <p:spPr>
          <a:xfrm>
            <a:off x="612000" y="692696"/>
            <a:ext cx="83524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Чтобы найти медиану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данные нужно расположить в порядке возрастания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.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Медианой будет значение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которое оказалось </a:t>
            </a:r>
            <a:b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</a:b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в середине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.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 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A3EFD433-098F-485F-A5B5-526AE67E27B5}"/>
                  </a:ext>
                </a:extLst>
              </p:cNvPr>
              <p:cNvSpPr/>
              <p:nvPr/>
            </p:nvSpPr>
            <p:spPr>
              <a:xfrm>
                <a:off x="2555776" y="2675333"/>
                <a:ext cx="178766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−4</m:t>
                      </m:r>
                      <m:r>
                        <a:rPr lang="en-US" sz="2400" b="0" i="0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0, 1, 3, 5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A3EFD433-098F-485F-A5B5-526AE67E27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5776" y="2675333"/>
                <a:ext cx="1787669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44618D89-E15C-4ACC-B45D-7525C4B26011}"/>
                  </a:ext>
                </a:extLst>
              </p:cNvPr>
              <p:cNvSpPr/>
              <p:nvPr/>
            </p:nvSpPr>
            <p:spPr>
              <a:xfrm>
                <a:off x="4385968" y="2693089"/>
                <a:ext cx="190795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⇒  </m:t>
                      </m:r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𝑚𝑒𝑑</m:t>
                      </m:r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44618D89-E15C-4ACC-B45D-7525C4B260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85968" y="2693089"/>
                <a:ext cx="1907958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Овал 25">
            <a:extLst>
              <a:ext uri="{FF2B5EF4-FFF2-40B4-BE49-F238E27FC236}">
                <a16:creationId xmlns:a16="http://schemas.microsoft.com/office/drawing/2014/main" id="{3F03EC67-62F2-41D7-8984-7199D6D0B445}"/>
              </a:ext>
            </a:extLst>
          </p:cNvPr>
          <p:cNvSpPr/>
          <p:nvPr/>
        </p:nvSpPr>
        <p:spPr>
          <a:xfrm>
            <a:off x="3400407" y="2765069"/>
            <a:ext cx="325231" cy="337529"/>
          </a:xfrm>
          <a:prstGeom prst="ellipse">
            <a:avLst/>
          </a:prstGeom>
          <a:solidFill>
            <a:srgbClr val="C0504D">
              <a:alpha val="30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211038FF-B035-4D40-9CAA-0C437A0F9D96}"/>
              </a:ext>
            </a:extLst>
          </p:cNvPr>
          <p:cNvSpPr/>
          <p:nvPr/>
        </p:nvSpPr>
        <p:spPr>
          <a:xfrm>
            <a:off x="612000" y="3429000"/>
            <a:ext cx="8280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sym typeface="MyriadPro-Regular"/>
              </a:rPr>
              <a:t>Если число значений чётное</a:t>
            </a:r>
            <a:r>
              <a:rPr lang="en-US" sz="2400" dirty="0">
                <a:solidFill>
                  <a:srgbClr val="373737"/>
                </a:solidFill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sym typeface="MyriadPro-Regular"/>
              </a:rPr>
              <a:t>берётся среднее двух значений</a:t>
            </a:r>
            <a:r>
              <a:rPr lang="en-US" sz="2400" dirty="0">
                <a:solidFill>
                  <a:srgbClr val="373737"/>
                </a:solidFill>
                <a:sym typeface="MyriadPro-Regular"/>
              </a:rPr>
              <a:t>, </a:t>
            </a:r>
            <a:r>
              <a:rPr lang="ru-RU" sz="2400">
                <a:solidFill>
                  <a:srgbClr val="373737"/>
                </a:solidFill>
                <a:sym typeface="MyriadPro-Regular"/>
              </a:rPr>
              <a:t>которые</a:t>
            </a:r>
            <a:r>
              <a:rPr lang="en-US" sz="2400">
                <a:solidFill>
                  <a:srgbClr val="373737"/>
                </a:solidFill>
                <a:sym typeface="MyriadPro-Regular"/>
              </a:rPr>
              <a:t> </a:t>
            </a:r>
            <a:r>
              <a:rPr lang="ru-RU" sz="2400">
                <a:solidFill>
                  <a:srgbClr val="373737"/>
                </a:solidFill>
                <a:sym typeface="MyriadPro-Regular"/>
              </a:rPr>
              <a:t>«окружают»</a:t>
            </a:r>
            <a:r>
              <a:rPr lang="en-US" sz="2400">
                <a:solidFill>
                  <a:srgbClr val="373737"/>
                </a:solidFill>
                <a:sym typeface="MyriadPro-Regular"/>
              </a:rPr>
              <a:t> </a:t>
            </a:r>
            <a:r>
              <a:rPr lang="ru-RU" sz="2400" dirty="0">
                <a:solidFill>
                  <a:srgbClr val="373737"/>
                </a:solidFill>
                <a:sym typeface="MyriadPro-Regular"/>
              </a:rPr>
              <a:t>середину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FEAC68A9-5405-4510-B624-5DC0AE5C1241}"/>
              </a:ext>
            </a:extLst>
          </p:cNvPr>
          <p:cNvSpPr/>
          <p:nvPr/>
        </p:nvSpPr>
        <p:spPr>
          <a:xfrm>
            <a:off x="1070791" y="4437112"/>
            <a:ext cx="7326454" cy="1224136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Объект 5">
                <a:extLst>
                  <a:ext uri="{FF2B5EF4-FFF2-40B4-BE49-F238E27FC236}">
                    <a16:creationId xmlns:a16="http://schemas.microsoft.com/office/drawing/2014/main" id="{E6D0A76B-FC19-4488-A41A-853F1017672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394828" y="4565838"/>
                <a:ext cx="6678381" cy="49956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 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2: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−4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9" name="Объект 5">
                <a:extLst>
                  <a:ext uri="{FF2B5EF4-FFF2-40B4-BE49-F238E27FC236}">
                    <a16:creationId xmlns:a16="http://schemas.microsoft.com/office/drawing/2014/main" id="{E6D0A76B-FC19-4488-A41A-853F101767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4828" y="4565838"/>
                <a:ext cx="6678381" cy="499561"/>
              </a:xfrm>
              <a:prstGeom prst="rect">
                <a:avLst/>
              </a:prstGeom>
              <a:blipFill>
                <a:blip r:embed="rId7"/>
                <a:stretch>
                  <a:fillRect l="-2831" t="-18293" b="-1097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D61B881B-BDEA-486F-B4A0-1EBAE09164D4}"/>
                  </a:ext>
                </a:extLst>
              </p:cNvPr>
              <p:cNvSpPr/>
              <p:nvPr/>
            </p:nvSpPr>
            <p:spPr>
              <a:xfrm>
                <a:off x="2708613" y="5051597"/>
                <a:ext cx="150393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−4</m:t>
                      </m:r>
                      <m:r>
                        <a:rPr lang="en-US" sz="2400" b="0" i="0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1, 3, 5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D61B881B-BDEA-486F-B4A0-1EBAE09164D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8613" y="5051597"/>
                <a:ext cx="1503937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Овал 30">
            <a:extLst>
              <a:ext uri="{FF2B5EF4-FFF2-40B4-BE49-F238E27FC236}">
                <a16:creationId xmlns:a16="http://schemas.microsoft.com/office/drawing/2014/main" id="{38173944-7150-4C1E-9035-188A4941B8B6}"/>
              </a:ext>
            </a:extLst>
          </p:cNvPr>
          <p:cNvSpPr/>
          <p:nvPr/>
        </p:nvSpPr>
        <p:spPr>
          <a:xfrm>
            <a:off x="3284677" y="5101140"/>
            <a:ext cx="603846" cy="376380"/>
          </a:xfrm>
          <a:prstGeom prst="ellipse">
            <a:avLst/>
          </a:prstGeom>
          <a:solidFill>
            <a:srgbClr val="C0504D">
              <a:alpha val="30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5710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Медиана</a:t>
            </a: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D1645317-EC74-534B-8DB7-7B0D5FAF53EA}"/>
              </a:ext>
            </a:extLst>
          </p:cNvPr>
          <p:cNvSpPr/>
          <p:nvPr/>
        </p:nvSpPr>
        <p:spPr>
          <a:xfrm>
            <a:off x="1070791" y="2099269"/>
            <a:ext cx="7326454" cy="1152128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Объект 5">
                <a:extLst>
                  <a:ext uri="{FF2B5EF4-FFF2-40B4-BE49-F238E27FC236}">
                    <a16:creationId xmlns:a16="http://schemas.microsoft.com/office/drawing/2014/main" id="{9DB3C39E-57D3-F843-B54E-3AB7654AF24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41991" y="2189574"/>
                <a:ext cx="6984055" cy="49956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 1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−4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3,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Объект 5">
                <a:extLst>
                  <a:ext uri="{FF2B5EF4-FFF2-40B4-BE49-F238E27FC236}">
                    <a16:creationId xmlns:a16="http://schemas.microsoft.com/office/drawing/2014/main" id="{9DB3C39E-57D3-F843-B54E-3AB7654AF2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1991" y="2189574"/>
                <a:ext cx="6984055" cy="499561"/>
              </a:xfrm>
              <a:prstGeom prst="rect">
                <a:avLst/>
              </a:prstGeom>
              <a:blipFill>
                <a:blip r:embed="rId4"/>
                <a:stretch>
                  <a:fillRect l="-2707" t="-17073" b="-1219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EABB7BB3-51D4-9A44-A32E-E32D91EFDBBB}"/>
              </a:ext>
            </a:extLst>
          </p:cNvPr>
          <p:cNvSpPr/>
          <p:nvPr/>
        </p:nvSpPr>
        <p:spPr>
          <a:xfrm>
            <a:off x="612000" y="692696"/>
            <a:ext cx="83524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Чтобы найти медиану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данные нужно расположить в порядке возрастания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.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Медианой будет значение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которое оказалось </a:t>
            </a:r>
            <a:b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</a:b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в середине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.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 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1303E21-4900-C245-8F7F-05FC1FE47AAC}"/>
                  </a:ext>
                </a:extLst>
              </p:cNvPr>
              <p:cNvSpPr/>
              <p:nvPr/>
            </p:nvSpPr>
            <p:spPr>
              <a:xfrm>
                <a:off x="2555776" y="2675333"/>
                <a:ext cx="178766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−4</m:t>
                      </m:r>
                      <m:r>
                        <a:rPr lang="en-US" sz="2400" b="0" i="0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0, 1, 3, 5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1303E21-4900-C245-8F7F-05FC1FE47AA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5776" y="2675333"/>
                <a:ext cx="1787669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5117172E-2A4A-C540-8AC4-FE94FB0C1314}"/>
                  </a:ext>
                </a:extLst>
              </p:cNvPr>
              <p:cNvSpPr/>
              <p:nvPr/>
            </p:nvSpPr>
            <p:spPr>
              <a:xfrm>
                <a:off x="4385968" y="2693089"/>
                <a:ext cx="190795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⇒  </m:t>
                      </m:r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𝑚𝑒𝑑</m:t>
                      </m:r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5117172E-2A4A-C540-8AC4-FE94FB0C131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85968" y="2693089"/>
                <a:ext cx="1907958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Овал 16">
            <a:extLst>
              <a:ext uri="{FF2B5EF4-FFF2-40B4-BE49-F238E27FC236}">
                <a16:creationId xmlns:a16="http://schemas.microsoft.com/office/drawing/2014/main" id="{F9AA74F6-ADE6-104E-B767-05431E64D260}"/>
              </a:ext>
            </a:extLst>
          </p:cNvPr>
          <p:cNvSpPr/>
          <p:nvPr/>
        </p:nvSpPr>
        <p:spPr>
          <a:xfrm>
            <a:off x="3400407" y="2765069"/>
            <a:ext cx="325231" cy="337529"/>
          </a:xfrm>
          <a:prstGeom prst="ellipse">
            <a:avLst/>
          </a:prstGeom>
          <a:solidFill>
            <a:srgbClr val="C0504D">
              <a:alpha val="30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9140D92F-13B9-B14E-B9CC-C25F9C72F7DF}"/>
              </a:ext>
            </a:extLst>
          </p:cNvPr>
          <p:cNvSpPr/>
          <p:nvPr/>
        </p:nvSpPr>
        <p:spPr>
          <a:xfrm>
            <a:off x="612000" y="3429000"/>
            <a:ext cx="8280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sym typeface="MyriadPro-Regular"/>
              </a:rPr>
              <a:t>Если число значений чётное</a:t>
            </a:r>
            <a:r>
              <a:rPr lang="en-US" sz="2400" dirty="0">
                <a:solidFill>
                  <a:srgbClr val="373737"/>
                </a:solidFill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sym typeface="MyriadPro-Regular"/>
              </a:rPr>
              <a:t>берётся среднее двух значений</a:t>
            </a:r>
            <a:r>
              <a:rPr lang="en-US" sz="2400" dirty="0">
                <a:solidFill>
                  <a:srgbClr val="373737"/>
                </a:solidFill>
                <a:sym typeface="MyriadPro-Regular"/>
              </a:rPr>
              <a:t>, </a:t>
            </a:r>
            <a:r>
              <a:rPr lang="ru-RU" sz="2400">
                <a:solidFill>
                  <a:srgbClr val="373737"/>
                </a:solidFill>
                <a:sym typeface="MyriadPro-Regular"/>
              </a:rPr>
              <a:t>которые</a:t>
            </a:r>
            <a:r>
              <a:rPr lang="en-US" sz="2400">
                <a:solidFill>
                  <a:srgbClr val="373737"/>
                </a:solidFill>
                <a:sym typeface="MyriadPro-Regular"/>
              </a:rPr>
              <a:t> </a:t>
            </a:r>
            <a:r>
              <a:rPr lang="ru-RU" sz="2400">
                <a:solidFill>
                  <a:srgbClr val="373737"/>
                </a:solidFill>
                <a:sym typeface="MyriadPro-Regular"/>
              </a:rPr>
              <a:t>«окружают»</a:t>
            </a:r>
            <a:r>
              <a:rPr lang="en-US" sz="2400">
                <a:solidFill>
                  <a:srgbClr val="373737"/>
                </a:solidFill>
                <a:sym typeface="MyriadPro-Regular"/>
              </a:rPr>
              <a:t> </a:t>
            </a:r>
            <a:r>
              <a:rPr lang="ru-RU" sz="2400" dirty="0">
                <a:solidFill>
                  <a:srgbClr val="373737"/>
                </a:solidFill>
                <a:sym typeface="MyriadPro-Regular"/>
              </a:rPr>
              <a:t>середину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19" name="Rectangle">
            <a:extLst>
              <a:ext uri="{FF2B5EF4-FFF2-40B4-BE49-F238E27FC236}">
                <a16:creationId xmlns:a16="http://schemas.microsoft.com/office/drawing/2014/main" id="{52AE871D-4959-EC49-9665-CD3CCF837973}"/>
              </a:ext>
            </a:extLst>
          </p:cNvPr>
          <p:cNvSpPr/>
          <p:nvPr/>
        </p:nvSpPr>
        <p:spPr>
          <a:xfrm>
            <a:off x="1070791" y="4437112"/>
            <a:ext cx="7326454" cy="1224136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Объект 5">
                <a:extLst>
                  <a:ext uri="{FF2B5EF4-FFF2-40B4-BE49-F238E27FC236}">
                    <a16:creationId xmlns:a16="http://schemas.microsoft.com/office/drawing/2014/main" id="{6C42D801-CF11-1741-840B-0D083258F91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394828" y="4565838"/>
                <a:ext cx="6678381" cy="49956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 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2: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−4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Объект 5">
                <a:extLst>
                  <a:ext uri="{FF2B5EF4-FFF2-40B4-BE49-F238E27FC236}">
                    <a16:creationId xmlns:a16="http://schemas.microsoft.com/office/drawing/2014/main" id="{6C42D801-CF11-1741-840B-0D083258F9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4828" y="4565838"/>
                <a:ext cx="6678381" cy="499561"/>
              </a:xfrm>
              <a:prstGeom prst="rect">
                <a:avLst/>
              </a:prstGeom>
              <a:blipFill>
                <a:blip r:embed="rId7"/>
                <a:stretch>
                  <a:fillRect l="-2831" t="-18293" b="-1097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5EB55F4C-D956-FB48-8E95-D9BFF949B8A8}"/>
                  </a:ext>
                </a:extLst>
              </p:cNvPr>
              <p:cNvSpPr/>
              <p:nvPr/>
            </p:nvSpPr>
            <p:spPr>
              <a:xfrm>
                <a:off x="2708613" y="5051597"/>
                <a:ext cx="150393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−4</m:t>
                      </m:r>
                      <m:r>
                        <a:rPr lang="en-US" sz="2400" b="0" i="0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1, 3, 5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5EB55F4C-D956-FB48-8E95-D9BFF949B8A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8613" y="5051597"/>
                <a:ext cx="1503937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F465F3B9-6C42-7B4E-BEB5-7DD3AC4362FA}"/>
                  </a:ext>
                </a:extLst>
              </p:cNvPr>
              <p:cNvSpPr/>
              <p:nvPr/>
            </p:nvSpPr>
            <p:spPr>
              <a:xfrm>
                <a:off x="4195484" y="4967270"/>
                <a:ext cx="2731325" cy="6146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⇒  </m:t>
                    </m:r>
                    <m:r>
                      <a:rPr lang="en-US" sz="2400" b="0" i="1" dirty="0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𝑚𝑒𝑑</m:t>
                    </m:r>
                    <m:r>
                      <a:rPr lang="en-US" sz="2400" b="0" i="1" dirty="0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dirty="0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dirty="0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1+3</m:t>
                        </m:r>
                      </m:num>
                      <m:den>
                        <m:r>
                          <a:rPr lang="en-US" sz="2400" b="0" i="1" dirty="0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400" b="0" i="1" dirty="0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en-US" sz="2400" dirty="0">
                    <a:solidFill>
                      <a:srgbClr val="C0504D"/>
                    </a:solidFill>
                  </a:rPr>
                  <a:t> </a:t>
                </a:r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F465F3B9-6C42-7B4E-BEB5-7DD3AC4362F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95484" y="4967270"/>
                <a:ext cx="2731325" cy="61465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Овал 22">
            <a:extLst>
              <a:ext uri="{FF2B5EF4-FFF2-40B4-BE49-F238E27FC236}">
                <a16:creationId xmlns:a16="http://schemas.microsoft.com/office/drawing/2014/main" id="{03F386E8-BB64-2548-93A6-6F18F1292A5C}"/>
              </a:ext>
            </a:extLst>
          </p:cNvPr>
          <p:cNvSpPr/>
          <p:nvPr/>
        </p:nvSpPr>
        <p:spPr>
          <a:xfrm>
            <a:off x="3284677" y="5101140"/>
            <a:ext cx="603846" cy="376380"/>
          </a:xfrm>
          <a:prstGeom prst="ellipse">
            <a:avLst/>
          </a:prstGeom>
          <a:solidFill>
            <a:srgbClr val="C0504D">
              <a:alpha val="30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5912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Среднее и медиана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404ED6C-DD48-4A33-A22F-B607A2B8EFA1}"/>
              </a:ext>
            </a:extLst>
          </p:cNvPr>
          <p:cNvSpPr/>
          <p:nvPr/>
        </p:nvSpPr>
        <p:spPr>
          <a:xfrm>
            <a:off x="611560" y="692696"/>
            <a:ext cx="748201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Среднее чувствительно к выбросам в данных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медиана не чувствительна 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7000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wrap="square" rIns="0" bIns="0">
            <a:noAutofit/>
          </a:bodyPr>
          <a:lstStyle>
            <a:defPPr>
              <a:defRPr lang="ru-RU"/>
            </a:defPPr>
            <a:lvl1pPr>
              <a:defRPr sz="3200" b="1">
                <a:solidFill>
                  <a:srgbClr val="28516A"/>
                </a:solidFill>
              </a:defRPr>
            </a:lvl1pPr>
          </a:lstStyle>
          <a:p>
            <a:r>
              <a:rPr lang="ru-RU" dirty="0"/>
              <a:t>Байесовский взгляд на вероятность</a:t>
            </a:r>
          </a:p>
        </p:txBody>
      </p:sp>
      <p:sp>
        <p:nvSpPr>
          <p:cNvPr id="7" name="Содержимое 2">
            <a:extLst>
              <a:ext uri="{FF2B5EF4-FFF2-40B4-BE49-F238E27FC236}">
                <a16:creationId xmlns:a16="http://schemas.microsoft.com/office/drawing/2014/main" id="{93E6DFEC-2001-42ED-8968-C3E5FCCEF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692696"/>
            <a:ext cx="7848872" cy="5112568"/>
          </a:xfrm>
        </p:spPr>
        <p:txBody>
          <a:bodyPr lIns="90000" tIns="46800" rIns="0" bIns="0">
            <a:no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Лаплас</a:t>
            </a:r>
            <a:r>
              <a:rPr lang="en-US" sz="2400" b="1" dirty="0">
                <a:solidFill>
                  <a:srgbClr val="28516A"/>
                </a:solidFill>
                <a:latin typeface="Myriad Pro" pitchFamily="34" charset="0"/>
              </a:rPr>
              <a:t>:</a:t>
            </a:r>
            <a:r>
              <a:rPr lang="en-US" sz="2400" dirty="0">
                <a:solidFill>
                  <a:srgbClr val="28516A"/>
                </a:solidFill>
                <a:latin typeface="Myriad Pro" pitchFamily="34" charset="0"/>
              </a:rPr>
              <a:t> 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детерминизм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мы могли бы идеально прогнозировать вселенную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если бы измерили точное положение каждого атома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но издержки этого огромны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Между совершенством природы и несовершенством человеческого познания огромный разрыв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Неопределённость</a:t>
            </a:r>
            <a:r>
              <a:rPr lang="en-US" sz="2400" b="1" dirty="0">
                <a:solidFill>
                  <a:srgbClr val="0059A9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–</a:t>
            </a:r>
            <a:r>
              <a:rPr lang="ru-RU" sz="2400" b="1" dirty="0">
                <a:solidFill>
                  <a:srgbClr val="373737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результат этого разрыва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Случайность возникает из-за нашего незнания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br>
              <a:rPr lang="ru-RU" sz="2400" dirty="0">
                <a:solidFill>
                  <a:srgbClr val="5C5B5C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5C5B5C"/>
                </a:solidFill>
                <a:latin typeface="Myriad Pro" pitchFamily="34" charset="0"/>
              </a:rPr>
              <a:t>а </a:t>
            </a: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вероятность – способ его измерить</a:t>
            </a:r>
            <a:endParaRPr lang="en-US" sz="2400" b="1" dirty="0">
              <a:solidFill>
                <a:srgbClr val="28516A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191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Среднее и медиана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39241B1-D0AC-47B4-BE9F-D394A3F1F91E}"/>
              </a:ext>
            </a:extLst>
          </p:cNvPr>
          <p:cNvSpPr/>
          <p:nvPr/>
        </p:nvSpPr>
        <p:spPr>
          <a:xfrm>
            <a:off x="611560" y="692696"/>
            <a:ext cx="748201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Среднее чувствительно к выбросам в данных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медиана не чувствительна 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A0F25AD5-8586-4658-952B-92B052ABBF13}"/>
              </a:ext>
            </a:extLst>
          </p:cNvPr>
          <p:cNvSpPr/>
          <p:nvPr/>
        </p:nvSpPr>
        <p:spPr>
          <a:xfrm>
            <a:off x="611560" y="1628800"/>
            <a:ext cx="4968552" cy="18004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Среднее и медиана отражают типичное значение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Если в выборке нет выбросов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 они примерно совпадают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 </a:t>
            </a:r>
            <a:endParaRPr lang="ru-RU" sz="2400" dirty="0">
              <a:solidFill>
                <a:srgbClr val="373737"/>
              </a:solidFill>
              <a:ea typeface="MyriadPro-Regular"/>
              <a:cs typeface="MyriadPro-Regular"/>
              <a:sym typeface="MyriadPr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3429463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Среднее и медиана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28C1BC7F-235D-44ED-A757-0BAB93E01200}"/>
              </a:ext>
            </a:extLst>
          </p:cNvPr>
          <p:cNvSpPr/>
          <p:nvPr/>
        </p:nvSpPr>
        <p:spPr>
          <a:xfrm>
            <a:off x="611560" y="692696"/>
            <a:ext cx="748201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Среднее чувствительно к выбросам в данных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медиана не чувствительна 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9D9A09A-4589-41EF-BA5A-69C828EC3C06}"/>
              </a:ext>
            </a:extLst>
          </p:cNvPr>
          <p:cNvSpPr/>
          <p:nvPr/>
        </p:nvSpPr>
        <p:spPr>
          <a:xfrm>
            <a:off x="611560" y="1628800"/>
            <a:ext cx="4968552" cy="18004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Среднее и медиана отражают типичное значение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Если в выборке нет выбросов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 они примерно совпадают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 </a:t>
            </a:r>
            <a:endParaRPr lang="ru-RU" sz="2400" dirty="0">
              <a:solidFill>
                <a:srgbClr val="373737"/>
              </a:solidFill>
              <a:ea typeface="MyriadPro-Regular"/>
              <a:cs typeface="MyriadPro-Regular"/>
              <a:sym typeface="MyriadPro-Regular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D57A3A3-5429-4CAD-AC0D-CE7F26D9AD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840" y="3917801"/>
            <a:ext cx="3587279" cy="2391519"/>
          </a:xfrm>
          <a:prstGeom prst="rect">
            <a:avLst/>
          </a:prstGeom>
        </p:spPr>
      </p:pic>
      <p:sp>
        <p:nvSpPr>
          <p:cNvPr id="17" name="Овал 16">
            <a:extLst>
              <a:ext uri="{FF2B5EF4-FFF2-40B4-BE49-F238E27FC236}">
                <a16:creationId xmlns:a16="http://schemas.microsoft.com/office/drawing/2014/main" id="{841824A6-AF68-4DD2-B51E-606D647358E5}"/>
              </a:ext>
            </a:extLst>
          </p:cNvPr>
          <p:cNvSpPr/>
          <p:nvPr/>
        </p:nvSpPr>
        <p:spPr>
          <a:xfrm>
            <a:off x="2051720" y="5870895"/>
            <a:ext cx="1787747" cy="336016"/>
          </a:xfrm>
          <a:prstGeom prst="ellipse">
            <a:avLst/>
          </a:prstGeom>
          <a:solidFill>
            <a:srgbClr val="C0504D">
              <a:alpha val="20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9025B175-E29A-40B6-8295-A5A9A455E1CC}"/>
              </a:ext>
            </a:extLst>
          </p:cNvPr>
          <p:cNvCxnSpPr>
            <a:cxnSpLocks/>
          </p:cNvCxnSpPr>
          <p:nvPr/>
        </p:nvCxnSpPr>
        <p:spPr>
          <a:xfrm>
            <a:off x="2699792" y="5039898"/>
            <a:ext cx="182607" cy="622004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B45C0265-C243-4C68-BE5F-0B0D1B36BD3A}"/>
              </a:ext>
            </a:extLst>
          </p:cNvPr>
          <p:cNvSpPr/>
          <p:nvPr/>
        </p:nvSpPr>
        <p:spPr>
          <a:xfrm>
            <a:off x="1630389" y="4230595"/>
            <a:ext cx="19759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Длинный хвост</a:t>
            </a:r>
          </a:p>
        </p:txBody>
      </p:sp>
    </p:spTree>
    <p:extLst>
      <p:ext uri="{BB962C8B-B14F-4D97-AF65-F5344CB8AC3E}">
        <p14:creationId xmlns:p14="http://schemas.microsoft.com/office/powerpoint/2010/main" val="4051350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Среднее и медиана</a:t>
            </a: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295E2EDC-DD88-437C-9027-DA2FC4896EF6}"/>
              </a:ext>
            </a:extLst>
          </p:cNvPr>
          <p:cNvSpPr/>
          <p:nvPr/>
        </p:nvSpPr>
        <p:spPr>
          <a:xfrm>
            <a:off x="611560" y="692696"/>
            <a:ext cx="748201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Среднее чувствительно к выбросам в данных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медиана не чувствительна 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CD0FAA0A-CC49-465C-AC11-84B1C830C131}"/>
              </a:ext>
            </a:extLst>
          </p:cNvPr>
          <p:cNvSpPr/>
          <p:nvPr/>
        </p:nvSpPr>
        <p:spPr>
          <a:xfrm>
            <a:off x="611560" y="1628800"/>
            <a:ext cx="4968552" cy="18004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Среднее и медиана отражают типичное значение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Если в выборке нет выбросов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 они примерно совпадают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 </a:t>
            </a:r>
            <a:endParaRPr lang="ru-RU" sz="2400" dirty="0">
              <a:solidFill>
                <a:srgbClr val="373737"/>
              </a:solidFill>
              <a:ea typeface="MyriadPro-Regular"/>
              <a:cs typeface="MyriadPro-Regular"/>
              <a:sym typeface="MyriadPro-Regular"/>
            </a:endParaRPr>
          </a:p>
        </p:txBody>
      </p: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02CB214D-C9C7-4541-B41C-20C8C57F59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840" y="3917801"/>
            <a:ext cx="3587279" cy="2391519"/>
          </a:xfrm>
          <a:prstGeom prst="rect">
            <a:avLst/>
          </a:prstGeom>
        </p:spPr>
      </p:pic>
      <p:sp>
        <p:nvSpPr>
          <p:cNvPr id="37" name="Овал 36">
            <a:extLst>
              <a:ext uri="{FF2B5EF4-FFF2-40B4-BE49-F238E27FC236}">
                <a16:creationId xmlns:a16="http://schemas.microsoft.com/office/drawing/2014/main" id="{11AC7507-4958-4423-92EE-14ABB5DB1E56}"/>
              </a:ext>
            </a:extLst>
          </p:cNvPr>
          <p:cNvSpPr/>
          <p:nvPr/>
        </p:nvSpPr>
        <p:spPr>
          <a:xfrm>
            <a:off x="2051720" y="5870895"/>
            <a:ext cx="1787747" cy="336016"/>
          </a:xfrm>
          <a:prstGeom prst="ellipse">
            <a:avLst/>
          </a:prstGeom>
          <a:solidFill>
            <a:srgbClr val="C0504D">
              <a:alpha val="20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  <p:cxnSp>
        <p:nvCxnSpPr>
          <p:cNvPr id="38" name="Прямая со стрелкой 37">
            <a:extLst>
              <a:ext uri="{FF2B5EF4-FFF2-40B4-BE49-F238E27FC236}">
                <a16:creationId xmlns:a16="http://schemas.microsoft.com/office/drawing/2014/main" id="{2A88DD33-7F4D-4DD1-A240-E4BCA44302AD}"/>
              </a:ext>
            </a:extLst>
          </p:cNvPr>
          <p:cNvCxnSpPr>
            <a:cxnSpLocks/>
          </p:cNvCxnSpPr>
          <p:nvPr/>
        </p:nvCxnSpPr>
        <p:spPr>
          <a:xfrm>
            <a:off x="2699792" y="5039898"/>
            <a:ext cx="182607" cy="622004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1EC4FC44-9A28-4CD2-BDA5-D4B3D28EB259}"/>
              </a:ext>
            </a:extLst>
          </p:cNvPr>
          <p:cNvSpPr/>
          <p:nvPr/>
        </p:nvSpPr>
        <p:spPr>
          <a:xfrm>
            <a:off x="1630389" y="4230595"/>
            <a:ext cx="19759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Длинный хвост</a:t>
            </a:r>
          </a:p>
        </p:txBody>
      </p:sp>
      <p:sp>
        <p:nvSpPr>
          <p:cNvPr id="40" name="$ 30,000">
            <a:extLst>
              <a:ext uri="{FF2B5EF4-FFF2-40B4-BE49-F238E27FC236}">
                <a16:creationId xmlns:a16="http://schemas.microsoft.com/office/drawing/2014/main" id="{B0B247C6-7917-43B9-9C75-17B86E51D3EC}"/>
              </a:ext>
            </a:extLst>
          </p:cNvPr>
          <p:cNvSpPr txBox="1"/>
          <p:nvPr/>
        </p:nvSpPr>
        <p:spPr>
          <a:xfrm>
            <a:off x="7452320" y="1340768"/>
            <a:ext cx="1094208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/>
            </a:lvl1pPr>
          </a:lstStyle>
          <a:p>
            <a:r>
              <a:rPr sz="2400" dirty="0"/>
              <a:t>$ 30000</a:t>
            </a:r>
          </a:p>
        </p:txBody>
      </p:sp>
      <p:sp>
        <p:nvSpPr>
          <p:cNvPr id="41" name="$ 430,000">
            <a:extLst>
              <a:ext uri="{FF2B5EF4-FFF2-40B4-BE49-F238E27FC236}">
                <a16:creationId xmlns:a16="http://schemas.microsoft.com/office/drawing/2014/main" id="{824DFC9A-550A-4D05-9353-BA3B6661348D}"/>
              </a:ext>
            </a:extLst>
          </p:cNvPr>
          <p:cNvSpPr txBox="1"/>
          <p:nvPr/>
        </p:nvSpPr>
        <p:spPr>
          <a:xfrm>
            <a:off x="7452320" y="4077072"/>
            <a:ext cx="1249699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/>
            </a:lvl1pPr>
          </a:lstStyle>
          <a:p>
            <a:r>
              <a:rPr sz="2400" dirty="0"/>
              <a:t>$ 430000</a:t>
            </a:r>
          </a:p>
        </p:txBody>
      </p:sp>
      <p:sp>
        <p:nvSpPr>
          <p:cNvPr id="42" name="Орнамент 15">
            <a:extLst>
              <a:ext uri="{FF2B5EF4-FFF2-40B4-BE49-F238E27FC236}">
                <a16:creationId xmlns:a16="http://schemas.microsoft.com/office/drawing/2014/main" id="{DACB1C5A-4020-4738-B3C3-7FBEBBB7AC35}"/>
              </a:ext>
            </a:extLst>
          </p:cNvPr>
          <p:cNvSpPr/>
          <p:nvPr/>
        </p:nvSpPr>
        <p:spPr>
          <a:xfrm rot="5400000">
            <a:off x="6371774" y="2865625"/>
            <a:ext cx="2026800" cy="14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97" h="21407" extrusionOk="0">
                <a:moveTo>
                  <a:pt x="127" y="22"/>
                </a:moveTo>
                <a:cubicBezTo>
                  <a:pt x="80" y="-93"/>
                  <a:pt x="32" y="257"/>
                  <a:pt x="22" y="818"/>
                </a:cubicBezTo>
                <a:cubicBezTo>
                  <a:pt x="-49" y="4615"/>
                  <a:pt x="-101" y="17739"/>
                  <a:pt x="2551" y="17739"/>
                </a:cubicBezTo>
                <a:cubicBezTo>
                  <a:pt x="5450" y="17739"/>
                  <a:pt x="7783" y="14753"/>
                  <a:pt x="8489" y="14753"/>
                </a:cubicBezTo>
                <a:cubicBezTo>
                  <a:pt x="9176" y="14753"/>
                  <a:pt x="9850" y="13902"/>
                  <a:pt x="10398" y="21024"/>
                </a:cubicBezTo>
                <a:cubicBezTo>
                  <a:pt x="10425" y="21380"/>
                  <a:pt x="10468" y="21507"/>
                  <a:pt x="10505" y="21322"/>
                </a:cubicBezTo>
                <a:cubicBezTo>
                  <a:pt x="10558" y="21061"/>
                  <a:pt x="10581" y="20322"/>
                  <a:pt x="10552" y="19730"/>
                </a:cubicBezTo>
                <a:cubicBezTo>
                  <a:pt x="10406" y="16761"/>
                  <a:pt x="9857" y="9109"/>
                  <a:pt x="8066" y="9816"/>
                </a:cubicBezTo>
                <a:cubicBezTo>
                  <a:pt x="6083" y="10599"/>
                  <a:pt x="4031" y="11246"/>
                  <a:pt x="2102" y="11647"/>
                </a:cubicBezTo>
                <a:cubicBezTo>
                  <a:pt x="1094" y="11858"/>
                  <a:pt x="161" y="11423"/>
                  <a:pt x="201" y="1097"/>
                </a:cubicBezTo>
                <a:cubicBezTo>
                  <a:pt x="203" y="581"/>
                  <a:pt x="172" y="124"/>
                  <a:pt x="129" y="22"/>
                </a:cubicBezTo>
                <a:cubicBezTo>
                  <a:pt x="128" y="22"/>
                  <a:pt x="128" y="22"/>
                  <a:pt x="127" y="22"/>
                </a:cubicBezTo>
                <a:close/>
                <a:moveTo>
                  <a:pt x="21269" y="22"/>
                </a:moveTo>
                <a:cubicBezTo>
                  <a:pt x="21226" y="124"/>
                  <a:pt x="21195" y="581"/>
                  <a:pt x="21197" y="1097"/>
                </a:cubicBezTo>
                <a:cubicBezTo>
                  <a:pt x="21237" y="11423"/>
                  <a:pt x="20304" y="11858"/>
                  <a:pt x="19296" y="11647"/>
                </a:cubicBezTo>
                <a:cubicBezTo>
                  <a:pt x="17367" y="11246"/>
                  <a:pt x="15315" y="10599"/>
                  <a:pt x="13332" y="9816"/>
                </a:cubicBezTo>
                <a:cubicBezTo>
                  <a:pt x="11541" y="9109"/>
                  <a:pt x="10992" y="16761"/>
                  <a:pt x="10846" y="19730"/>
                </a:cubicBezTo>
                <a:cubicBezTo>
                  <a:pt x="10817" y="20322"/>
                  <a:pt x="10840" y="21061"/>
                  <a:pt x="10893" y="21322"/>
                </a:cubicBezTo>
                <a:cubicBezTo>
                  <a:pt x="10930" y="21507"/>
                  <a:pt x="10973" y="21380"/>
                  <a:pt x="11000" y="21024"/>
                </a:cubicBezTo>
                <a:cubicBezTo>
                  <a:pt x="11548" y="13902"/>
                  <a:pt x="12222" y="14753"/>
                  <a:pt x="12909" y="14753"/>
                </a:cubicBezTo>
                <a:cubicBezTo>
                  <a:pt x="13615" y="14753"/>
                  <a:pt x="15948" y="17739"/>
                  <a:pt x="18847" y="17739"/>
                </a:cubicBezTo>
                <a:cubicBezTo>
                  <a:pt x="21499" y="17739"/>
                  <a:pt x="21447" y="4615"/>
                  <a:pt x="21376" y="818"/>
                </a:cubicBezTo>
                <a:cubicBezTo>
                  <a:pt x="21366" y="257"/>
                  <a:pt x="21318" y="-93"/>
                  <a:pt x="21271" y="22"/>
                </a:cubicBezTo>
                <a:cubicBezTo>
                  <a:pt x="21270" y="22"/>
                  <a:pt x="21270" y="22"/>
                  <a:pt x="21269" y="22"/>
                </a:cubicBezTo>
                <a:close/>
              </a:path>
            </a:pathLst>
          </a:custGeom>
          <a:solidFill>
            <a:srgbClr val="28516A"/>
          </a:solidFill>
          <a:ln w="19050">
            <a:noFill/>
          </a:ln>
          <a:effectLst/>
        </p:spPr>
        <p:txBody>
          <a:bodyPr lIns="45719" rIns="45719" anchor="ctr"/>
          <a:lstStyle/>
          <a:p>
            <a:endParaRPr/>
          </a:p>
        </p:txBody>
      </p:sp>
      <p:sp>
        <p:nvSpPr>
          <p:cNvPr id="43" name="Линия">
            <a:extLst>
              <a:ext uri="{FF2B5EF4-FFF2-40B4-BE49-F238E27FC236}">
                <a16:creationId xmlns:a16="http://schemas.microsoft.com/office/drawing/2014/main" id="{D9130DB6-58BB-4744-87BC-18B65F358F65}"/>
              </a:ext>
            </a:extLst>
          </p:cNvPr>
          <p:cNvSpPr/>
          <p:nvPr/>
        </p:nvSpPr>
        <p:spPr>
          <a:xfrm flipV="1">
            <a:off x="6941361" y="1579694"/>
            <a:ext cx="443813" cy="196420"/>
          </a:xfrm>
          <a:prstGeom prst="line">
            <a:avLst/>
          </a:prstGeom>
          <a:ln w="38100">
            <a:solidFill>
              <a:srgbClr val="28516A"/>
            </a:solidFill>
            <a:tailEnd type="triangle"/>
          </a:ln>
          <a:effectLst/>
        </p:spPr>
        <p:txBody>
          <a:bodyPr lIns="45719" rIns="45719"/>
          <a:lstStyle/>
          <a:p>
            <a:endParaRPr/>
          </a:p>
        </p:txBody>
      </p:sp>
      <p:sp>
        <p:nvSpPr>
          <p:cNvPr id="44" name="Линия">
            <a:extLst>
              <a:ext uri="{FF2B5EF4-FFF2-40B4-BE49-F238E27FC236}">
                <a16:creationId xmlns:a16="http://schemas.microsoft.com/office/drawing/2014/main" id="{1D3C41EC-4903-400C-AD64-7F4211ADDAF4}"/>
              </a:ext>
            </a:extLst>
          </p:cNvPr>
          <p:cNvSpPr/>
          <p:nvPr/>
        </p:nvSpPr>
        <p:spPr>
          <a:xfrm>
            <a:off x="6968664" y="4050935"/>
            <a:ext cx="389206" cy="256969"/>
          </a:xfrm>
          <a:prstGeom prst="line">
            <a:avLst/>
          </a:prstGeom>
          <a:ln w="38100">
            <a:solidFill>
              <a:srgbClr val="28516A"/>
            </a:solidFill>
            <a:tailEnd type="triangle"/>
          </a:ln>
          <a:effectLst/>
        </p:spPr>
        <p:txBody>
          <a:bodyPr lIns="45719" rIns="45719"/>
          <a:lstStyle/>
          <a:p>
            <a:endParaRPr/>
          </a:p>
        </p:txBody>
      </p:sp>
      <p:sp>
        <p:nvSpPr>
          <p:cNvPr id="45" name="Вы">
            <a:extLst>
              <a:ext uri="{FF2B5EF4-FFF2-40B4-BE49-F238E27FC236}">
                <a16:creationId xmlns:a16="http://schemas.microsoft.com/office/drawing/2014/main" id="{38D5CB5C-0E39-4934-94E0-E15768692BAA}"/>
              </a:ext>
            </a:extLst>
          </p:cNvPr>
          <p:cNvSpPr txBox="1"/>
          <p:nvPr/>
        </p:nvSpPr>
        <p:spPr>
          <a:xfrm>
            <a:off x="6405133" y="1521745"/>
            <a:ext cx="464228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>
                <a:solidFill>
                  <a:srgbClr val="2557A1"/>
                </a:solidFill>
              </a:defRPr>
            </a:lvl1pPr>
          </a:lstStyle>
          <a:p>
            <a:r>
              <a:rPr dirty="0" err="1">
                <a:solidFill>
                  <a:srgbClr val="28516A"/>
                </a:solidFill>
              </a:rPr>
              <a:t>Вы</a:t>
            </a:r>
            <a:endParaRPr dirty="0">
              <a:solidFill>
                <a:srgbClr val="28516A"/>
              </a:solidFill>
            </a:endParaRPr>
          </a:p>
        </p:txBody>
      </p:sp>
      <p:sp>
        <p:nvSpPr>
          <p:cNvPr id="46" name="Ваши…">
            <a:extLst>
              <a:ext uri="{FF2B5EF4-FFF2-40B4-BE49-F238E27FC236}">
                <a16:creationId xmlns:a16="http://schemas.microsoft.com/office/drawing/2014/main" id="{4DB57712-52E0-48BA-95F3-BFA0B5BD942F}"/>
              </a:ext>
            </a:extLst>
          </p:cNvPr>
          <p:cNvSpPr txBox="1"/>
          <p:nvPr/>
        </p:nvSpPr>
        <p:spPr>
          <a:xfrm>
            <a:off x="5929734" y="2451097"/>
            <a:ext cx="1161534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r">
              <a:defRPr sz="2400">
                <a:solidFill>
                  <a:srgbClr val="2557A1"/>
                </a:solidFill>
              </a:defRPr>
            </a:pPr>
            <a:r>
              <a:rPr sz="2400" dirty="0" err="1">
                <a:solidFill>
                  <a:srgbClr val="28516A"/>
                </a:solidFill>
              </a:rPr>
              <a:t>Ваши</a:t>
            </a:r>
            <a:endParaRPr sz="2400" dirty="0">
              <a:solidFill>
                <a:srgbClr val="28516A"/>
              </a:solidFill>
            </a:endParaRPr>
          </a:p>
          <a:p>
            <a:pPr algn="r">
              <a:defRPr sz="2400">
                <a:solidFill>
                  <a:srgbClr val="2557A1"/>
                </a:solidFill>
              </a:defRPr>
            </a:pPr>
            <a:r>
              <a:rPr sz="2400" dirty="0" err="1">
                <a:solidFill>
                  <a:srgbClr val="28516A"/>
                </a:solidFill>
              </a:rPr>
              <a:t>коллеги</a:t>
            </a:r>
            <a:endParaRPr sz="2400" dirty="0">
              <a:solidFill>
                <a:srgbClr val="28516A"/>
              </a:solidFill>
            </a:endParaRPr>
          </a:p>
        </p:txBody>
      </p:sp>
      <p:sp>
        <p:nvSpPr>
          <p:cNvPr id="47" name="Сын начальника">
            <a:extLst>
              <a:ext uri="{FF2B5EF4-FFF2-40B4-BE49-F238E27FC236}">
                <a16:creationId xmlns:a16="http://schemas.microsoft.com/office/drawing/2014/main" id="{1F7FD51B-757C-4A09-A3BE-3B07E6464B6D}"/>
              </a:ext>
            </a:extLst>
          </p:cNvPr>
          <p:cNvSpPr txBox="1"/>
          <p:nvPr/>
        </p:nvSpPr>
        <p:spPr>
          <a:xfrm>
            <a:off x="4827664" y="3575907"/>
            <a:ext cx="2093583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r">
              <a:defRPr sz="2400">
                <a:solidFill>
                  <a:srgbClr val="2557A1"/>
                </a:solidFill>
              </a:defRPr>
            </a:lvl1pPr>
          </a:lstStyle>
          <a:p>
            <a:r>
              <a:rPr dirty="0" err="1">
                <a:solidFill>
                  <a:srgbClr val="28516A"/>
                </a:solidFill>
              </a:rPr>
              <a:t>Сын</a:t>
            </a:r>
            <a:r>
              <a:rPr dirty="0">
                <a:solidFill>
                  <a:srgbClr val="28516A"/>
                </a:solidFill>
              </a:rPr>
              <a:t> </a:t>
            </a:r>
            <a:r>
              <a:rPr lang="ru-RU" dirty="0">
                <a:solidFill>
                  <a:srgbClr val="28516A"/>
                </a:solidFill>
              </a:rPr>
              <a:t>маминой подруги</a:t>
            </a:r>
            <a:endParaRPr dirty="0">
              <a:solidFill>
                <a:srgbClr val="28516A"/>
              </a:solidFill>
            </a:endParaRPr>
          </a:p>
        </p:txBody>
      </p:sp>
      <p:sp>
        <p:nvSpPr>
          <p:cNvPr id="48" name="$ 30,000">
            <a:extLst>
              <a:ext uri="{FF2B5EF4-FFF2-40B4-BE49-F238E27FC236}">
                <a16:creationId xmlns:a16="http://schemas.microsoft.com/office/drawing/2014/main" id="{2C6F4DB7-E0DE-4FCE-A6B0-B7B4B84D9893}"/>
              </a:ext>
            </a:extLst>
          </p:cNvPr>
          <p:cNvSpPr txBox="1"/>
          <p:nvPr/>
        </p:nvSpPr>
        <p:spPr>
          <a:xfrm>
            <a:off x="7457174" y="2316569"/>
            <a:ext cx="1094208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/>
            </a:lvl1pPr>
          </a:lstStyle>
          <a:p>
            <a:r>
              <a:rPr sz="2400" dirty="0"/>
              <a:t>$ 30000</a:t>
            </a:r>
          </a:p>
        </p:txBody>
      </p:sp>
      <p:sp>
        <p:nvSpPr>
          <p:cNvPr id="49" name="$ 30,000">
            <a:extLst>
              <a:ext uri="{FF2B5EF4-FFF2-40B4-BE49-F238E27FC236}">
                <a16:creationId xmlns:a16="http://schemas.microsoft.com/office/drawing/2014/main" id="{1C67A0E0-EE21-462A-9660-6C24FF2EB9F4}"/>
              </a:ext>
            </a:extLst>
          </p:cNvPr>
          <p:cNvSpPr txBox="1"/>
          <p:nvPr/>
        </p:nvSpPr>
        <p:spPr>
          <a:xfrm>
            <a:off x="7457174" y="2726293"/>
            <a:ext cx="1094208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/>
            </a:lvl1pPr>
          </a:lstStyle>
          <a:p>
            <a:r>
              <a:rPr sz="2400" dirty="0"/>
              <a:t>$ 30000</a:t>
            </a:r>
          </a:p>
        </p:txBody>
      </p:sp>
      <p:sp>
        <p:nvSpPr>
          <p:cNvPr id="50" name="$ 30,000">
            <a:extLst>
              <a:ext uri="{FF2B5EF4-FFF2-40B4-BE49-F238E27FC236}">
                <a16:creationId xmlns:a16="http://schemas.microsoft.com/office/drawing/2014/main" id="{507CA7D9-8BA9-4C9E-9514-4DB7DCCF6C67}"/>
              </a:ext>
            </a:extLst>
          </p:cNvPr>
          <p:cNvSpPr txBox="1"/>
          <p:nvPr/>
        </p:nvSpPr>
        <p:spPr>
          <a:xfrm>
            <a:off x="7457174" y="3149097"/>
            <a:ext cx="1094208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/>
            </a:lvl1pPr>
          </a:lstStyle>
          <a:p>
            <a:r>
              <a:rPr sz="2400" dirty="0"/>
              <a:t>$ 30000</a:t>
            </a:r>
          </a:p>
        </p:txBody>
      </p:sp>
      <p:sp>
        <p:nvSpPr>
          <p:cNvPr id="51" name="$ 30,000">
            <a:extLst>
              <a:ext uri="{FF2B5EF4-FFF2-40B4-BE49-F238E27FC236}">
                <a16:creationId xmlns:a16="http://schemas.microsoft.com/office/drawing/2014/main" id="{4441E88B-3978-4509-AD16-143CC5E27101}"/>
              </a:ext>
            </a:extLst>
          </p:cNvPr>
          <p:cNvSpPr txBox="1"/>
          <p:nvPr/>
        </p:nvSpPr>
        <p:spPr>
          <a:xfrm>
            <a:off x="7457174" y="3499045"/>
            <a:ext cx="1094208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/>
            </a:lvl1pPr>
          </a:lstStyle>
          <a:p>
            <a:r>
              <a:rPr sz="2400" dirty="0"/>
              <a:t>$ 30000</a:t>
            </a:r>
          </a:p>
        </p:txBody>
      </p:sp>
      <p:sp>
        <p:nvSpPr>
          <p:cNvPr id="52" name="$ 30,000">
            <a:extLst>
              <a:ext uri="{FF2B5EF4-FFF2-40B4-BE49-F238E27FC236}">
                <a16:creationId xmlns:a16="http://schemas.microsoft.com/office/drawing/2014/main" id="{95B681DB-E00B-4CA1-8775-0B6788426F83}"/>
              </a:ext>
            </a:extLst>
          </p:cNvPr>
          <p:cNvSpPr txBox="1"/>
          <p:nvPr/>
        </p:nvSpPr>
        <p:spPr>
          <a:xfrm>
            <a:off x="7457174" y="1924254"/>
            <a:ext cx="1094208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/>
            </a:lvl1pPr>
          </a:lstStyle>
          <a:p>
            <a:r>
              <a:rPr sz="2400" dirty="0"/>
              <a:t>$ 30000</a:t>
            </a:r>
          </a:p>
        </p:txBody>
      </p:sp>
    </p:spTree>
    <p:extLst>
      <p:ext uri="{BB962C8B-B14F-4D97-AF65-F5344CB8AC3E}">
        <p14:creationId xmlns:p14="http://schemas.microsoft.com/office/powerpoint/2010/main" val="1515026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Среднее и медиана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EABB7BB3-51D4-9A44-A32E-E32D91EFDBBB}"/>
              </a:ext>
            </a:extLst>
          </p:cNvPr>
          <p:cNvSpPr/>
          <p:nvPr/>
        </p:nvSpPr>
        <p:spPr>
          <a:xfrm>
            <a:off x="611560" y="692696"/>
            <a:ext cx="748201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Среднее чувствительно к выбросам в данных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медиана не чувствительна 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DF563D3-0B74-7042-983F-FF2AD78DEFE2}"/>
              </a:ext>
            </a:extLst>
          </p:cNvPr>
          <p:cNvSpPr/>
          <p:nvPr/>
        </p:nvSpPr>
        <p:spPr>
          <a:xfrm>
            <a:off x="611560" y="1628800"/>
            <a:ext cx="4968552" cy="18004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Среднее и медиана отражают типичное значение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Если в выборке нет выбросов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 они примерно совпадают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 </a:t>
            </a:r>
            <a:endParaRPr lang="ru-RU" sz="2400" dirty="0">
              <a:solidFill>
                <a:srgbClr val="373737"/>
              </a:solidFill>
              <a:ea typeface="MyriadPro-Regular"/>
              <a:cs typeface="MyriadPro-Regular"/>
              <a:sym typeface="MyriadPro-Regular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DE6FE113-87F9-9146-8BB3-8518CDB5EFA2}"/>
              </a:ext>
            </a:extLst>
          </p:cNvPr>
          <p:cNvSpPr/>
          <p:nvPr/>
        </p:nvSpPr>
        <p:spPr>
          <a:xfrm>
            <a:off x="4157963" y="5461331"/>
            <a:ext cx="46805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>
                <a:solidFill>
                  <a:srgbClr val="C0504D"/>
                </a:solidFill>
              </a:rPr>
              <a:t>Высокая зарплата сильно исказит среднее</a:t>
            </a:r>
            <a:r>
              <a:rPr lang="en-US" sz="2000" b="1" dirty="0">
                <a:solidFill>
                  <a:srgbClr val="C0504D"/>
                </a:solidFill>
              </a:rPr>
              <a:t>, </a:t>
            </a:r>
            <a:r>
              <a:rPr lang="ru-RU" sz="2000" b="1" dirty="0">
                <a:solidFill>
                  <a:srgbClr val="C0504D"/>
                </a:solidFill>
              </a:rPr>
              <a:t>но не медиану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0A0425C-AE76-0042-8132-D305B4CE6C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840" y="3917801"/>
            <a:ext cx="3587279" cy="2391519"/>
          </a:xfrm>
          <a:prstGeom prst="rect">
            <a:avLst/>
          </a:prstGeom>
        </p:spPr>
      </p:pic>
      <p:sp>
        <p:nvSpPr>
          <p:cNvPr id="14" name="Овал 13">
            <a:extLst>
              <a:ext uri="{FF2B5EF4-FFF2-40B4-BE49-F238E27FC236}">
                <a16:creationId xmlns:a16="http://schemas.microsoft.com/office/drawing/2014/main" id="{A824644C-FD68-EC4B-80D2-6CB5641FE132}"/>
              </a:ext>
            </a:extLst>
          </p:cNvPr>
          <p:cNvSpPr/>
          <p:nvPr/>
        </p:nvSpPr>
        <p:spPr>
          <a:xfrm>
            <a:off x="2051720" y="5870895"/>
            <a:ext cx="1787747" cy="336016"/>
          </a:xfrm>
          <a:prstGeom prst="ellipse">
            <a:avLst/>
          </a:prstGeom>
          <a:solidFill>
            <a:srgbClr val="C0504D">
              <a:alpha val="20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CDE674D9-71B4-7349-BFCC-8C408A1555FA}"/>
              </a:ext>
            </a:extLst>
          </p:cNvPr>
          <p:cNvCxnSpPr>
            <a:cxnSpLocks/>
          </p:cNvCxnSpPr>
          <p:nvPr/>
        </p:nvCxnSpPr>
        <p:spPr>
          <a:xfrm>
            <a:off x="2699792" y="5039898"/>
            <a:ext cx="182607" cy="622004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32E4BBC1-1BF0-9A40-8DA3-AEAD1491B682}"/>
              </a:ext>
            </a:extLst>
          </p:cNvPr>
          <p:cNvSpPr/>
          <p:nvPr/>
        </p:nvSpPr>
        <p:spPr>
          <a:xfrm>
            <a:off x="1630389" y="4230595"/>
            <a:ext cx="19759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Длинный хвост</a:t>
            </a:r>
          </a:p>
        </p:txBody>
      </p:sp>
      <p:sp>
        <p:nvSpPr>
          <p:cNvPr id="17" name="$ 30,000">
            <a:extLst>
              <a:ext uri="{FF2B5EF4-FFF2-40B4-BE49-F238E27FC236}">
                <a16:creationId xmlns:a16="http://schemas.microsoft.com/office/drawing/2014/main" id="{12535FD6-682E-CA46-B154-23D753E19A23}"/>
              </a:ext>
            </a:extLst>
          </p:cNvPr>
          <p:cNvSpPr txBox="1"/>
          <p:nvPr/>
        </p:nvSpPr>
        <p:spPr>
          <a:xfrm>
            <a:off x="7452320" y="1340768"/>
            <a:ext cx="1094208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/>
            </a:lvl1pPr>
          </a:lstStyle>
          <a:p>
            <a:r>
              <a:rPr sz="2400" dirty="0"/>
              <a:t>$ 30000</a:t>
            </a:r>
          </a:p>
        </p:txBody>
      </p:sp>
      <p:sp>
        <p:nvSpPr>
          <p:cNvPr id="23" name="$ 430,000">
            <a:extLst>
              <a:ext uri="{FF2B5EF4-FFF2-40B4-BE49-F238E27FC236}">
                <a16:creationId xmlns:a16="http://schemas.microsoft.com/office/drawing/2014/main" id="{BB0F6AF8-F36D-3244-A530-7B1A7421A850}"/>
              </a:ext>
            </a:extLst>
          </p:cNvPr>
          <p:cNvSpPr txBox="1"/>
          <p:nvPr/>
        </p:nvSpPr>
        <p:spPr>
          <a:xfrm>
            <a:off x="7452320" y="4077072"/>
            <a:ext cx="1249699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/>
            </a:lvl1pPr>
          </a:lstStyle>
          <a:p>
            <a:r>
              <a:rPr sz="2400" dirty="0"/>
              <a:t>$ 430000</a:t>
            </a:r>
          </a:p>
        </p:txBody>
      </p:sp>
      <p:sp>
        <p:nvSpPr>
          <p:cNvPr id="24" name="Орнамент 15">
            <a:extLst>
              <a:ext uri="{FF2B5EF4-FFF2-40B4-BE49-F238E27FC236}">
                <a16:creationId xmlns:a16="http://schemas.microsoft.com/office/drawing/2014/main" id="{47949313-E4B0-4842-BB6F-305E7D6C1355}"/>
              </a:ext>
            </a:extLst>
          </p:cNvPr>
          <p:cNvSpPr/>
          <p:nvPr/>
        </p:nvSpPr>
        <p:spPr>
          <a:xfrm rot="5400000">
            <a:off x="6371774" y="2865625"/>
            <a:ext cx="2026800" cy="14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97" h="21407" extrusionOk="0">
                <a:moveTo>
                  <a:pt x="127" y="22"/>
                </a:moveTo>
                <a:cubicBezTo>
                  <a:pt x="80" y="-93"/>
                  <a:pt x="32" y="257"/>
                  <a:pt x="22" y="818"/>
                </a:cubicBezTo>
                <a:cubicBezTo>
                  <a:pt x="-49" y="4615"/>
                  <a:pt x="-101" y="17739"/>
                  <a:pt x="2551" y="17739"/>
                </a:cubicBezTo>
                <a:cubicBezTo>
                  <a:pt x="5450" y="17739"/>
                  <a:pt x="7783" y="14753"/>
                  <a:pt x="8489" y="14753"/>
                </a:cubicBezTo>
                <a:cubicBezTo>
                  <a:pt x="9176" y="14753"/>
                  <a:pt x="9850" y="13902"/>
                  <a:pt x="10398" y="21024"/>
                </a:cubicBezTo>
                <a:cubicBezTo>
                  <a:pt x="10425" y="21380"/>
                  <a:pt x="10468" y="21507"/>
                  <a:pt x="10505" y="21322"/>
                </a:cubicBezTo>
                <a:cubicBezTo>
                  <a:pt x="10558" y="21061"/>
                  <a:pt x="10581" y="20322"/>
                  <a:pt x="10552" y="19730"/>
                </a:cubicBezTo>
                <a:cubicBezTo>
                  <a:pt x="10406" y="16761"/>
                  <a:pt x="9857" y="9109"/>
                  <a:pt x="8066" y="9816"/>
                </a:cubicBezTo>
                <a:cubicBezTo>
                  <a:pt x="6083" y="10599"/>
                  <a:pt x="4031" y="11246"/>
                  <a:pt x="2102" y="11647"/>
                </a:cubicBezTo>
                <a:cubicBezTo>
                  <a:pt x="1094" y="11858"/>
                  <a:pt x="161" y="11423"/>
                  <a:pt x="201" y="1097"/>
                </a:cubicBezTo>
                <a:cubicBezTo>
                  <a:pt x="203" y="581"/>
                  <a:pt x="172" y="124"/>
                  <a:pt x="129" y="22"/>
                </a:cubicBezTo>
                <a:cubicBezTo>
                  <a:pt x="128" y="22"/>
                  <a:pt x="128" y="22"/>
                  <a:pt x="127" y="22"/>
                </a:cubicBezTo>
                <a:close/>
                <a:moveTo>
                  <a:pt x="21269" y="22"/>
                </a:moveTo>
                <a:cubicBezTo>
                  <a:pt x="21226" y="124"/>
                  <a:pt x="21195" y="581"/>
                  <a:pt x="21197" y="1097"/>
                </a:cubicBezTo>
                <a:cubicBezTo>
                  <a:pt x="21237" y="11423"/>
                  <a:pt x="20304" y="11858"/>
                  <a:pt x="19296" y="11647"/>
                </a:cubicBezTo>
                <a:cubicBezTo>
                  <a:pt x="17367" y="11246"/>
                  <a:pt x="15315" y="10599"/>
                  <a:pt x="13332" y="9816"/>
                </a:cubicBezTo>
                <a:cubicBezTo>
                  <a:pt x="11541" y="9109"/>
                  <a:pt x="10992" y="16761"/>
                  <a:pt x="10846" y="19730"/>
                </a:cubicBezTo>
                <a:cubicBezTo>
                  <a:pt x="10817" y="20322"/>
                  <a:pt x="10840" y="21061"/>
                  <a:pt x="10893" y="21322"/>
                </a:cubicBezTo>
                <a:cubicBezTo>
                  <a:pt x="10930" y="21507"/>
                  <a:pt x="10973" y="21380"/>
                  <a:pt x="11000" y="21024"/>
                </a:cubicBezTo>
                <a:cubicBezTo>
                  <a:pt x="11548" y="13902"/>
                  <a:pt x="12222" y="14753"/>
                  <a:pt x="12909" y="14753"/>
                </a:cubicBezTo>
                <a:cubicBezTo>
                  <a:pt x="13615" y="14753"/>
                  <a:pt x="15948" y="17739"/>
                  <a:pt x="18847" y="17739"/>
                </a:cubicBezTo>
                <a:cubicBezTo>
                  <a:pt x="21499" y="17739"/>
                  <a:pt x="21447" y="4615"/>
                  <a:pt x="21376" y="818"/>
                </a:cubicBezTo>
                <a:cubicBezTo>
                  <a:pt x="21366" y="257"/>
                  <a:pt x="21318" y="-93"/>
                  <a:pt x="21271" y="22"/>
                </a:cubicBezTo>
                <a:cubicBezTo>
                  <a:pt x="21270" y="22"/>
                  <a:pt x="21270" y="22"/>
                  <a:pt x="21269" y="22"/>
                </a:cubicBezTo>
                <a:close/>
              </a:path>
            </a:pathLst>
          </a:custGeom>
          <a:solidFill>
            <a:srgbClr val="28516A"/>
          </a:solidFill>
          <a:ln w="19050">
            <a:noFill/>
          </a:ln>
          <a:effectLst/>
        </p:spPr>
        <p:txBody>
          <a:bodyPr lIns="45719" rIns="45719" anchor="ctr"/>
          <a:lstStyle/>
          <a:p>
            <a:endParaRPr/>
          </a:p>
        </p:txBody>
      </p:sp>
      <p:sp>
        <p:nvSpPr>
          <p:cNvPr id="25" name="Линия">
            <a:extLst>
              <a:ext uri="{FF2B5EF4-FFF2-40B4-BE49-F238E27FC236}">
                <a16:creationId xmlns:a16="http://schemas.microsoft.com/office/drawing/2014/main" id="{9846353D-61DB-8341-8A7A-37ACF329A452}"/>
              </a:ext>
            </a:extLst>
          </p:cNvPr>
          <p:cNvSpPr/>
          <p:nvPr/>
        </p:nvSpPr>
        <p:spPr>
          <a:xfrm flipV="1">
            <a:off x="6941361" y="1579694"/>
            <a:ext cx="443813" cy="196420"/>
          </a:xfrm>
          <a:prstGeom prst="line">
            <a:avLst/>
          </a:prstGeom>
          <a:ln w="38100">
            <a:solidFill>
              <a:srgbClr val="28516A"/>
            </a:solidFill>
            <a:tailEnd type="triangle"/>
          </a:ln>
          <a:effectLst/>
        </p:spPr>
        <p:txBody>
          <a:bodyPr lIns="45719" rIns="45719"/>
          <a:lstStyle/>
          <a:p>
            <a:endParaRPr/>
          </a:p>
        </p:txBody>
      </p:sp>
      <p:sp>
        <p:nvSpPr>
          <p:cNvPr id="26" name="Линия">
            <a:extLst>
              <a:ext uri="{FF2B5EF4-FFF2-40B4-BE49-F238E27FC236}">
                <a16:creationId xmlns:a16="http://schemas.microsoft.com/office/drawing/2014/main" id="{9B14622C-D53E-B24E-BD26-D78458731C2C}"/>
              </a:ext>
            </a:extLst>
          </p:cNvPr>
          <p:cNvSpPr/>
          <p:nvPr/>
        </p:nvSpPr>
        <p:spPr>
          <a:xfrm>
            <a:off x="6968664" y="4050935"/>
            <a:ext cx="389206" cy="256969"/>
          </a:xfrm>
          <a:prstGeom prst="line">
            <a:avLst/>
          </a:prstGeom>
          <a:ln w="38100">
            <a:solidFill>
              <a:srgbClr val="28516A"/>
            </a:solidFill>
            <a:tailEnd type="triangle"/>
          </a:ln>
          <a:effectLst/>
        </p:spPr>
        <p:txBody>
          <a:bodyPr lIns="45719" rIns="45719"/>
          <a:lstStyle/>
          <a:p>
            <a:endParaRPr/>
          </a:p>
        </p:txBody>
      </p:sp>
      <p:sp>
        <p:nvSpPr>
          <p:cNvPr id="27" name="Вы">
            <a:extLst>
              <a:ext uri="{FF2B5EF4-FFF2-40B4-BE49-F238E27FC236}">
                <a16:creationId xmlns:a16="http://schemas.microsoft.com/office/drawing/2014/main" id="{3D443AF7-5DDB-2E4B-BDBD-CBF4916A4CA4}"/>
              </a:ext>
            </a:extLst>
          </p:cNvPr>
          <p:cNvSpPr txBox="1"/>
          <p:nvPr/>
        </p:nvSpPr>
        <p:spPr>
          <a:xfrm>
            <a:off x="6405133" y="1521745"/>
            <a:ext cx="464228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>
                <a:solidFill>
                  <a:srgbClr val="2557A1"/>
                </a:solidFill>
              </a:defRPr>
            </a:lvl1pPr>
          </a:lstStyle>
          <a:p>
            <a:r>
              <a:rPr dirty="0" err="1">
                <a:solidFill>
                  <a:srgbClr val="28516A"/>
                </a:solidFill>
              </a:rPr>
              <a:t>Вы</a:t>
            </a:r>
            <a:endParaRPr dirty="0">
              <a:solidFill>
                <a:srgbClr val="28516A"/>
              </a:solidFill>
            </a:endParaRPr>
          </a:p>
        </p:txBody>
      </p:sp>
      <p:sp>
        <p:nvSpPr>
          <p:cNvPr id="28" name="Ваши…">
            <a:extLst>
              <a:ext uri="{FF2B5EF4-FFF2-40B4-BE49-F238E27FC236}">
                <a16:creationId xmlns:a16="http://schemas.microsoft.com/office/drawing/2014/main" id="{FDD79D99-E25B-3F4F-A0FD-9241ACEC1484}"/>
              </a:ext>
            </a:extLst>
          </p:cNvPr>
          <p:cNvSpPr txBox="1"/>
          <p:nvPr/>
        </p:nvSpPr>
        <p:spPr>
          <a:xfrm>
            <a:off x="5929734" y="2451097"/>
            <a:ext cx="1161534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r">
              <a:defRPr sz="2400">
                <a:solidFill>
                  <a:srgbClr val="2557A1"/>
                </a:solidFill>
              </a:defRPr>
            </a:pPr>
            <a:r>
              <a:rPr sz="2400" dirty="0" err="1">
                <a:solidFill>
                  <a:srgbClr val="28516A"/>
                </a:solidFill>
              </a:rPr>
              <a:t>Ваши</a:t>
            </a:r>
            <a:endParaRPr sz="2400" dirty="0">
              <a:solidFill>
                <a:srgbClr val="28516A"/>
              </a:solidFill>
            </a:endParaRPr>
          </a:p>
          <a:p>
            <a:pPr algn="r">
              <a:defRPr sz="2400">
                <a:solidFill>
                  <a:srgbClr val="2557A1"/>
                </a:solidFill>
              </a:defRPr>
            </a:pPr>
            <a:r>
              <a:rPr sz="2400" dirty="0" err="1">
                <a:solidFill>
                  <a:srgbClr val="28516A"/>
                </a:solidFill>
              </a:rPr>
              <a:t>коллеги</a:t>
            </a:r>
            <a:endParaRPr sz="2400" dirty="0">
              <a:solidFill>
                <a:srgbClr val="28516A"/>
              </a:solidFill>
            </a:endParaRPr>
          </a:p>
        </p:txBody>
      </p:sp>
      <p:sp>
        <p:nvSpPr>
          <p:cNvPr id="29" name="Сын начальника">
            <a:extLst>
              <a:ext uri="{FF2B5EF4-FFF2-40B4-BE49-F238E27FC236}">
                <a16:creationId xmlns:a16="http://schemas.microsoft.com/office/drawing/2014/main" id="{E7890450-7B19-BA4A-8518-50022A9374DF}"/>
              </a:ext>
            </a:extLst>
          </p:cNvPr>
          <p:cNvSpPr txBox="1"/>
          <p:nvPr/>
        </p:nvSpPr>
        <p:spPr>
          <a:xfrm>
            <a:off x="4827664" y="3575907"/>
            <a:ext cx="2093583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r">
              <a:defRPr sz="2400">
                <a:solidFill>
                  <a:srgbClr val="2557A1"/>
                </a:solidFill>
              </a:defRPr>
            </a:lvl1pPr>
          </a:lstStyle>
          <a:p>
            <a:r>
              <a:rPr dirty="0" err="1">
                <a:solidFill>
                  <a:srgbClr val="28516A"/>
                </a:solidFill>
              </a:rPr>
              <a:t>Сын</a:t>
            </a:r>
            <a:r>
              <a:rPr dirty="0">
                <a:solidFill>
                  <a:srgbClr val="28516A"/>
                </a:solidFill>
              </a:rPr>
              <a:t> </a:t>
            </a:r>
            <a:r>
              <a:rPr lang="ru-RU" dirty="0">
                <a:solidFill>
                  <a:srgbClr val="28516A"/>
                </a:solidFill>
              </a:rPr>
              <a:t>маминой подруги</a:t>
            </a:r>
            <a:endParaRPr dirty="0">
              <a:solidFill>
                <a:srgbClr val="28516A"/>
              </a:solidFill>
            </a:endParaRPr>
          </a:p>
        </p:txBody>
      </p:sp>
      <p:sp>
        <p:nvSpPr>
          <p:cNvPr id="30" name="Среднее:">
            <a:extLst>
              <a:ext uri="{FF2B5EF4-FFF2-40B4-BE49-F238E27FC236}">
                <a16:creationId xmlns:a16="http://schemas.microsoft.com/office/drawing/2014/main" id="{8A276AB1-9A99-D04A-A36E-5A56A0B68540}"/>
              </a:ext>
            </a:extLst>
          </p:cNvPr>
          <p:cNvSpPr txBox="1"/>
          <p:nvPr/>
        </p:nvSpPr>
        <p:spPr>
          <a:xfrm>
            <a:off x="6152246" y="4809065"/>
            <a:ext cx="1293558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2400">
                <a:solidFill>
                  <a:srgbClr val="2557A1"/>
                </a:solidFill>
              </a:defRPr>
            </a:lvl1pPr>
          </a:lstStyle>
          <a:p>
            <a:r>
              <a:rPr dirty="0" err="1">
                <a:solidFill>
                  <a:srgbClr val="28516A"/>
                </a:solidFill>
              </a:rPr>
              <a:t>Среднее</a:t>
            </a:r>
            <a:r>
              <a:rPr dirty="0">
                <a:solidFill>
                  <a:srgbClr val="28516A"/>
                </a:solidFill>
              </a:rPr>
              <a:t>:</a:t>
            </a:r>
          </a:p>
        </p:txBody>
      </p:sp>
      <p:sp>
        <p:nvSpPr>
          <p:cNvPr id="31" name="$ 80,000">
            <a:extLst>
              <a:ext uri="{FF2B5EF4-FFF2-40B4-BE49-F238E27FC236}">
                <a16:creationId xmlns:a16="http://schemas.microsoft.com/office/drawing/2014/main" id="{80CBB0B4-945F-594F-B7C3-806DCFA853F2}"/>
              </a:ext>
            </a:extLst>
          </p:cNvPr>
          <p:cNvSpPr txBox="1"/>
          <p:nvPr/>
        </p:nvSpPr>
        <p:spPr>
          <a:xfrm>
            <a:off x="7452320" y="4809065"/>
            <a:ext cx="1094208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/>
            </a:lvl1pPr>
          </a:lstStyle>
          <a:p>
            <a:r>
              <a:rPr sz="2400" dirty="0"/>
              <a:t>$ 80000</a:t>
            </a:r>
          </a:p>
        </p:txBody>
      </p:sp>
      <p:sp>
        <p:nvSpPr>
          <p:cNvPr id="32" name="$ 30,000">
            <a:extLst>
              <a:ext uri="{FF2B5EF4-FFF2-40B4-BE49-F238E27FC236}">
                <a16:creationId xmlns:a16="http://schemas.microsoft.com/office/drawing/2014/main" id="{2909E564-9C4F-5744-A2B4-1CD0BFF8D0E6}"/>
              </a:ext>
            </a:extLst>
          </p:cNvPr>
          <p:cNvSpPr txBox="1"/>
          <p:nvPr/>
        </p:nvSpPr>
        <p:spPr>
          <a:xfrm>
            <a:off x="7457174" y="2316569"/>
            <a:ext cx="1094208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/>
            </a:lvl1pPr>
          </a:lstStyle>
          <a:p>
            <a:r>
              <a:rPr sz="2400" dirty="0"/>
              <a:t>$ 30000</a:t>
            </a:r>
          </a:p>
        </p:txBody>
      </p:sp>
      <p:sp>
        <p:nvSpPr>
          <p:cNvPr id="33" name="$ 30,000">
            <a:extLst>
              <a:ext uri="{FF2B5EF4-FFF2-40B4-BE49-F238E27FC236}">
                <a16:creationId xmlns:a16="http://schemas.microsoft.com/office/drawing/2014/main" id="{941FA297-87D2-0E4B-A9A4-F6A2B00A05AE}"/>
              </a:ext>
            </a:extLst>
          </p:cNvPr>
          <p:cNvSpPr txBox="1"/>
          <p:nvPr/>
        </p:nvSpPr>
        <p:spPr>
          <a:xfrm>
            <a:off x="7457174" y="2726293"/>
            <a:ext cx="1094208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/>
            </a:lvl1pPr>
          </a:lstStyle>
          <a:p>
            <a:r>
              <a:rPr sz="2400" dirty="0"/>
              <a:t>$ 30000</a:t>
            </a:r>
          </a:p>
        </p:txBody>
      </p:sp>
      <p:sp>
        <p:nvSpPr>
          <p:cNvPr id="34" name="$ 30,000">
            <a:extLst>
              <a:ext uri="{FF2B5EF4-FFF2-40B4-BE49-F238E27FC236}">
                <a16:creationId xmlns:a16="http://schemas.microsoft.com/office/drawing/2014/main" id="{470827CB-3E6B-C34A-949D-6DAE5BA84B7F}"/>
              </a:ext>
            </a:extLst>
          </p:cNvPr>
          <p:cNvSpPr txBox="1"/>
          <p:nvPr/>
        </p:nvSpPr>
        <p:spPr>
          <a:xfrm>
            <a:off x="7457174" y="3149097"/>
            <a:ext cx="1094208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/>
            </a:lvl1pPr>
          </a:lstStyle>
          <a:p>
            <a:r>
              <a:rPr sz="2400" dirty="0"/>
              <a:t>$ 30000</a:t>
            </a:r>
          </a:p>
        </p:txBody>
      </p:sp>
      <p:sp>
        <p:nvSpPr>
          <p:cNvPr id="35" name="$ 30,000">
            <a:extLst>
              <a:ext uri="{FF2B5EF4-FFF2-40B4-BE49-F238E27FC236}">
                <a16:creationId xmlns:a16="http://schemas.microsoft.com/office/drawing/2014/main" id="{291EC8CC-4DF0-3D49-B6CA-2B9FEA48389B}"/>
              </a:ext>
            </a:extLst>
          </p:cNvPr>
          <p:cNvSpPr txBox="1"/>
          <p:nvPr/>
        </p:nvSpPr>
        <p:spPr>
          <a:xfrm>
            <a:off x="7457174" y="3499045"/>
            <a:ext cx="1094208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/>
            </a:lvl1pPr>
          </a:lstStyle>
          <a:p>
            <a:r>
              <a:rPr sz="2400" dirty="0"/>
              <a:t>$ 30000</a:t>
            </a:r>
          </a:p>
        </p:txBody>
      </p:sp>
      <p:sp>
        <p:nvSpPr>
          <p:cNvPr id="36" name="$ 30,000">
            <a:extLst>
              <a:ext uri="{FF2B5EF4-FFF2-40B4-BE49-F238E27FC236}">
                <a16:creationId xmlns:a16="http://schemas.microsoft.com/office/drawing/2014/main" id="{65A89A71-4B3B-8841-9964-473766CE8DF5}"/>
              </a:ext>
            </a:extLst>
          </p:cNvPr>
          <p:cNvSpPr txBox="1"/>
          <p:nvPr/>
        </p:nvSpPr>
        <p:spPr>
          <a:xfrm>
            <a:off x="7457174" y="1924254"/>
            <a:ext cx="1094208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/>
            </a:lvl1pPr>
          </a:lstStyle>
          <a:p>
            <a:r>
              <a:rPr sz="2400" dirty="0"/>
              <a:t>$ 30000</a:t>
            </a:r>
          </a:p>
        </p:txBody>
      </p:sp>
    </p:spTree>
    <p:extLst>
      <p:ext uri="{BB962C8B-B14F-4D97-AF65-F5344CB8AC3E}">
        <p14:creationId xmlns:p14="http://schemas.microsoft.com/office/powerpoint/2010/main" val="3599219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Выборочная дисперсия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08DB0D66-1A78-4221-9385-250FAF20C994}"/>
              </a:ext>
            </a:extLst>
          </p:cNvPr>
          <p:cNvSpPr/>
          <p:nvPr/>
        </p:nvSpPr>
        <p:spPr>
          <a:xfrm>
            <a:off x="612000" y="692696"/>
            <a:ext cx="74820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Хочется понимать, насколько сильно элементы выборки отклоняются от своего типичного значения</a:t>
            </a:r>
          </a:p>
        </p:txBody>
      </p:sp>
    </p:spTree>
    <p:extLst>
      <p:ext uri="{BB962C8B-B14F-4D97-AF65-F5344CB8AC3E}">
        <p14:creationId xmlns:p14="http://schemas.microsoft.com/office/powerpoint/2010/main" val="1108660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Выборочная дисперсия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4E5C8D5-E068-4BC3-BE01-505BF5F5ED23}"/>
              </a:ext>
            </a:extLst>
          </p:cNvPr>
          <p:cNvSpPr/>
          <p:nvPr/>
        </p:nvSpPr>
        <p:spPr>
          <a:xfrm>
            <a:off x="612000" y="692696"/>
            <a:ext cx="74820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Хочется понимать, насколько сильно элементы выборки отклоняются от своего типичного значения</a:t>
            </a:r>
          </a:p>
        </p:txBody>
      </p:sp>
      <p:sp>
        <p:nvSpPr>
          <p:cNvPr id="8" name="Объект 5">
            <a:extLst>
              <a:ext uri="{FF2B5EF4-FFF2-40B4-BE49-F238E27FC236}">
                <a16:creationId xmlns:a16="http://schemas.microsoft.com/office/drawing/2014/main" id="{5D33C3C0-790F-41DC-8CB1-24AA3CF5C58C}"/>
              </a:ext>
            </a:extLst>
          </p:cNvPr>
          <p:cNvSpPr txBox="1">
            <a:spLocks/>
          </p:cNvSpPr>
          <p:nvPr/>
        </p:nvSpPr>
        <p:spPr>
          <a:xfrm>
            <a:off x="755018" y="2213148"/>
            <a:ext cx="2736862" cy="78380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373737"/>
                </a:solidFill>
              </a:rPr>
              <a:t>Алёна</a:t>
            </a:r>
            <a:r>
              <a:rPr lang="en-US" sz="2400" b="1" dirty="0">
                <a:solidFill>
                  <a:srgbClr val="373737"/>
                </a:solidFill>
              </a:rPr>
              <a:t>:</a:t>
            </a:r>
            <a:r>
              <a:rPr lang="ru-RU" sz="2400" b="1" dirty="0">
                <a:solidFill>
                  <a:srgbClr val="373737"/>
                </a:solidFill>
              </a:rPr>
              <a:t> 18 лет, Карина: 22 года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9E368D4F-C0C1-43AB-A50F-17D12B4B6EA7}"/>
                  </a:ext>
                </a:extLst>
              </p:cNvPr>
              <p:cNvSpPr/>
              <p:nvPr/>
            </p:nvSpPr>
            <p:spPr>
              <a:xfrm>
                <a:off x="4572000" y="2053361"/>
                <a:ext cx="2684453" cy="78380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18+22</m:t>
                          </m:r>
                        </m:num>
                        <m:den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20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9E368D4F-C0C1-43AB-A50F-17D12B4B6EA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2053361"/>
                <a:ext cx="2684453" cy="783804"/>
              </a:xfrm>
              <a:prstGeom prst="rect">
                <a:avLst/>
              </a:prstGeom>
              <a:blipFill>
                <a:blip r:embed="rId4"/>
                <a:stretch>
                  <a:fillRect r="-2955" b="-156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97906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Выборочная дисперсия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E576D9F-3F1B-4152-B550-FB9F8ACE6976}"/>
              </a:ext>
            </a:extLst>
          </p:cNvPr>
          <p:cNvSpPr/>
          <p:nvPr/>
        </p:nvSpPr>
        <p:spPr>
          <a:xfrm>
            <a:off x="612000" y="692696"/>
            <a:ext cx="74820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Хочется понимать, насколько сильно элементы выборки отклоняются от своего типичного значения</a:t>
            </a:r>
          </a:p>
        </p:txBody>
      </p:sp>
      <p:sp>
        <p:nvSpPr>
          <p:cNvPr id="10" name="Объект 5">
            <a:extLst>
              <a:ext uri="{FF2B5EF4-FFF2-40B4-BE49-F238E27FC236}">
                <a16:creationId xmlns:a16="http://schemas.microsoft.com/office/drawing/2014/main" id="{4B303A19-8EB8-48CC-A530-1049CADA589A}"/>
              </a:ext>
            </a:extLst>
          </p:cNvPr>
          <p:cNvSpPr txBox="1">
            <a:spLocks/>
          </p:cNvSpPr>
          <p:nvPr/>
        </p:nvSpPr>
        <p:spPr>
          <a:xfrm>
            <a:off x="755018" y="2213148"/>
            <a:ext cx="2736862" cy="78380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373737"/>
                </a:solidFill>
              </a:rPr>
              <a:t>Алёна</a:t>
            </a:r>
            <a:r>
              <a:rPr lang="en-US" sz="2400" b="1" dirty="0">
                <a:solidFill>
                  <a:srgbClr val="373737"/>
                </a:solidFill>
              </a:rPr>
              <a:t>:</a:t>
            </a:r>
            <a:r>
              <a:rPr lang="ru-RU" sz="2400" b="1" dirty="0">
                <a:solidFill>
                  <a:srgbClr val="373737"/>
                </a:solidFill>
              </a:rPr>
              <a:t> 18 лет, Карина: 22 года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4BD59343-3FAC-4AB8-A5D1-1C99226DE6CB}"/>
                  </a:ext>
                </a:extLst>
              </p:cNvPr>
              <p:cNvSpPr/>
              <p:nvPr/>
            </p:nvSpPr>
            <p:spPr>
              <a:xfrm>
                <a:off x="4572000" y="2053361"/>
                <a:ext cx="2684453" cy="78380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18+22</m:t>
                          </m:r>
                        </m:num>
                        <m:den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20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4BD59343-3FAC-4AB8-A5D1-1C99226DE6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2053361"/>
                <a:ext cx="2684453" cy="783804"/>
              </a:xfrm>
              <a:prstGeom prst="rect">
                <a:avLst/>
              </a:prstGeom>
              <a:blipFill>
                <a:blip r:embed="rId4"/>
                <a:stretch>
                  <a:fillRect r="-2955" b="-156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062E420E-1596-4AE2-AB38-4FEB60AADFB0}"/>
                  </a:ext>
                </a:extLst>
              </p:cNvPr>
              <p:cNvSpPr/>
              <p:nvPr/>
            </p:nvSpPr>
            <p:spPr>
              <a:xfrm>
                <a:off x="4572000" y="3084751"/>
                <a:ext cx="340580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8 −20=−2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062E420E-1596-4AE2-AB38-4FEB60AADFB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3084751"/>
                <a:ext cx="3405804" cy="461665"/>
              </a:xfrm>
              <a:prstGeom prst="rect">
                <a:avLst/>
              </a:prstGeom>
              <a:blipFill>
                <a:blip r:embed="rId5"/>
                <a:stretch>
                  <a:fillRect t="-10526" r="-2147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Объект 5">
            <a:extLst>
              <a:ext uri="{FF2B5EF4-FFF2-40B4-BE49-F238E27FC236}">
                <a16:creationId xmlns:a16="http://schemas.microsoft.com/office/drawing/2014/main" id="{B3849573-A3B1-41DD-A759-8CCE4AD7BFC5}"/>
              </a:ext>
            </a:extLst>
          </p:cNvPr>
          <p:cNvSpPr txBox="1">
            <a:spLocks/>
          </p:cNvSpPr>
          <p:nvPr/>
        </p:nvSpPr>
        <p:spPr>
          <a:xfrm>
            <a:off x="756016" y="3290700"/>
            <a:ext cx="4248032" cy="3654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Отклонения от среднего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D64ACD3A-E210-4B59-813F-847E71ABEC11}"/>
                  </a:ext>
                </a:extLst>
              </p:cNvPr>
              <p:cNvSpPr/>
              <p:nvPr/>
            </p:nvSpPr>
            <p:spPr>
              <a:xfrm>
                <a:off x="4572000" y="3504079"/>
                <a:ext cx="318369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22 −20=2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D64ACD3A-E210-4B59-813F-847E71ABEC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3504079"/>
                <a:ext cx="3183692" cy="461665"/>
              </a:xfrm>
              <a:prstGeom prst="rect">
                <a:avLst/>
              </a:prstGeom>
              <a:blipFill>
                <a:blip r:embed="rId6"/>
                <a:stretch>
                  <a:fillRect t="-10526" r="-2299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11707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Выборочная дисперсия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816E1F9-901D-4CF9-B71F-473E4CA3FA47}"/>
              </a:ext>
            </a:extLst>
          </p:cNvPr>
          <p:cNvSpPr/>
          <p:nvPr/>
        </p:nvSpPr>
        <p:spPr>
          <a:xfrm>
            <a:off x="612000" y="692696"/>
            <a:ext cx="74820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Хочется понимать, насколько сильно элементы выборки отклоняются от своего типичного значения</a:t>
            </a:r>
          </a:p>
        </p:txBody>
      </p:sp>
      <p:sp>
        <p:nvSpPr>
          <p:cNvPr id="18" name="Объект 5">
            <a:extLst>
              <a:ext uri="{FF2B5EF4-FFF2-40B4-BE49-F238E27FC236}">
                <a16:creationId xmlns:a16="http://schemas.microsoft.com/office/drawing/2014/main" id="{5F42E0AE-BCEA-4F77-87CB-CD8FB97791AF}"/>
              </a:ext>
            </a:extLst>
          </p:cNvPr>
          <p:cNvSpPr txBox="1">
            <a:spLocks/>
          </p:cNvSpPr>
          <p:nvPr/>
        </p:nvSpPr>
        <p:spPr>
          <a:xfrm>
            <a:off x="755018" y="2213148"/>
            <a:ext cx="2736862" cy="78380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373737"/>
                </a:solidFill>
              </a:rPr>
              <a:t>Алёна</a:t>
            </a:r>
            <a:r>
              <a:rPr lang="en-US" sz="2400" b="1" dirty="0">
                <a:solidFill>
                  <a:srgbClr val="373737"/>
                </a:solidFill>
              </a:rPr>
              <a:t>:</a:t>
            </a:r>
            <a:r>
              <a:rPr lang="ru-RU" sz="2400" b="1" dirty="0">
                <a:solidFill>
                  <a:srgbClr val="373737"/>
                </a:solidFill>
              </a:rPr>
              <a:t> 18 лет, Карина: 22 года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247452C7-49B4-43E7-88AF-738F3C820713}"/>
                  </a:ext>
                </a:extLst>
              </p:cNvPr>
              <p:cNvSpPr/>
              <p:nvPr/>
            </p:nvSpPr>
            <p:spPr>
              <a:xfrm>
                <a:off x="4572000" y="2053361"/>
                <a:ext cx="2684453" cy="78380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18+22</m:t>
                          </m:r>
                        </m:num>
                        <m:den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20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247452C7-49B4-43E7-88AF-738F3C82071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2053361"/>
                <a:ext cx="2684453" cy="783804"/>
              </a:xfrm>
              <a:prstGeom prst="rect">
                <a:avLst/>
              </a:prstGeom>
              <a:blipFill>
                <a:blip r:embed="rId4"/>
                <a:stretch>
                  <a:fillRect r="-2955" b="-156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E3F04E65-1E12-4358-AC38-92A986AC569D}"/>
                  </a:ext>
                </a:extLst>
              </p:cNvPr>
              <p:cNvSpPr/>
              <p:nvPr/>
            </p:nvSpPr>
            <p:spPr>
              <a:xfrm>
                <a:off x="4572000" y="3084751"/>
                <a:ext cx="340580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8 −20=−2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E3F04E65-1E12-4358-AC38-92A986AC56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3084751"/>
                <a:ext cx="3405804" cy="461665"/>
              </a:xfrm>
              <a:prstGeom prst="rect">
                <a:avLst/>
              </a:prstGeom>
              <a:blipFill>
                <a:blip r:embed="rId5"/>
                <a:stretch>
                  <a:fillRect t="-10526" r="-2147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Объект 5">
            <a:extLst>
              <a:ext uri="{FF2B5EF4-FFF2-40B4-BE49-F238E27FC236}">
                <a16:creationId xmlns:a16="http://schemas.microsoft.com/office/drawing/2014/main" id="{46D590A2-5E0B-4F40-A25D-008A7ED68244}"/>
              </a:ext>
            </a:extLst>
          </p:cNvPr>
          <p:cNvSpPr txBox="1">
            <a:spLocks/>
          </p:cNvSpPr>
          <p:nvPr/>
        </p:nvSpPr>
        <p:spPr>
          <a:xfrm>
            <a:off x="756016" y="3290700"/>
            <a:ext cx="4248032" cy="3654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Отклонения от среднего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804513F1-F8B7-4BCA-84EC-4B8F54CDA091}"/>
                  </a:ext>
                </a:extLst>
              </p:cNvPr>
              <p:cNvSpPr/>
              <p:nvPr/>
            </p:nvSpPr>
            <p:spPr>
              <a:xfrm>
                <a:off x="4572000" y="3504079"/>
                <a:ext cx="318369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22 −20=2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804513F1-F8B7-4BCA-84EC-4B8F54CDA09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3504079"/>
                <a:ext cx="3183692" cy="461665"/>
              </a:xfrm>
              <a:prstGeom prst="rect">
                <a:avLst/>
              </a:prstGeom>
              <a:blipFill>
                <a:blip r:embed="rId6"/>
                <a:stretch>
                  <a:fillRect t="-10526" r="-2299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Объект 5">
            <a:extLst>
              <a:ext uri="{FF2B5EF4-FFF2-40B4-BE49-F238E27FC236}">
                <a16:creationId xmlns:a16="http://schemas.microsoft.com/office/drawing/2014/main" id="{3081382A-9EF5-4DDA-8DA0-836560114B39}"/>
              </a:ext>
            </a:extLst>
          </p:cNvPr>
          <p:cNvSpPr txBox="1">
            <a:spLocks/>
          </p:cNvSpPr>
          <p:nvPr/>
        </p:nvSpPr>
        <p:spPr>
          <a:xfrm>
            <a:off x="1279350" y="4412193"/>
            <a:ext cx="3201363" cy="4995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Среднее отклонение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EBF13D0E-C24F-4F47-9E65-04E7DC72F1C6}"/>
                  </a:ext>
                </a:extLst>
              </p:cNvPr>
              <p:cNvSpPr/>
              <p:nvPr/>
            </p:nvSpPr>
            <p:spPr>
              <a:xfrm>
                <a:off x="4499992" y="4232374"/>
                <a:ext cx="1830950" cy="78380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r-AE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−2+2</m:t>
                          </m:r>
                        </m:num>
                        <m:den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EBF13D0E-C24F-4F47-9E65-04E7DC72F1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9992" y="4232374"/>
                <a:ext cx="1830950" cy="783804"/>
              </a:xfrm>
              <a:prstGeom prst="rect">
                <a:avLst/>
              </a:prstGeom>
              <a:blipFill>
                <a:blip r:embed="rId7"/>
                <a:stretch>
                  <a:fillRect r="-3987" b="-77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2281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Выборочная дисперсия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EDD21680-4BF8-4B08-867B-96C64706CA07}"/>
                  </a:ext>
                </a:extLst>
              </p:cNvPr>
              <p:cNvSpPr/>
              <p:nvPr/>
            </p:nvSpPr>
            <p:spPr>
              <a:xfrm>
                <a:off x="1112866" y="5259178"/>
                <a:ext cx="3243110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14:m>
                  <m:oMath xmlns:m="http://schemas.openxmlformats.org/officeDocument/2006/math">
                    <m:r>
                      <a:rPr lang="en-US" sz="2400" b="1" i="1" strike="sngStrike" dirty="0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2400" b="1" strike="sngStrike" dirty="0">
                    <a:solidFill>
                      <a:srgbClr val="C0504D"/>
                    </a:solidFill>
                  </a:rPr>
                  <a:t> </a:t>
                </a:r>
                <a:r>
                  <a:rPr lang="ru-RU" sz="2400" b="1" strike="sngStrike" dirty="0">
                    <a:solidFill>
                      <a:srgbClr val="C0504D"/>
                    </a:solidFill>
                  </a:rPr>
                  <a:t>в выборке нет неопределённости</a:t>
                </a: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EDD21680-4BF8-4B08-867B-96C64706CA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2866" y="5259178"/>
                <a:ext cx="3243110" cy="830997"/>
              </a:xfrm>
              <a:prstGeom prst="rect">
                <a:avLst/>
              </a:prstGeom>
              <a:blipFill>
                <a:blip r:embed="rId4"/>
                <a:stretch>
                  <a:fillRect t="-5147" r="-4887" b="-1691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104A598B-FDEE-4027-B737-0895150EFD9C}"/>
              </a:ext>
            </a:extLst>
          </p:cNvPr>
          <p:cNvSpPr/>
          <p:nvPr/>
        </p:nvSpPr>
        <p:spPr>
          <a:xfrm>
            <a:off x="612000" y="692696"/>
            <a:ext cx="74820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Хочется понимать, насколько сильно элементы выборки отклоняются от своего типичного значения</a:t>
            </a:r>
          </a:p>
        </p:txBody>
      </p:sp>
      <p:sp>
        <p:nvSpPr>
          <p:cNvPr id="21" name="Объект 5">
            <a:extLst>
              <a:ext uri="{FF2B5EF4-FFF2-40B4-BE49-F238E27FC236}">
                <a16:creationId xmlns:a16="http://schemas.microsoft.com/office/drawing/2014/main" id="{CAB46C37-DEA6-4338-A18D-DAECBD486822}"/>
              </a:ext>
            </a:extLst>
          </p:cNvPr>
          <p:cNvSpPr txBox="1">
            <a:spLocks/>
          </p:cNvSpPr>
          <p:nvPr/>
        </p:nvSpPr>
        <p:spPr>
          <a:xfrm>
            <a:off x="755018" y="2213148"/>
            <a:ext cx="2736862" cy="78380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373737"/>
                </a:solidFill>
              </a:rPr>
              <a:t>Алёна</a:t>
            </a:r>
            <a:r>
              <a:rPr lang="en-US" sz="2400" b="1" dirty="0">
                <a:solidFill>
                  <a:srgbClr val="373737"/>
                </a:solidFill>
              </a:rPr>
              <a:t>:</a:t>
            </a:r>
            <a:r>
              <a:rPr lang="ru-RU" sz="2400" b="1" dirty="0">
                <a:solidFill>
                  <a:srgbClr val="373737"/>
                </a:solidFill>
              </a:rPr>
              <a:t> 18 лет, Карина: 22 года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756D21E9-3A85-46B9-BFDA-623637C6EB54}"/>
                  </a:ext>
                </a:extLst>
              </p:cNvPr>
              <p:cNvSpPr/>
              <p:nvPr/>
            </p:nvSpPr>
            <p:spPr>
              <a:xfrm>
                <a:off x="4572000" y="2053361"/>
                <a:ext cx="2684453" cy="78380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18+22</m:t>
                          </m:r>
                        </m:num>
                        <m:den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20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756D21E9-3A85-46B9-BFDA-623637C6EB5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2053361"/>
                <a:ext cx="2684453" cy="783804"/>
              </a:xfrm>
              <a:prstGeom prst="rect">
                <a:avLst/>
              </a:prstGeom>
              <a:blipFill>
                <a:blip r:embed="rId5"/>
                <a:stretch>
                  <a:fillRect r="-2955" b="-156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41BA3FED-09C5-49EE-84A2-C7EDB3A7EA19}"/>
                  </a:ext>
                </a:extLst>
              </p:cNvPr>
              <p:cNvSpPr/>
              <p:nvPr/>
            </p:nvSpPr>
            <p:spPr>
              <a:xfrm>
                <a:off x="4572000" y="3084751"/>
                <a:ext cx="340580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8 −20=−2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41BA3FED-09C5-49EE-84A2-C7EDB3A7EA1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3084751"/>
                <a:ext cx="3405804" cy="461665"/>
              </a:xfrm>
              <a:prstGeom prst="rect">
                <a:avLst/>
              </a:prstGeom>
              <a:blipFill>
                <a:blip r:embed="rId6"/>
                <a:stretch>
                  <a:fillRect t="-10526" r="-2147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Объект 5">
            <a:extLst>
              <a:ext uri="{FF2B5EF4-FFF2-40B4-BE49-F238E27FC236}">
                <a16:creationId xmlns:a16="http://schemas.microsoft.com/office/drawing/2014/main" id="{1F3AA010-7A98-49D7-B858-25BDD79BDF96}"/>
              </a:ext>
            </a:extLst>
          </p:cNvPr>
          <p:cNvSpPr txBox="1">
            <a:spLocks/>
          </p:cNvSpPr>
          <p:nvPr/>
        </p:nvSpPr>
        <p:spPr>
          <a:xfrm>
            <a:off x="756016" y="3290700"/>
            <a:ext cx="4248032" cy="3654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Отклонения от среднего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66861AE3-1EA0-475E-9592-0964A9A7315D}"/>
                  </a:ext>
                </a:extLst>
              </p:cNvPr>
              <p:cNvSpPr/>
              <p:nvPr/>
            </p:nvSpPr>
            <p:spPr>
              <a:xfrm>
                <a:off x="4572000" y="3504079"/>
                <a:ext cx="318369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22 −20=2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66861AE3-1EA0-475E-9592-0964A9A731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3504079"/>
                <a:ext cx="3183692" cy="461665"/>
              </a:xfrm>
              <a:prstGeom prst="rect">
                <a:avLst/>
              </a:prstGeom>
              <a:blipFill>
                <a:blip r:embed="rId7"/>
                <a:stretch>
                  <a:fillRect t="-10526" r="-2299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Объект 5">
            <a:extLst>
              <a:ext uri="{FF2B5EF4-FFF2-40B4-BE49-F238E27FC236}">
                <a16:creationId xmlns:a16="http://schemas.microsoft.com/office/drawing/2014/main" id="{8340322F-2FAF-409B-9A1E-B4D45B5D7EC5}"/>
              </a:ext>
            </a:extLst>
          </p:cNvPr>
          <p:cNvSpPr txBox="1">
            <a:spLocks/>
          </p:cNvSpPr>
          <p:nvPr/>
        </p:nvSpPr>
        <p:spPr>
          <a:xfrm>
            <a:off x="1279350" y="4412193"/>
            <a:ext cx="3201363" cy="4995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Среднее отклонение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BF878B11-4024-416E-AAF1-1A6585A64979}"/>
                  </a:ext>
                </a:extLst>
              </p:cNvPr>
              <p:cNvSpPr/>
              <p:nvPr/>
            </p:nvSpPr>
            <p:spPr>
              <a:xfrm>
                <a:off x="4499992" y="4232374"/>
                <a:ext cx="1830950" cy="78380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r-AE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−2+2</m:t>
                          </m:r>
                        </m:num>
                        <m:den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BF878B11-4024-416E-AAF1-1A6585A6497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9992" y="4232374"/>
                <a:ext cx="1830950" cy="783804"/>
              </a:xfrm>
              <a:prstGeom prst="rect">
                <a:avLst/>
              </a:prstGeom>
              <a:blipFill>
                <a:blip r:embed="rId8"/>
                <a:stretch>
                  <a:fillRect r="-3987" b="-77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94509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Выборочная дисперсия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B1315266-487E-E94A-937D-5841CC1181FF}"/>
                  </a:ext>
                </a:extLst>
              </p:cNvPr>
              <p:cNvSpPr/>
              <p:nvPr/>
            </p:nvSpPr>
            <p:spPr>
              <a:xfrm>
                <a:off x="1112866" y="5259178"/>
                <a:ext cx="3243110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14:m>
                  <m:oMath xmlns:m="http://schemas.openxmlformats.org/officeDocument/2006/math">
                    <m:r>
                      <a:rPr lang="en-US" sz="2400" b="1" i="1" strike="sngStrike" dirty="0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2400" b="1" strike="sngStrike" dirty="0">
                    <a:solidFill>
                      <a:srgbClr val="C0504D"/>
                    </a:solidFill>
                  </a:rPr>
                  <a:t> </a:t>
                </a:r>
                <a:r>
                  <a:rPr lang="ru-RU" sz="2400" b="1" strike="sngStrike" dirty="0">
                    <a:solidFill>
                      <a:srgbClr val="C0504D"/>
                    </a:solidFill>
                  </a:rPr>
                  <a:t>в выборке нет неопределённости</a:t>
                </a: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B1315266-487E-E94A-937D-5841CC1181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2866" y="5259178"/>
                <a:ext cx="3243110" cy="830997"/>
              </a:xfrm>
              <a:prstGeom prst="rect">
                <a:avLst/>
              </a:prstGeom>
              <a:blipFill>
                <a:blip r:embed="rId4"/>
                <a:stretch>
                  <a:fillRect t="-5147" r="-4887" b="-1691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">
            <a:extLst>
              <a:ext uri="{FF2B5EF4-FFF2-40B4-BE49-F238E27FC236}">
                <a16:creationId xmlns:a16="http://schemas.microsoft.com/office/drawing/2014/main" id="{3131937B-2CC0-4E2C-AD73-1C4BCB9A7D89}"/>
              </a:ext>
            </a:extLst>
          </p:cNvPr>
          <p:cNvSpPr/>
          <p:nvPr/>
        </p:nvSpPr>
        <p:spPr>
          <a:xfrm>
            <a:off x="4644008" y="5445224"/>
            <a:ext cx="2115267" cy="55372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84BBE-1B74-48C3-8467-6C7F86A7A4D8}"/>
              </a:ext>
            </a:extLst>
          </p:cNvPr>
          <p:cNvSpPr txBox="1"/>
          <p:nvPr/>
        </p:nvSpPr>
        <p:spPr>
          <a:xfrm>
            <a:off x="5082885" y="5480567"/>
            <a:ext cx="16763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C0504D"/>
                </a:solidFill>
              </a:rPr>
              <a:t>Как быть?</a:t>
            </a:r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7D3CEF54-4AEC-46C7-A5AA-B9F951CD9046}"/>
              </a:ext>
            </a:extLst>
          </p:cNvPr>
          <p:cNvSpPr/>
          <p:nvPr/>
        </p:nvSpPr>
        <p:spPr>
          <a:xfrm>
            <a:off x="4794753" y="5576746"/>
            <a:ext cx="288132" cy="290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8" y="0"/>
                </a:moveTo>
                <a:cubicBezTo>
                  <a:pt x="7320" y="0"/>
                  <a:pt x="4802" y="1006"/>
                  <a:pt x="2881" y="3017"/>
                </a:cubicBezTo>
                <a:cubicBezTo>
                  <a:pt x="-961" y="7038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8"/>
                  <a:pt x="16797" y="3017"/>
                </a:cubicBezTo>
                <a:cubicBezTo>
                  <a:pt x="14876" y="1006"/>
                  <a:pt x="12356" y="0"/>
                  <a:pt x="9838" y="0"/>
                </a:cubicBezTo>
                <a:close/>
                <a:moveTo>
                  <a:pt x="9687" y="3523"/>
                </a:moveTo>
                <a:lnTo>
                  <a:pt x="9991" y="3523"/>
                </a:lnTo>
                <a:cubicBezTo>
                  <a:pt x="10387" y="3523"/>
                  <a:pt x="10625" y="3523"/>
                  <a:pt x="10783" y="3592"/>
                </a:cubicBezTo>
                <a:cubicBezTo>
                  <a:pt x="11012" y="3679"/>
                  <a:pt x="11192" y="3868"/>
                  <a:pt x="11275" y="4107"/>
                </a:cubicBezTo>
                <a:cubicBezTo>
                  <a:pt x="11341" y="4273"/>
                  <a:pt x="11341" y="4521"/>
                  <a:pt x="11341" y="4936"/>
                </a:cubicBezTo>
                <a:lnTo>
                  <a:pt x="11341" y="11306"/>
                </a:lnTo>
                <a:cubicBezTo>
                  <a:pt x="11341" y="11721"/>
                  <a:pt x="11341" y="11969"/>
                  <a:pt x="11275" y="12135"/>
                </a:cubicBezTo>
                <a:cubicBezTo>
                  <a:pt x="11192" y="12374"/>
                  <a:pt x="11012" y="12561"/>
                  <a:pt x="10783" y="12648"/>
                </a:cubicBezTo>
                <a:cubicBezTo>
                  <a:pt x="10625" y="12717"/>
                  <a:pt x="10387" y="12717"/>
                  <a:pt x="9991" y="12717"/>
                </a:cubicBezTo>
                <a:lnTo>
                  <a:pt x="9687" y="12717"/>
                </a:lnTo>
                <a:cubicBezTo>
                  <a:pt x="9291" y="12717"/>
                  <a:pt x="9053" y="12717"/>
                  <a:pt x="8895" y="12648"/>
                </a:cubicBezTo>
                <a:cubicBezTo>
                  <a:pt x="8666" y="12561"/>
                  <a:pt x="8486" y="12374"/>
                  <a:pt x="8403" y="12135"/>
                </a:cubicBezTo>
                <a:cubicBezTo>
                  <a:pt x="8337" y="11969"/>
                  <a:pt x="8337" y="11721"/>
                  <a:pt x="8337" y="11306"/>
                </a:cubicBezTo>
                <a:lnTo>
                  <a:pt x="8337" y="4936"/>
                </a:lnTo>
                <a:cubicBezTo>
                  <a:pt x="8337" y="4521"/>
                  <a:pt x="8337" y="4273"/>
                  <a:pt x="8403" y="4107"/>
                </a:cubicBezTo>
                <a:cubicBezTo>
                  <a:pt x="8486" y="3868"/>
                  <a:pt x="8666" y="3679"/>
                  <a:pt x="8895" y="3592"/>
                </a:cubicBezTo>
                <a:cubicBezTo>
                  <a:pt x="9053" y="3523"/>
                  <a:pt x="9291" y="3523"/>
                  <a:pt x="9687" y="3523"/>
                </a:cubicBezTo>
                <a:close/>
                <a:moveTo>
                  <a:pt x="9687" y="13919"/>
                </a:moveTo>
                <a:lnTo>
                  <a:pt x="9991" y="13919"/>
                </a:lnTo>
                <a:cubicBezTo>
                  <a:pt x="10387" y="13919"/>
                  <a:pt x="10625" y="13919"/>
                  <a:pt x="10783" y="13988"/>
                </a:cubicBezTo>
                <a:cubicBezTo>
                  <a:pt x="11012" y="14075"/>
                  <a:pt x="11192" y="14264"/>
                  <a:pt x="11275" y="14503"/>
                </a:cubicBezTo>
                <a:cubicBezTo>
                  <a:pt x="11341" y="14668"/>
                  <a:pt x="11341" y="14917"/>
                  <a:pt x="11341" y="15331"/>
                </a:cubicBezTo>
                <a:lnTo>
                  <a:pt x="11341" y="15660"/>
                </a:lnTo>
                <a:cubicBezTo>
                  <a:pt x="11341" y="16074"/>
                  <a:pt x="11341" y="16323"/>
                  <a:pt x="11275" y="16489"/>
                </a:cubicBezTo>
                <a:cubicBezTo>
                  <a:pt x="11192" y="16728"/>
                  <a:pt x="11012" y="16915"/>
                  <a:pt x="10783" y="17002"/>
                </a:cubicBezTo>
                <a:cubicBezTo>
                  <a:pt x="10625" y="17071"/>
                  <a:pt x="10387" y="17072"/>
                  <a:pt x="9991" y="17072"/>
                </a:cubicBezTo>
                <a:lnTo>
                  <a:pt x="9687" y="17072"/>
                </a:lnTo>
                <a:cubicBezTo>
                  <a:pt x="9291" y="17072"/>
                  <a:pt x="9053" y="17071"/>
                  <a:pt x="8895" y="17002"/>
                </a:cubicBezTo>
                <a:cubicBezTo>
                  <a:pt x="8666" y="16915"/>
                  <a:pt x="8486" y="16728"/>
                  <a:pt x="8403" y="16489"/>
                </a:cubicBezTo>
                <a:cubicBezTo>
                  <a:pt x="8337" y="16323"/>
                  <a:pt x="8337" y="16074"/>
                  <a:pt x="8337" y="15660"/>
                </a:cubicBezTo>
                <a:lnTo>
                  <a:pt x="8337" y="15331"/>
                </a:lnTo>
                <a:cubicBezTo>
                  <a:pt x="8337" y="14917"/>
                  <a:pt x="8337" y="14668"/>
                  <a:pt x="8403" y="14503"/>
                </a:cubicBezTo>
                <a:cubicBezTo>
                  <a:pt x="8486" y="14264"/>
                  <a:pt x="8666" y="14075"/>
                  <a:pt x="8895" y="13988"/>
                </a:cubicBezTo>
                <a:cubicBezTo>
                  <a:pt x="9053" y="13919"/>
                  <a:pt x="9291" y="13919"/>
                  <a:pt x="9687" y="13919"/>
                </a:cubicBezTo>
                <a:close/>
              </a:path>
            </a:pathLst>
          </a:custGeom>
          <a:solidFill>
            <a:srgbClr val="C0504D"/>
          </a:solidFill>
          <a:ln w="3175"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00206D95-78EC-44CD-A166-A4547681C9DE}"/>
              </a:ext>
            </a:extLst>
          </p:cNvPr>
          <p:cNvSpPr/>
          <p:nvPr/>
        </p:nvSpPr>
        <p:spPr>
          <a:xfrm>
            <a:off x="612000" y="692696"/>
            <a:ext cx="74820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Хочется понимать, насколько сильно элементы выборки отклоняются от своего типичного значения</a:t>
            </a:r>
          </a:p>
        </p:txBody>
      </p:sp>
      <p:sp>
        <p:nvSpPr>
          <p:cNvPr id="20" name="Объект 5">
            <a:extLst>
              <a:ext uri="{FF2B5EF4-FFF2-40B4-BE49-F238E27FC236}">
                <a16:creationId xmlns:a16="http://schemas.microsoft.com/office/drawing/2014/main" id="{87D3D2F6-32AD-44D1-8631-199A3689C980}"/>
              </a:ext>
            </a:extLst>
          </p:cNvPr>
          <p:cNvSpPr txBox="1">
            <a:spLocks/>
          </p:cNvSpPr>
          <p:nvPr/>
        </p:nvSpPr>
        <p:spPr>
          <a:xfrm>
            <a:off x="755018" y="2213148"/>
            <a:ext cx="2736862" cy="78380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373737"/>
                </a:solidFill>
              </a:rPr>
              <a:t>Алёна</a:t>
            </a:r>
            <a:r>
              <a:rPr lang="en-US" sz="2400" b="1" dirty="0">
                <a:solidFill>
                  <a:srgbClr val="373737"/>
                </a:solidFill>
              </a:rPr>
              <a:t>:</a:t>
            </a:r>
            <a:r>
              <a:rPr lang="ru-RU" sz="2400" b="1" dirty="0">
                <a:solidFill>
                  <a:srgbClr val="373737"/>
                </a:solidFill>
              </a:rPr>
              <a:t> 18 лет, Карина: 22 года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6DB02CFE-B27F-4DA1-83F1-4420D7089B4B}"/>
                  </a:ext>
                </a:extLst>
              </p:cNvPr>
              <p:cNvSpPr/>
              <p:nvPr/>
            </p:nvSpPr>
            <p:spPr>
              <a:xfrm>
                <a:off x="4572000" y="2053361"/>
                <a:ext cx="2684453" cy="78380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18+22</m:t>
                          </m:r>
                        </m:num>
                        <m:den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20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6DB02CFE-B27F-4DA1-83F1-4420D7089B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2053361"/>
                <a:ext cx="2684453" cy="783804"/>
              </a:xfrm>
              <a:prstGeom prst="rect">
                <a:avLst/>
              </a:prstGeom>
              <a:blipFill>
                <a:blip r:embed="rId5"/>
                <a:stretch>
                  <a:fillRect r="-2955" b="-156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21FFF000-B702-4123-8EF7-8B9B2DFA0F30}"/>
                  </a:ext>
                </a:extLst>
              </p:cNvPr>
              <p:cNvSpPr/>
              <p:nvPr/>
            </p:nvSpPr>
            <p:spPr>
              <a:xfrm>
                <a:off x="4572000" y="3084751"/>
                <a:ext cx="340580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8 −20=−2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21FFF000-B702-4123-8EF7-8B9B2DFA0F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3084751"/>
                <a:ext cx="3405804" cy="461665"/>
              </a:xfrm>
              <a:prstGeom prst="rect">
                <a:avLst/>
              </a:prstGeom>
              <a:blipFill>
                <a:blip r:embed="rId6"/>
                <a:stretch>
                  <a:fillRect t="-10526" r="-2147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Объект 5">
            <a:extLst>
              <a:ext uri="{FF2B5EF4-FFF2-40B4-BE49-F238E27FC236}">
                <a16:creationId xmlns:a16="http://schemas.microsoft.com/office/drawing/2014/main" id="{86741431-F169-477B-890E-D7293DC1BE94}"/>
              </a:ext>
            </a:extLst>
          </p:cNvPr>
          <p:cNvSpPr txBox="1">
            <a:spLocks/>
          </p:cNvSpPr>
          <p:nvPr/>
        </p:nvSpPr>
        <p:spPr>
          <a:xfrm>
            <a:off x="756016" y="3290700"/>
            <a:ext cx="4248032" cy="3654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Отклонения от среднего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8BF923B1-CC3A-4824-B772-88BA11B83EA4}"/>
                  </a:ext>
                </a:extLst>
              </p:cNvPr>
              <p:cNvSpPr/>
              <p:nvPr/>
            </p:nvSpPr>
            <p:spPr>
              <a:xfrm>
                <a:off x="4572000" y="3504079"/>
                <a:ext cx="318369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22 −20=2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8BF923B1-CC3A-4824-B772-88BA11B83EA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3504079"/>
                <a:ext cx="3183692" cy="461665"/>
              </a:xfrm>
              <a:prstGeom prst="rect">
                <a:avLst/>
              </a:prstGeom>
              <a:blipFill>
                <a:blip r:embed="rId7"/>
                <a:stretch>
                  <a:fillRect t="-10526" r="-2299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Объект 5">
            <a:extLst>
              <a:ext uri="{FF2B5EF4-FFF2-40B4-BE49-F238E27FC236}">
                <a16:creationId xmlns:a16="http://schemas.microsoft.com/office/drawing/2014/main" id="{E53541DE-599D-44C3-9F97-3F7F3B7B631B}"/>
              </a:ext>
            </a:extLst>
          </p:cNvPr>
          <p:cNvSpPr txBox="1">
            <a:spLocks/>
          </p:cNvSpPr>
          <p:nvPr/>
        </p:nvSpPr>
        <p:spPr>
          <a:xfrm>
            <a:off x="1279350" y="4412193"/>
            <a:ext cx="3201363" cy="4995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Среднее отклонение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39AB8CC1-2129-4BD9-8E10-946FE2349825}"/>
                  </a:ext>
                </a:extLst>
              </p:cNvPr>
              <p:cNvSpPr/>
              <p:nvPr/>
            </p:nvSpPr>
            <p:spPr>
              <a:xfrm>
                <a:off x="4499992" y="4232374"/>
                <a:ext cx="1830950" cy="78380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r-AE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−2+2</m:t>
                          </m:r>
                        </m:num>
                        <m:den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39AB8CC1-2129-4BD9-8E10-946FE234982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9992" y="4232374"/>
                <a:ext cx="1830950" cy="783804"/>
              </a:xfrm>
              <a:prstGeom prst="rect">
                <a:avLst/>
              </a:prstGeom>
              <a:blipFill>
                <a:blip r:embed="rId8"/>
                <a:stretch>
                  <a:fillRect r="-3987" b="-77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97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wrap="square" rIns="0" bIns="0">
            <a:noAutofit/>
          </a:bodyPr>
          <a:lstStyle>
            <a:defPPr>
              <a:defRPr lang="ru-RU"/>
            </a:defPPr>
            <a:lvl1pPr>
              <a:defRPr sz="3200" b="1">
                <a:solidFill>
                  <a:srgbClr val="28516A"/>
                </a:solidFill>
              </a:defRPr>
            </a:lvl1pPr>
          </a:lstStyle>
          <a:p>
            <a:r>
              <a:rPr lang="ru-RU" dirty="0"/>
              <a:t>Байесовский взгляд на вероятность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EDEE5CAD-D09E-2A42-B48D-C0DFC4B01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692696"/>
            <a:ext cx="7848872" cy="5112568"/>
          </a:xfrm>
        </p:spPr>
        <p:txBody>
          <a:bodyPr lIns="90000" tIns="46800" rIns="0" bIns="0">
            <a:no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Лаплас</a:t>
            </a:r>
            <a:r>
              <a:rPr lang="en-US" sz="2400" b="1" dirty="0">
                <a:solidFill>
                  <a:srgbClr val="28516A"/>
                </a:solidFill>
                <a:latin typeface="Myriad Pro" pitchFamily="34" charset="0"/>
              </a:rPr>
              <a:t>:</a:t>
            </a:r>
            <a:r>
              <a:rPr lang="en-US" sz="2400" dirty="0">
                <a:solidFill>
                  <a:srgbClr val="28516A"/>
                </a:solidFill>
                <a:latin typeface="Myriad Pro" pitchFamily="34" charset="0"/>
              </a:rPr>
              <a:t> 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детерминизм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мы могли бы идеально прогнозировать вселенную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если бы измерили точное положение каждого атома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но издержки этого огромны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Между совершенством природы и несовершенством человеческого познания огромный разрыв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Неопределённость</a:t>
            </a:r>
            <a:r>
              <a:rPr lang="en-US" sz="2400" b="1" dirty="0">
                <a:solidFill>
                  <a:srgbClr val="0059A9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–</a:t>
            </a:r>
            <a:r>
              <a:rPr lang="ru-RU" sz="2400" b="1" dirty="0">
                <a:solidFill>
                  <a:srgbClr val="373737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результат этого разрыва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Случайность возникает из-за нашего незнания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br>
              <a:rPr lang="ru-RU" sz="2400" dirty="0">
                <a:solidFill>
                  <a:srgbClr val="5C5B5C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5C5B5C"/>
                </a:solidFill>
                <a:latin typeface="Myriad Pro" pitchFamily="34" charset="0"/>
              </a:rPr>
              <a:t>а </a:t>
            </a: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вероятность – способ его измерить</a:t>
            </a:r>
            <a:endParaRPr lang="en-US" sz="2400" b="1" dirty="0">
              <a:solidFill>
                <a:srgbClr val="28516A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Вероятность – субъективна</a:t>
            </a:r>
          </a:p>
        </p:txBody>
      </p:sp>
    </p:spTree>
    <p:extLst>
      <p:ext uri="{BB962C8B-B14F-4D97-AF65-F5344CB8AC3E}">
        <p14:creationId xmlns:p14="http://schemas.microsoft.com/office/powerpoint/2010/main" val="3994249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Выборочная дисперсия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C525629C-9C8B-4B59-9E66-A78FCBAAAA43}"/>
                  </a:ext>
                </a:extLst>
              </p:cNvPr>
              <p:cNvSpPr/>
              <p:nvPr/>
            </p:nvSpPr>
            <p:spPr>
              <a:xfrm>
                <a:off x="4449722" y="5196792"/>
                <a:ext cx="2929007" cy="7913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r-AE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|−2|+|2|</m:t>
                          </m:r>
                        </m:num>
                        <m:den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C525629C-9C8B-4B59-9E66-A78FCBAAAA4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9722" y="5196792"/>
                <a:ext cx="2929007" cy="791307"/>
              </a:xfrm>
              <a:prstGeom prst="rect">
                <a:avLst/>
              </a:prstGeom>
              <a:blipFill>
                <a:blip r:embed="rId4"/>
                <a:stretch>
                  <a:fillRect r="-2708" b="-76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1EA711C9-00BC-4A61-92AB-5B74E0C7D6ED}"/>
              </a:ext>
            </a:extLst>
          </p:cNvPr>
          <p:cNvSpPr/>
          <p:nvPr/>
        </p:nvSpPr>
        <p:spPr>
          <a:xfrm>
            <a:off x="612000" y="692696"/>
            <a:ext cx="74820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Хочется понимать, насколько сильно элементы выборки отклоняются от своего типичного значения</a:t>
            </a:r>
          </a:p>
        </p:txBody>
      </p:sp>
      <p:sp>
        <p:nvSpPr>
          <p:cNvPr id="14" name="Объект 5">
            <a:extLst>
              <a:ext uri="{FF2B5EF4-FFF2-40B4-BE49-F238E27FC236}">
                <a16:creationId xmlns:a16="http://schemas.microsoft.com/office/drawing/2014/main" id="{4747EF1B-98C8-43A3-93D1-1E50FE71303B}"/>
              </a:ext>
            </a:extLst>
          </p:cNvPr>
          <p:cNvSpPr txBox="1">
            <a:spLocks/>
          </p:cNvSpPr>
          <p:nvPr/>
        </p:nvSpPr>
        <p:spPr>
          <a:xfrm>
            <a:off x="755018" y="2213148"/>
            <a:ext cx="2736862" cy="78380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373737"/>
                </a:solidFill>
              </a:rPr>
              <a:t>Алёна</a:t>
            </a:r>
            <a:r>
              <a:rPr lang="en-US" sz="2400" b="1" dirty="0">
                <a:solidFill>
                  <a:srgbClr val="373737"/>
                </a:solidFill>
              </a:rPr>
              <a:t>:</a:t>
            </a:r>
            <a:r>
              <a:rPr lang="ru-RU" sz="2400" b="1" dirty="0">
                <a:solidFill>
                  <a:srgbClr val="373737"/>
                </a:solidFill>
              </a:rPr>
              <a:t> 18 лет, Карина: 22 года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27C0DB63-A54B-451B-99D0-306765ABD9E8}"/>
                  </a:ext>
                </a:extLst>
              </p:cNvPr>
              <p:cNvSpPr/>
              <p:nvPr/>
            </p:nvSpPr>
            <p:spPr>
              <a:xfrm>
                <a:off x="4572000" y="2053361"/>
                <a:ext cx="2684453" cy="78380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18+22</m:t>
                          </m:r>
                        </m:num>
                        <m:den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20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27C0DB63-A54B-451B-99D0-306765ABD9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2053361"/>
                <a:ext cx="2684453" cy="783804"/>
              </a:xfrm>
              <a:prstGeom prst="rect">
                <a:avLst/>
              </a:prstGeom>
              <a:blipFill>
                <a:blip r:embed="rId5"/>
                <a:stretch>
                  <a:fillRect r="-2955" b="-156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Объект 5">
            <a:extLst>
              <a:ext uri="{FF2B5EF4-FFF2-40B4-BE49-F238E27FC236}">
                <a16:creationId xmlns:a16="http://schemas.microsoft.com/office/drawing/2014/main" id="{A6F708AE-84CE-4643-B41D-F06668D8E8FE}"/>
              </a:ext>
            </a:extLst>
          </p:cNvPr>
          <p:cNvSpPr txBox="1">
            <a:spLocks/>
          </p:cNvSpPr>
          <p:nvPr/>
        </p:nvSpPr>
        <p:spPr>
          <a:xfrm>
            <a:off x="2771800" y="5435297"/>
            <a:ext cx="1830950" cy="46508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416F2F"/>
                </a:solidFill>
              </a:rPr>
              <a:t>Выход №1</a:t>
            </a:r>
            <a:r>
              <a:rPr lang="en-US" sz="2400" b="1" dirty="0">
                <a:solidFill>
                  <a:srgbClr val="416F2F"/>
                </a:solidFill>
              </a:rPr>
              <a:t>:</a:t>
            </a:r>
            <a:endParaRPr lang="ru-RU" sz="2400" dirty="0">
              <a:solidFill>
                <a:srgbClr val="416F2F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CD8B9516-C02F-42BC-AB4D-41D2F10F16FD}"/>
                  </a:ext>
                </a:extLst>
              </p:cNvPr>
              <p:cNvSpPr/>
              <p:nvPr/>
            </p:nvSpPr>
            <p:spPr>
              <a:xfrm>
                <a:off x="4572000" y="3084751"/>
                <a:ext cx="340580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8 −20=−2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CD8B9516-C02F-42BC-AB4D-41D2F10F16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3084751"/>
                <a:ext cx="3405804" cy="461665"/>
              </a:xfrm>
              <a:prstGeom prst="rect">
                <a:avLst/>
              </a:prstGeom>
              <a:blipFill>
                <a:blip r:embed="rId6"/>
                <a:stretch>
                  <a:fillRect t="-10526" r="-2147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Объект 5">
            <a:extLst>
              <a:ext uri="{FF2B5EF4-FFF2-40B4-BE49-F238E27FC236}">
                <a16:creationId xmlns:a16="http://schemas.microsoft.com/office/drawing/2014/main" id="{1AECB288-C744-4683-9DAE-F72FFFAFDACA}"/>
              </a:ext>
            </a:extLst>
          </p:cNvPr>
          <p:cNvSpPr txBox="1">
            <a:spLocks/>
          </p:cNvSpPr>
          <p:nvPr/>
        </p:nvSpPr>
        <p:spPr>
          <a:xfrm>
            <a:off x="756016" y="3290700"/>
            <a:ext cx="4248032" cy="3654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Отклонения от среднего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5970D568-9110-498F-A053-B63C3B8E40F8}"/>
                  </a:ext>
                </a:extLst>
              </p:cNvPr>
              <p:cNvSpPr/>
              <p:nvPr/>
            </p:nvSpPr>
            <p:spPr>
              <a:xfrm>
                <a:off x="4572000" y="3504079"/>
                <a:ext cx="318369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22 −20=2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5970D568-9110-498F-A053-B63C3B8E40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3504079"/>
                <a:ext cx="3183692" cy="461665"/>
              </a:xfrm>
              <a:prstGeom prst="rect">
                <a:avLst/>
              </a:prstGeom>
              <a:blipFill>
                <a:blip r:embed="rId7"/>
                <a:stretch>
                  <a:fillRect t="-10526" r="-2299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Объект 5">
            <a:extLst>
              <a:ext uri="{FF2B5EF4-FFF2-40B4-BE49-F238E27FC236}">
                <a16:creationId xmlns:a16="http://schemas.microsoft.com/office/drawing/2014/main" id="{8C412107-201B-4C62-A78A-409697008821}"/>
              </a:ext>
            </a:extLst>
          </p:cNvPr>
          <p:cNvSpPr txBox="1">
            <a:spLocks/>
          </p:cNvSpPr>
          <p:nvPr/>
        </p:nvSpPr>
        <p:spPr>
          <a:xfrm>
            <a:off x="1279350" y="4412193"/>
            <a:ext cx="3201363" cy="4995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Среднее отклонение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981E68D6-DC67-4628-BE6F-C82085E682CF}"/>
                  </a:ext>
                </a:extLst>
              </p:cNvPr>
              <p:cNvSpPr/>
              <p:nvPr/>
            </p:nvSpPr>
            <p:spPr>
              <a:xfrm>
                <a:off x="4499992" y="4232374"/>
                <a:ext cx="1830950" cy="78380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r-AE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−2+2</m:t>
                          </m:r>
                        </m:num>
                        <m:den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981E68D6-DC67-4628-BE6F-C82085E682C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9992" y="4232374"/>
                <a:ext cx="1830950" cy="783804"/>
              </a:xfrm>
              <a:prstGeom prst="rect">
                <a:avLst/>
              </a:prstGeom>
              <a:blipFill>
                <a:blip r:embed="rId8"/>
                <a:stretch>
                  <a:fillRect r="-3987" b="-77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37562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Выборочная дисперсия</a:t>
            </a:r>
          </a:p>
        </p:txBody>
      </p:sp>
      <p:sp>
        <p:nvSpPr>
          <p:cNvPr id="22" name="Rectangle">
            <a:extLst>
              <a:ext uri="{FF2B5EF4-FFF2-40B4-BE49-F238E27FC236}">
                <a16:creationId xmlns:a16="http://schemas.microsoft.com/office/drawing/2014/main" id="{827A01D5-14CF-4171-B461-0FB3858A8BA3}"/>
              </a:ext>
            </a:extLst>
          </p:cNvPr>
          <p:cNvSpPr/>
          <p:nvPr/>
        </p:nvSpPr>
        <p:spPr>
          <a:xfrm>
            <a:off x="1403648" y="1114686"/>
            <a:ext cx="6480720" cy="2160240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558C4EB-EFF0-4CB5-8ACE-D5C7D099807C}"/>
              </a:ext>
            </a:extLst>
          </p:cNvPr>
          <p:cNvSpPr txBox="1"/>
          <p:nvPr/>
        </p:nvSpPr>
        <p:spPr>
          <a:xfrm>
            <a:off x="2112290" y="1186694"/>
            <a:ext cx="577207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2400">
                <a:solidFill>
                  <a:srgbClr val="C0504D"/>
                </a:solidFill>
              </a:defRPr>
            </a:lvl1pPr>
          </a:lstStyle>
          <a:p>
            <a:r>
              <a:rPr lang="ru-RU" dirty="0"/>
              <a:t>Проблема меры</a:t>
            </a:r>
            <a:r>
              <a:rPr lang="en-US" dirty="0"/>
              <a:t>, </a:t>
            </a:r>
            <a:r>
              <a:rPr lang="ru-RU" dirty="0"/>
              <a:t>основанной на модуле </a:t>
            </a:r>
            <a:br>
              <a:rPr lang="ru-RU" dirty="0"/>
            </a:br>
            <a:r>
              <a:rPr lang="ru-RU" dirty="0"/>
              <a:t>в том</a:t>
            </a:r>
            <a:r>
              <a:rPr lang="en-US" dirty="0"/>
              <a:t>, </a:t>
            </a:r>
            <a:r>
              <a:rPr lang="ru-RU" dirty="0"/>
              <a:t>что она </a:t>
            </a:r>
            <a:r>
              <a:rPr lang="ru-RU" dirty="0" err="1"/>
              <a:t>недифференцируема</a:t>
            </a:r>
            <a:r>
              <a:rPr lang="ru-RU" dirty="0"/>
              <a:t> </a:t>
            </a:r>
            <a:endParaRPr lang="en-US" dirty="0"/>
          </a:p>
          <a:p>
            <a:endParaRPr lang="ru-RU" dirty="0"/>
          </a:p>
          <a:p>
            <a:r>
              <a:rPr lang="ru-RU" dirty="0"/>
              <a:t>Модуль неудобно использовать </a:t>
            </a:r>
            <a:br>
              <a:rPr lang="ru-RU" dirty="0"/>
            </a:br>
            <a:r>
              <a:rPr lang="ru-RU" dirty="0"/>
              <a:t>при теоретических выкладках</a:t>
            </a:r>
          </a:p>
        </p:txBody>
      </p:sp>
      <p:sp>
        <p:nvSpPr>
          <p:cNvPr id="26" name="Shape">
            <a:extLst>
              <a:ext uri="{FF2B5EF4-FFF2-40B4-BE49-F238E27FC236}">
                <a16:creationId xmlns:a16="http://schemas.microsoft.com/office/drawing/2014/main" id="{115E0138-8A42-4B4E-8CB2-033B56E21C4A}"/>
              </a:ext>
            </a:extLst>
          </p:cNvPr>
          <p:cNvSpPr/>
          <p:nvPr/>
        </p:nvSpPr>
        <p:spPr>
          <a:xfrm>
            <a:off x="1691680" y="1258702"/>
            <a:ext cx="288132" cy="290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8" y="0"/>
                </a:moveTo>
                <a:cubicBezTo>
                  <a:pt x="7320" y="0"/>
                  <a:pt x="4802" y="1006"/>
                  <a:pt x="2881" y="3017"/>
                </a:cubicBezTo>
                <a:cubicBezTo>
                  <a:pt x="-961" y="7038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8"/>
                  <a:pt x="16797" y="3017"/>
                </a:cubicBezTo>
                <a:cubicBezTo>
                  <a:pt x="14876" y="1006"/>
                  <a:pt x="12356" y="0"/>
                  <a:pt x="9838" y="0"/>
                </a:cubicBezTo>
                <a:close/>
                <a:moveTo>
                  <a:pt x="9687" y="3523"/>
                </a:moveTo>
                <a:lnTo>
                  <a:pt x="9991" y="3523"/>
                </a:lnTo>
                <a:cubicBezTo>
                  <a:pt x="10387" y="3523"/>
                  <a:pt x="10625" y="3523"/>
                  <a:pt x="10783" y="3592"/>
                </a:cubicBezTo>
                <a:cubicBezTo>
                  <a:pt x="11012" y="3679"/>
                  <a:pt x="11192" y="3868"/>
                  <a:pt x="11275" y="4107"/>
                </a:cubicBezTo>
                <a:cubicBezTo>
                  <a:pt x="11341" y="4273"/>
                  <a:pt x="11341" y="4521"/>
                  <a:pt x="11341" y="4936"/>
                </a:cubicBezTo>
                <a:lnTo>
                  <a:pt x="11341" y="11306"/>
                </a:lnTo>
                <a:cubicBezTo>
                  <a:pt x="11341" y="11721"/>
                  <a:pt x="11341" y="11969"/>
                  <a:pt x="11275" y="12135"/>
                </a:cubicBezTo>
                <a:cubicBezTo>
                  <a:pt x="11192" y="12374"/>
                  <a:pt x="11012" y="12561"/>
                  <a:pt x="10783" y="12648"/>
                </a:cubicBezTo>
                <a:cubicBezTo>
                  <a:pt x="10625" y="12717"/>
                  <a:pt x="10387" y="12717"/>
                  <a:pt x="9991" y="12717"/>
                </a:cubicBezTo>
                <a:lnTo>
                  <a:pt x="9687" y="12717"/>
                </a:lnTo>
                <a:cubicBezTo>
                  <a:pt x="9291" y="12717"/>
                  <a:pt x="9053" y="12717"/>
                  <a:pt x="8895" y="12648"/>
                </a:cubicBezTo>
                <a:cubicBezTo>
                  <a:pt x="8666" y="12561"/>
                  <a:pt x="8486" y="12374"/>
                  <a:pt x="8403" y="12135"/>
                </a:cubicBezTo>
                <a:cubicBezTo>
                  <a:pt x="8337" y="11969"/>
                  <a:pt x="8337" y="11721"/>
                  <a:pt x="8337" y="11306"/>
                </a:cubicBezTo>
                <a:lnTo>
                  <a:pt x="8337" y="4936"/>
                </a:lnTo>
                <a:cubicBezTo>
                  <a:pt x="8337" y="4521"/>
                  <a:pt x="8337" y="4273"/>
                  <a:pt x="8403" y="4107"/>
                </a:cubicBezTo>
                <a:cubicBezTo>
                  <a:pt x="8486" y="3868"/>
                  <a:pt x="8666" y="3679"/>
                  <a:pt x="8895" y="3592"/>
                </a:cubicBezTo>
                <a:cubicBezTo>
                  <a:pt x="9053" y="3523"/>
                  <a:pt x="9291" y="3523"/>
                  <a:pt x="9687" y="3523"/>
                </a:cubicBezTo>
                <a:close/>
                <a:moveTo>
                  <a:pt x="9687" y="13919"/>
                </a:moveTo>
                <a:lnTo>
                  <a:pt x="9991" y="13919"/>
                </a:lnTo>
                <a:cubicBezTo>
                  <a:pt x="10387" y="13919"/>
                  <a:pt x="10625" y="13919"/>
                  <a:pt x="10783" y="13988"/>
                </a:cubicBezTo>
                <a:cubicBezTo>
                  <a:pt x="11012" y="14075"/>
                  <a:pt x="11192" y="14264"/>
                  <a:pt x="11275" y="14503"/>
                </a:cubicBezTo>
                <a:cubicBezTo>
                  <a:pt x="11341" y="14668"/>
                  <a:pt x="11341" y="14917"/>
                  <a:pt x="11341" y="15331"/>
                </a:cubicBezTo>
                <a:lnTo>
                  <a:pt x="11341" y="15660"/>
                </a:lnTo>
                <a:cubicBezTo>
                  <a:pt x="11341" y="16074"/>
                  <a:pt x="11341" y="16323"/>
                  <a:pt x="11275" y="16489"/>
                </a:cubicBezTo>
                <a:cubicBezTo>
                  <a:pt x="11192" y="16728"/>
                  <a:pt x="11012" y="16915"/>
                  <a:pt x="10783" y="17002"/>
                </a:cubicBezTo>
                <a:cubicBezTo>
                  <a:pt x="10625" y="17071"/>
                  <a:pt x="10387" y="17072"/>
                  <a:pt x="9991" y="17072"/>
                </a:cubicBezTo>
                <a:lnTo>
                  <a:pt x="9687" y="17072"/>
                </a:lnTo>
                <a:cubicBezTo>
                  <a:pt x="9291" y="17072"/>
                  <a:pt x="9053" y="17071"/>
                  <a:pt x="8895" y="17002"/>
                </a:cubicBezTo>
                <a:cubicBezTo>
                  <a:pt x="8666" y="16915"/>
                  <a:pt x="8486" y="16728"/>
                  <a:pt x="8403" y="16489"/>
                </a:cubicBezTo>
                <a:cubicBezTo>
                  <a:pt x="8337" y="16323"/>
                  <a:pt x="8337" y="16074"/>
                  <a:pt x="8337" y="15660"/>
                </a:cubicBezTo>
                <a:lnTo>
                  <a:pt x="8337" y="15331"/>
                </a:lnTo>
                <a:cubicBezTo>
                  <a:pt x="8337" y="14917"/>
                  <a:pt x="8337" y="14668"/>
                  <a:pt x="8403" y="14503"/>
                </a:cubicBezTo>
                <a:cubicBezTo>
                  <a:pt x="8486" y="14264"/>
                  <a:pt x="8666" y="14075"/>
                  <a:pt x="8895" y="13988"/>
                </a:cubicBezTo>
                <a:cubicBezTo>
                  <a:pt x="9053" y="13919"/>
                  <a:pt x="9291" y="13919"/>
                  <a:pt x="9687" y="13919"/>
                </a:cubicBezTo>
                <a:close/>
              </a:path>
            </a:pathLst>
          </a:custGeom>
          <a:solidFill>
            <a:srgbClr val="C0504D"/>
          </a:solidFill>
          <a:ln w="3175"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2553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Выборочная дисперсия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AE5F0AE-1029-5F47-B013-87F8220C60EA}"/>
              </a:ext>
            </a:extLst>
          </p:cNvPr>
          <p:cNvSpPr/>
          <p:nvPr/>
        </p:nvSpPr>
        <p:spPr>
          <a:xfrm>
            <a:off x="612000" y="692696"/>
            <a:ext cx="74820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Хочется понимать, насколько сильно элементы выборки отклоняются от своего типичного значения</a:t>
            </a:r>
          </a:p>
        </p:txBody>
      </p:sp>
      <p:sp>
        <p:nvSpPr>
          <p:cNvPr id="7" name="Объект 5">
            <a:extLst>
              <a:ext uri="{FF2B5EF4-FFF2-40B4-BE49-F238E27FC236}">
                <a16:creationId xmlns:a16="http://schemas.microsoft.com/office/drawing/2014/main" id="{416D6F4D-BCBE-084B-898C-B79899E3138B}"/>
              </a:ext>
            </a:extLst>
          </p:cNvPr>
          <p:cNvSpPr txBox="1">
            <a:spLocks/>
          </p:cNvSpPr>
          <p:nvPr/>
        </p:nvSpPr>
        <p:spPr>
          <a:xfrm>
            <a:off x="755018" y="2213148"/>
            <a:ext cx="2736862" cy="78380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373737"/>
                </a:solidFill>
              </a:rPr>
              <a:t>Алёна</a:t>
            </a:r>
            <a:r>
              <a:rPr lang="en-US" sz="2400" b="1" dirty="0">
                <a:solidFill>
                  <a:srgbClr val="373737"/>
                </a:solidFill>
              </a:rPr>
              <a:t>:</a:t>
            </a:r>
            <a:r>
              <a:rPr lang="ru-RU" sz="2400" b="1" dirty="0">
                <a:solidFill>
                  <a:srgbClr val="373737"/>
                </a:solidFill>
              </a:rPr>
              <a:t> 18 лет, Карина: 22 года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D1D919DA-600A-324B-9448-6B4A505ADC18}"/>
                  </a:ext>
                </a:extLst>
              </p:cNvPr>
              <p:cNvSpPr/>
              <p:nvPr/>
            </p:nvSpPr>
            <p:spPr>
              <a:xfrm>
                <a:off x="4572000" y="2053361"/>
                <a:ext cx="2684453" cy="78380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18+22</m:t>
                          </m:r>
                        </m:num>
                        <m:den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20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D1D919DA-600A-324B-9448-6B4A505ADC1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2053361"/>
                <a:ext cx="2684453" cy="783804"/>
              </a:xfrm>
              <a:prstGeom prst="rect">
                <a:avLst/>
              </a:prstGeom>
              <a:blipFill>
                <a:blip r:embed="rId4"/>
                <a:stretch>
                  <a:fillRect r="-2955" b="-156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Объект 5">
            <a:extLst>
              <a:ext uri="{FF2B5EF4-FFF2-40B4-BE49-F238E27FC236}">
                <a16:creationId xmlns:a16="http://schemas.microsoft.com/office/drawing/2014/main" id="{B8B0DF3B-0132-4CC4-8669-0B806D620A1C}"/>
              </a:ext>
            </a:extLst>
          </p:cNvPr>
          <p:cNvSpPr txBox="1">
            <a:spLocks/>
          </p:cNvSpPr>
          <p:nvPr/>
        </p:nvSpPr>
        <p:spPr>
          <a:xfrm>
            <a:off x="2771800" y="5435297"/>
            <a:ext cx="1830950" cy="46508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416F2F"/>
                </a:solidFill>
              </a:rPr>
              <a:t>Выход №</a:t>
            </a:r>
            <a:r>
              <a:rPr lang="en-US" sz="2400" b="1" dirty="0">
                <a:solidFill>
                  <a:srgbClr val="416F2F"/>
                </a:solidFill>
              </a:rPr>
              <a:t>2:</a:t>
            </a:r>
            <a:endParaRPr lang="ru-RU" sz="2400" dirty="0">
              <a:solidFill>
                <a:srgbClr val="416F2F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C525629C-9C8B-4B59-9E66-A78FCBAAAA43}"/>
                  </a:ext>
                </a:extLst>
              </p:cNvPr>
              <p:cNvSpPr/>
              <p:nvPr/>
            </p:nvSpPr>
            <p:spPr>
              <a:xfrm>
                <a:off x="4461754" y="5272186"/>
                <a:ext cx="3478709" cy="83106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r-AE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(−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2)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4+4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C525629C-9C8B-4B59-9E66-A78FCBAAAA4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61754" y="5272186"/>
                <a:ext cx="3478709" cy="831061"/>
              </a:xfrm>
              <a:prstGeom prst="rect">
                <a:avLst/>
              </a:prstGeom>
              <a:blipFill>
                <a:blip r:embed="rId5"/>
                <a:stretch>
                  <a:fillRect r="-2102" b="-14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1D5E4BE1-E879-DE41-B386-A54F7B5D7B65}"/>
                  </a:ext>
                </a:extLst>
              </p:cNvPr>
              <p:cNvSpPr/>
              <p:nvPr/>
            </p:nvSpPr>
            <p:spPr>
              <a:xfrm>
                <a:off x="4572000" y="3084751"/>
                <a:ext cx="340580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8 −20=−2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1D5E4BE1-E879-DE41-B386-A54F7B5D7B6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3084751"/>
                <a:ext cx="3405804" cy="461665"/>
              </a:xfrm>
              <a:prstGeom prst="rect">
                <a:avLst/>
              </a:prstGeom>
              <a:blipFill>
                <a:blip r:embed="rId6"/>
                <a:stretch>
                  <a:fillRect t="-10526" r="-2147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Объект 5">
            <a:extLst>
              <a:ext uri="{FF2B5EF4-FFF2-40B4-BE49-F238E27FC236}">
                <a16:creationId xmlns:a16="http://schemas.microsoft.com/office/drawing/2014/main" id="{3541DF6E-EC21-2749-8D09-D3E93F1E6071}"/>
              </a:ext>
            </a:extLst>
          </p:cNvPr>
          <p:cNvSpPr txBox="1">
            <a:spLocks/>
          </p:cNvSpPr>
          <p:nvPr/>
        </p:nvSpPr>
        <p:spPr>
          <a:xfrm>
            <a:off x="756016" y="3290700"/>
            <a:ext cx="4248032" cy="3654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Отклонения от среднего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C036881B-E85C-FD44-9738-60A93749FD5D}"/>
                  </a:ext>
                </a:extLst>
              </p:cNvPr>
              <p:cNvSpPr/>
              <p:nvPr/>
            </p:nvSpPr>
            <p:spPr>
              <a:xfrm>
                <a:off x="4572000" y="3504079"/>
                <a:ext cx="318369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22 −20=2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C036881B-E85C-FD44-9738-60A93749FD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3504079"/>
                <a:ext cx="3183692" cy="461665"/>
              </a:xfrm>
              <a:prstGeom prst="rect">
                <a:avLst/>
              </a:prstGeom>
              <a:blipFill>
                <a:blip r:embed="rId7"/>
                <a:stretch>
                  <a:fillRect t="-10526" r="-2299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Объект 5">
            <a:extLst>
              <a:ext uri="{FF2B5EF4-FFF2-40B4-BE49-F238E27FC236}">
                <a16:creationId xmlns:a16="http://schemas.microsoft.com/office/drawing/2014/main" id="{7DF62C98-BCA9-354A-934A-26571244484E}"/>
              </a:ext>
            </a:extLst>
          </p:cNvPr>
          <p:cNvSpPr txBox="1">
            <a:spLocks/>
          </p:cNvSpPr>
          <p:nvPr/>
        </p:nvSpPr>
        <p:spPr>
          <a:xfrm>
            <a:off x="1279350" y="4412193"/>
            <a:ext cx="3201363" cy="4995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Среднее отклонение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A5181155-0018-DE4C-BF17-BE34C7E583EC}"/>
                  </a:ext>
                </a:extLst>
              </p:cNvPr>
              <p:cNvSpPr/>
              <p:nvPr/>
            </p:nvSpPr>
            <p:spPr>
              <a:xfrm>
                <a:off x="4499992" y="4232374"/>
                <a:ext cx="1830950" cy="78380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r-AE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−2+2</m:t>
                          </m:r>
                        </m:num>
                        <m:den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A5181155-0018-DE4C-BF17-BE34C7E583E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9992" y="4232374"/>
                <a:ext cx="1830950" cy="783804"/>
              </a:xfrm>
              <a:prstGeom prst="rect">
                <a:avLst/>
              </a:prstGeom>
              <a:blipFill>
                <a:blip r:embed="rId8"/>
                <a:stretch>
                  <a:fillRect r="-3987" b="-77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75584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Выборочная дисперсия</a:t>
            </a:r>
          </a:p>
        </p:txBody>
      </p:sp>
      <p:sp>
        <p:nvSpPr>
          <p:cNvPr id="27" name="Rectangle">
            <a:extLst>
              <a:ext uri="{FF2B5EF4-FFF2-40B4-BE49-F238E27FC236}">
                <a16:creationId xmlns:a16="http://schemas.microsoft.com/office/drawing/2014/main" id="{9BD95C7A-2601-4B25-8F25-3A80448C7ADB}"/>
              </a:ext>
            </a:extLst>
          </p:cNvPr>
          <p:cNvSpPr/>
          <p:nvPr/>
        </p:nvSpPr>
        <p:spPr>
          <a:xfrm>
            <a:off x="1979712" y="1412776"/>
            <a:ext cx="5423023" cy="3312368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B4DB7E4-59CA-49C7-B589-D2397162C6ED}"/>
              </a:ext>
            </a:extLst>
          </p:cNvPr>
          <p:cNvSpPr txBox="1"/>
          <p:nvPr/>
        </p:nvSpPr>
        <p:spPr>
          <a:xfrm>
            <a:off x="2831930" y="1538520"/>
            <a:ext cx="457080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C0504D"/>
                </a:solidFill>
              </a:rPr>
              <a:t>Для квадратичной функции </a:t>
            </a:r>
            <a:br>
              <a:rPr lang="ru-RU" sz="2400" dirty="0">
                <a:solidFill>
                  <a:srgbClr val="C0504D"/>
                </a:solidFill>
              </a:rPr>
            </a:br>
            <a:r>
              <a:rPr lang="ru-RU" sz="2400" dirty="0">
                <a:solidFill>
                  <a:srgbClr val="C0504D"/>
                </a:solidFill>
              </a:rPr>
              <a:t>всегда есть производная</a:t>
            </a:r>
            <a:endParaRPr lang="en-US" sz="2400" dirty="0">
              <a:solidFill>
                <a:srgbClr val="C0504D"/>
              </a:solidFill>
            </a:endParaRPr>
          </a:p>
          <a:p>
            <a:endParaRPr lang="ru-RU" sz="2400" dirty="0">
              <a:solidFill>
                <a:srgbClr val="C0504D"/>
              </a:solidFill>
            </a:endParaRPr>
          </a:p>
          <a:p>
            <a:r>
              <a:rPr lang="ru-RU" sz="2400" dirty="0">
                <a:solidFill>
                  <a:srgbClr val="C0504D"/>
                </a:solidFill>
              </a:rPr>
              <a:t>Она обладает хорошими </a:t>
            </a:r>
            <a:br>
              <a:rPr lang="ru-RU" sz="2400" dirty="0">
                <a:solidFill>
                  <a:srgbClr val="C0504D"/>
                </a:solidFill>
              </a:rPr>
            </a:br>
            <a:r>
              <a:rPr lang="ru-RU" sz="2400" dirty="0">
                <a:solidFill>
                  <a:srgbClr val="C0504D"/>
                </a:solidFill>
              </a:rPr>
              <a:t>статистическими свойствами</a:t>
            </a:r>
            <a:endParaRPr lang="en-US" sz="2400" dirty="0">
              <a:solidFill>
                <a:srgbClr val="C0504D"/>
              </a:solidFill>
            </a:endParaRPr>
          </a:p>
          <a:p>
            <a:endParaRPr lang="ru-RU" sz="2400" dirty="0">
              <a:solidFill>
                <a:srgbClr val="C0504D"/>
              </a:solidFill>
            </a:endParaRPr>
          </a:p>
          <a:p>
            <a:r>
              <a:rPr lang="ru-RU" sz="2400" dirty="0">
                <a:solidFill>
                  <a:srgbClr val="C0504D"/>
                </a:solidFill>
              </a:rPr>
              <a:t>Её удобно использовать </a:t>
            </a:r>
            <a:br>
              <a:rPr lang="ru-RU" sz="2400" dirty="0">
                <a:solidFill>
                  <a:srgbClr val="C0504D"/>
                </a:solidFill>
              </a:rPr>
            </a:br>
            <a:r>
              <a:rPr lang="ru-RU" sz="2400" dirty="0">
                <a:solidFill>
                  <a:srgbClr val="C0504D"/>
                </a:solidFill>
              </a:rPr>
              <a:t>для теоретических выкладок</a:t>
            </a:r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858F74AD-2F59-4146-87AF-445E30291E06}"/>
              </a:ext>
            </a:extLst>
          </p:cNvPr>
          <p:cNvSpPr/>
          <p:nvPr/>
        </p:nvSpPr>
        <p:spPr>
          <a:xfrm>
            <a:off x="2295530" y="1628800"/>
            <a:ext cx="288132" cy="290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8" y="0"/>
                </a:moveTo>
                <a:cubicBezTo>
                  <a:pt x="7320" y="0"/>
                  <a:pt x="4802" y="1006"/>
                  <a:pt x="2881" y="3017"/>
                </a:cubicBezTo>
                <a:cubicBezTo>
                  <a:pt x="-961" y="7038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8"/>
                  <a:pt x="16797" y="3017"/>
                </a:cubicBezTo>
                <a:cubicBezTo>
                  <a:pt x="14876" y="1006"/>
                  <a:pt x="12356" y="0"/>
                  <a:pt x="9838" y="0"/>
                </a:cubicBezTo>
                <a:close/>
                <a:moveTo>
                  <a:pt x="9687" y="3523"/>
                </a:moveTo>
                <a:lnTo>
                  <a:pt x="9991" y="3523"/>
                </a:lnTo>
                <a:cubicBezTo>
                  <a:pt x="10387" y="3523"/>
                  <a:pt x="10625" y="3523"/>
                  <a:pt x="10783" y="3592"/>
                </a:cubicBezTo>
                <a:cubicBezTo>
                  <a:pt x="11012" y="3679"/>
                  <a:pt x="11192" y="3868"/>
                  <a:pt x="11275" y="4107"/>
                </a:cubicBezTo>
                <a:cubicBezTo>
                  <a:pt x="11341" y="4273"/>
                  <a:pt x="11341" y="4521"/>
                  <a:pt x="11341" y="4936"/>
                </a:cubicBezTo>
                <a:lnTo>
                  <a:pt x="11341" y="11306"/>
                </a:lnTo>
                <a:cubicBezTo>
                  <a:pt x="11341" y="11721"/>
                  <a:pt x="11341" y="11969"/>
                  <a:pt x="11275" y="12135"/>
                </a:cubicBezTo>
                <a:cubicBezTo>
                  <a:pt x="11192" y="12374"/>
                  <a:pt x="11012" y="12561"/>
                  <a:pt x="10783" y="12648"/>
                </a:cubicBezTo>
                <a:cubicBezTo>
                  <a:pt x="10625" y="12717"/>
                  <a:pt x="10387" y="12717"/>
                  <a:pt x="9991" y="12717"/>
                </a:cubicBezTo>
                <a:lnTo>
                  <a:pt x="9687" y="12717"/>
                </a:lnTo>
                <a:cubicBezTo>
                  <a:pt x="9291" y="12717"/>
                  <a:pt x="9053" y="12717"/>
                  <a:pt x="8895" y="12648"/>
                </a:cubicBezTo>
                <a:cubicBezTo>
                  <a:pt x="8666" y="12561"/>
                  <a:pt x="8486" y="12374"/>
                  <a:pt x="8403" y="12135"/>
                </a:cubicBezTo>
                <a:cubicBezTo>
                  <a:pt x="8337" y="11969"/>
                  <a:pt x="8337" y="11721"/>
                  <a:pt x="8337" y="11306"/>
                </a:cubicBezTo>
                <a:lnTo>
                  <a:pt x="8337" y="4936"/>
                </a:lnTo>
                <a:cubicBezTo>
                  <a:pt x="8337" y="4521"/>
                  <a:pt x="8337" y="4273"/>
                  <a:pt x="8403" y="4107"/>
                </a:cubicBezTo>
                <a:cubicBezTo>
                  <a:pt x="8486" y="3868"/>
                  <a:pt x="8666" y="3679"/>
                  <a:pt x="8895" y="3592"/>
                </a:cubicBezTo>
                <a:cubicBezTo>
                  <a:pt x="9053" y="3523"/>
                  <a:pt x="9291" y="3523"/>
                  <a:pt x="9687" y="3523"/>
                </a:cubicBezTo>
                <a:close/>
                <a:moveTo>
                  <a:pt x="9687" y="13919"/>
                </a:moveTo>
                <a:lnTo>
                  <a:pt x="9991" y="13919"/>
                </a:lnTo>
                <a:cubicBezTo>
                  <a:pt x="10387" y="13919"/>
                  <a:pt x="10625" y="13919"/>
                  <a:pt x="10783" y="13988"/>
                </a:cubicBezTo>
                <a:cubicBezTo>
                  <a:pt x="11012" y="14075"/>
                  <a:pt x="11192" y="14264"/>
                  <a:pt x="11275" y="14503"/>
                </a:cubicBezTo>
                <a:cubicBezTo>
                  <a:pt x="11341" y="14668"/>
                  <a:pt x="11341" y="14917"/>
                  <a:pt x="11341" y="15331"/>
                </a:cubicBezTo>
                <a:lnTo>
                  <a:pt x="11341" y="15660"/>
                </a:lnTo>
                <a:cubicBezTo>
                  <a:pt x="11341" y="16074"/>
                  <a:pt x="11341" y="16323"/>
                  <a:pt x="11275" y="16489"/>
                </a:cubicBezTo>
                <a:cubicBezTo>
                  <a:pt x="11192" y="16728"/>
                  <a:pt x="11012" y="16915"/>
                  <a:pt x="10783" y="17002"/>
                </a:cubicBezTo>
                <a:cubicBezTo>
                  <a:pt x="10625" y="17071"/>
                  <a:pt x="10387" y="17072"/>
                  <a:pt x="9991" y="17072"/>
                </a:cubicBezTo>
                <a:lnTo>
                  <a:pt x="9687" y="17072"/>
                </a:lnTo>
                <a:cubicBezTo>
                  <a:pt x="9291" y="17072"/>
                  <a:pt x="9053" y="17071"/>
                  <a:pt x="8895" y="17002"/>
                </a:cubicBezTo>
                <a:cubicBezTo>
                  <a:pt x="8666" y="16915"/>
                  <a:pt x="8486" y="16728"/>
                  <a:pt x="8403" y="16489"/>
                </a:cubicBezTo>
                <a:cubicBezTo>
                  <a:pt x="8337" y="16323"/>
                  <a:pt x="8337" y="16074"/>
                  <a:pt x="8337" y="15660"/>
                </a:cubicBezTo>
                <a:lnTo>
                  <a:pt x="8337" y="15331"/>
                </a:lnTo>
                <a:cubicBezTo>
                  <a:pt x="8337" y="14917"/>
                  <a:pt x="8337" y="14668"/>
                  <a:pt x="8403" y="14503"/>
                </a:cubicBezTo>
                <a:cubicBezTo>
                  <a:pt x="8486" y="14264"/>
                  <a:pt x="8666" y="14075"/>
                  <a:pt x="8895" y="13988"/>
                </a:cubicBezTo>
                <a:cubicBezTo>
                  <a:pt x="9053" y="13919"/>
                  <a:pt x="9291" y="13919"/>
                  <a:pt x="9687" y="13919"/>
                </a:cubicBezTo>
                <a:close/>
              </a:path>
            </a:pathLst>
          </a:custGeom>
          <a:solidFill>
            <a:srgbClr val="C0504D"/>
          </a:solidFill>
          <a:ln w="3175"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340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Выборочная дисперсия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578B59B-F0C5-4116-9E90-16275F8C7E73}"/>
              </a:ext>
            </a:extLst>
          </p:cNvPr>
          <p:cNvSpPr/>
          <p:nvPr/>
        </p:nvSpPr>
        <p:spPr>
          <a:xfrm>
            <a:off x="611560" y="694062"/>
            <a:ext cx="81369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Это мера разброса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.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Показывает, насколько сильно элементы выборки отклоняются от своего типичного значения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A85E0E9-BC7C-4E81-91EF-3D4179DFD365}"/>
                  </a:ext>
                </a:extLst>
              </p:cNvPr>
              <p:cNvSpPr txBox="1"/>
              <p:nvPr/>
            </p:nvSpPr>
            <p:spPr>
              <a:xfrm>
                <a:off x="1259632" y="1967416"/>
                <a:ext cx="6562759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+…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A85E0E9-BC7C-4E81-91EF-3D4179DFD3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9632" y="1967416"/>
                <a:ext cx="6562759" cy="100822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74623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Выборочная дисперсия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31EA27B-9A56-4E17-82B9-CC02D449A64F}"/>
              </a:ext>
            </a:extLst>
          </p:cNvPr>
          <p:cNvSpPr/>
          <p:nvPr/>
        </p:nvSpPr>
        <p:spPr>
          <a:xfrm>
            <a:off x="611560" y="694062"/>
            <a:ext cx="81369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Это мера разброса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.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Показывает, насколько сильно элементы выборки отклоняются от своего типичного значения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C31775E-D797-4200-A0E3-B428BDB3E2BB}"/>
                  </a:ext>
                </a:extLst>
              </p:cNvPr>
              <p:cNvSpPr txBox="1"/>
              <p:nvPr/>
            </p:nvSpPr>
            <p:spPr>
              <a:xfrm>
                <a:off x="1259632" y="1967416"/>
                <a:ext cx="6562759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+…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C31775E-D797-4200-A0E3-B428BDB3E2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9632" y="1967416"/>
                <a:ext cx="6562759" cy="100822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angle">
            <a:extLst>
              <a:ext uri="{FF2B5EF4-FFF2-40B4-BE49-F238E27FC236}">
                <a16:creationId xmlns:a16="http://schemas.microsoft.com/office/drawing/2014/main" id="{964A3D29-C3F5-4AF6-9BE2-2F6529D0E116}"/>
              </a:ext>
            </a:extLst>
          </p:cNvPr>
          <p:cNvSpPr/>
          <p:nvPr/>
        </p:nvSpPr>
        <p:spPr>
          <a:xfrm>
            <a:off x="889561" y="3284984"/>
            <a:ext cx="7498863" cy="2497971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Объект 5">
                <a:extLst>
                  <a:ext uri="{FF2B5EF4-FFF2-40B4-BE49-F238E27FC236}">
                    <a16:creationId xmlns:a16="http://schemas.microsoft.com/office/drawing/2014/main" id="{EF6FD831-612D-42A4-AE3B-2D385D6930B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47360" y="3459367"/>
                <a:ext cx="5574849" cy="38960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−4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6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Объект 5">
                <a:extLst>
                  <a:ext uri="{FF2B5EF4-FFF2-40B4-BE49-F238E27FC236}">
                    <a16:creationId xmlns:a16="http://schemas.microsoft.com/office/drawing/2014/main" id="{EF6FD831-612D-42A4-AE3B-2D385D6930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7360" y="3459367"/>
                <a:ext cx="5574849" cy="389600"/>
              </a:xfrm>
              <a:prstGeom prst="rect">
                <a:avLst/>
              </a:prstGeom>
              <a:blipFill>
                <a:blip r:embed="rId5"/>
                <a:stretch>
                  <a:fillRect l="-3279" t="-21875" b="-4375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C52E91DC-6D0C-4969-AE80-21ECD77D494C}"/>
                  </a:ext>
                </a:extLst>
              </p:cNvPr>
              <p:cNvSpPr/>
              <p:nvPr/>
            </p:nvSpPr>
            <p:spPr>
              <a:xfrm>
                <a:off x="7207639" y="3428906"/>
                <a:ext cx="10013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C52E91DC-6D0C-4969-AE80-21ECD77D494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7639" y="3428906"/>
                <a:ext cx="1001300" cy="461665"/>
              </a:xfrm>
              <a:prstGeom prst="rect">
                <a:avLst/>
              </a:prstGeom>
              <a:blipFill>
                <a:blip r:embed="rId6"/>
                <a:stretch>
                  <a:fillRect t="-10526" r="-8485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6214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Выборочная дисперсия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E3BF2786-0490-4F4C-9D59-8FAB8A0FFA8E}"/>
              </a:ext>
            </a:extLst>
          </p:cNvPr>
          <p:cNvSpPr/>
          <p:nvPr/>
        </p:nvSpPr>
        <p:spPr>
          <a:xfrm>
            <a:off x="611560" y="694062"/>
            <a:ext cx="81369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Это мера разброса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.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Показывает, насколько сильно элементы выборки отклоняются от своего типичного значения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9C29D8E-AEF1-4392-9506-0626C75EE5D8}"/>
                  </a:ext>
                </a:extLst>
              </p:cNvPr>
              <p:cNvSpPr txBox="1"/>
              <p:nvPr/>
            </p:nvSpPr>
            <p:spPr>
              <a:xfrm>
                <a:off x="1259632" y="1967416"/>
                <a:ext cx="6562759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+…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9C29D8E-AEF1-4392-9506-0626C75EE5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9632" y="1967416"/>
                <a:ext cx="6562759" cy="100822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">
            <a:extLst>
              <a:ext uri="{FF2B5EF4-FFF2-40B4-BE49-F238E27FC236}">
                <a16:creationId xmlns:a16="http://schemas.microsoft.com/office/drawing/2014/main" id="{55E65138-1EFE-4643-B62F-DAF12D4AB955}"/>
              </a:ext>
            </a:extLst>
          </p:cNvPr>
          <p:cNvSpPr/>
          <p:nvPr/>
        </p:nvSpPr>
        <p:spPr>
          <a:xfrm>
            <a:off x="889561" y="3284984"/>
            <a:ext cx="7498863" cy="2497971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Объект 5">
                <a:extLst>
                  <a:ext uri="{FF2B5EF4-FFF2-40B4-BE49-F238E27FC236}">
                    <a16:creationId xmlns:a16="http://schemas.microsoft.com/office/drawing/2014/main" id="{653D0B0D-BF3C-4604-BD1A-3F5B93C7B88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47360" y="3459367"/>
                <a:ext cx="5574849" cy="38960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−4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6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Объект 5">
                <a:extLst>
                  <a:ext uri="{FF2B5EF4-FFF2-40B4-BE49-F238E27FC236}">
                    <a16:creationId xmlns:a16="http://schemas.microsoft.com/office/drawing/2014/main" id="{653D0B0D-BF3C-4604-BD1A-3F5B93C7B8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7360" y="3459367"/>
                <a:ext cx="5574849" cy="389600"/>
              </a:xfrm>
              <a:prstGeom prst="rect">
                <a:avLst/>
              </a:prstGeom>
              <a:blipFill>
                <a:blip r:embed="rId5"/>
                <a:stretch>
                  <a:fillRect l="-3279" t="-21875" b="-4375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E9123939-3B71-4F80-9F24-39F463B35F42}"/>
                  </a:ext>
                </a:extLst>
              </p:cNvPr>
              <p:cNvSpPr/>
              <p:nvPr/>
            </p:nvSpPr>
            <p:spPr>
              <a:xfrm>
                <a:off x="7207639" y="3428906"/>
                <a:ext cx="10013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E9123939-3B71-4F80-9F24-39F463B35F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7639" y="3428906"/>
                <a:ext cx="1001300" cy="461665"/>
              </a:xfrm>
              <a:prstGeom prst="rect">
                <a:avLst/>
              </a:prstGeom>
              <a:blipFill>
                <a:blip r:embed="rId6"/>
                <a:stretch>
                  <a:fillRect t="-10526" r="-8485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4013CE19-E931-4476-8251-1C250258E3B6}"/>
                  </a:ext>
                </a:extLst>
              </p:cNvPr>
              <p:cNvSpPr/>
              <p:nvPr/>
            </p:nvSpPr>
            <p:spPr>
              <a:xfrm>
                <a:off x="956694" y="4042645"/>
                <a:ext cx="6876626" cy="83106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−2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5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−2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ar-AE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−4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−2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6−2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4013CE19-E931-4476-8251-1C250258E3B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6694" y="4042645"/>
                <a:ext cx="6876626" cy="831061"/>
              </a:xfrm>
              <a:prstGeom prst="rect">
                <a:avLst/>
              </a:prstGeom>
              <a:blipFill>
                <a:blip r:embed="rId7"/>
                <a:stretch>
                  <a:fillRect r="-798" b="-14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16803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Выборочная дисперсия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AE5F0AE-1029-5F47-B013-87F8220C60EA}"/>
              </a:ext>
            </a:extLst>
          </p:cNvPr>
          <p:cNvSpPr/>
          <p:nvPr/>
        </p:nvSpPr>
        <p:spPr>
          <a:xfrm>
            <a:off x="611560" y="694062"/>
            <a:ext cx="81369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Это мера разброса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. 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Показывает, насколько сильно элементы выборки отклоняются от своего типичного значения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046A7BD-AA59-DE41-A509-97CE6DB5379F}"/>
                  </a:ext>
                </a:extLst>
              </p:cNvPr>
              <p:cNvSpPr txBox="1"/>
              <p:nvPr/>
            </p:nvSpPr>
            <p:spPr>
              <a:xfrm>
                <a:off x="1259632" y="1967416"/>
                <a:ext cx="6562759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+…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046A7BD-AA59-DE41-A509-97CE6DB537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9632" y="1967416"/>
                <a:ext cx="6562759" cy="100822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ectangle">
            <a:extLst>
              <a:ext uri="{FF2B5EF4-FFF2-40B4-BE49-F238E27FC236}">
                <a16:creationId xmlns:a16="http://schemas.microsoft.com/office/drawing/2014/main" id="{585A4AB9-A8AE-4C81-8C8D-69A15E87CA60}"/>
              </a:ext>
            </a:extLst>
          </p:cNvPr>
          <p:cNvSpPr/>
          <p:nvPr/>
        </p:nvSpPr>
        <p:spPr>
          <a:xfrm>
            <a:off x="889561" y="3284984"/>
            <a:ext cx="7498863" cy="2497971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Объект 5">
                <a:extLst>
                  <a:ext uri="{FF2B5EF4-FFF2-40B4-BE49-F238E27FC236}">
                    <a16:creationId xmlns:a16="http://schemas.microsoft.com/office/drawing/2014/main" id="{551173FE-C3AB-44A0-9D57-F95B7AAE72C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47360" y="3459367"/>
                <a:ext cx="5574849" cy="38960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−4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6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Объект 5">
                <a:extLst>
                  <a:ext uri="{FF2B5EF4-FFF2-40B4-BE49-F238E27FC236}">
                    <a16:creationId xmlns:a16="http://schemas.microsoft.com/office/drawing/2014/main" id="{551173FE-C3AB-44A0-9D57-F95B7AAE72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7360" y="3459367"/>
                <a:ext cx="5574849" cy="389600"/>
              </a:xfrm>
              <a:prstGeom prst="rect">
                <a:avLst/>
              </a:prstGeom>
              <a:blipFill>
                <a:blip r:embed="rId5"/>
                <a:stretch>
                  <a:fillRect l="-3279" t="-21875" b="-4375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33A280D9-4089-4A49-AAD2-2242692AEC01}"/>
                  </a:ext>
                </a:extLst>
              </p:cNvPr>
              <p:cNvSpPr/>
              <p:nvPr/>
            </p:nvSpPr>
            <p:spPr>
              <a:xfrm>
                <a:off x="7207639" y="3428906"/>
                <a:ext cx="10013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33A280D9-4089-4A49-AAD2-2242692AEC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7639" y="3428906"/>
                <a:ext cx="1001300" cy="461665"/>
              </a:xfrm>
              <a:prstGeom prst="rect">
                <a:avLst/>
              </a:prstGeom>
              <a:blipFill>
                <a:blip r:embed="rId6"/>
                <a:stretch>
                  <a:fillRect t="-10526" r="-8485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E0D6BEDA-1CE3-44A0-A7E2-013E40B71612}"/>
                  </a:ext>
                </a:extLst>
              </p:cNvPr>
              <p:cNvSpPr/>
              <p:nvPr/>
            </p:nvSpPr>
            <p:spPr>
              <a:xfrm>
                <a:off x="956694" y="4042645"/>
                <a:ext cx="6876626" cy="83106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−2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5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−2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ar-AE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−4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−2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6−2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E0D6BEDA-1CE3-44A0-A7E2-013E40B716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6694" y="4042645"/>
                <a:ext cx="6876626" cy="831061"/>
              </a:xfrm>
              <a:prstGeom prst="rect">
                <a:avLst/>
              </a:prstGeom>
              <a:blipFill>
                <a:blip r:embed="rId7"/>
                <a:stretch>
                  <a:fillRect r="-798" b="-14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A58F3768-3050-4EA7-B2DC-9A896B6172C0}"/>
                  </a:ext>
                </a:extLst>
              </p:cNvPr>
              <p:cNvSpPr/>
              <p:nvPr/>
            </p:nvSpPr>
            <p:spPr>
              <a:xfrm>
                <a:off x="951831" y="4847806"/>
                <a:ext cx="4156202" cy="78380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9</m:t>
                          </m:r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36</m:t>
                          </m:r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16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=15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.5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A58F3768-3050-4EA7-B2DC-9A896B6172C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1831" y="4847806"/>
                <a:ext cx="4156202" cy="783804"/>
              </a:xfrm>
              <a:prstGeom prst="rect">
                <a:avLst/>
              </a:prstGeom>
              <a:blipFill>
                <a:blip r:embed="rId8"/>
                <a:stretch>
                  <a:fillRect r="-1613" b="-77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9750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Выборочная дисперсия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EDE1753-6757-42D7-A824-B90A7C743D07}"/>
                  </a:ext>
                </a:extLst>
              </p:cNvPr>
              <p:cNvSpPr txBox="1"/>
              <p:nvPr/>
            </p:nvSpPr>
            <p:spPr>
              <a:xfrm>
                <a:off x="891236" y="1313584"/>
                <a:ext cx="3058983" cy="10082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EDE1753-6757-42D7-A824-B90A7C743D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1236" y="1313584"/>
                <a:ext cx="3058983" cy="100822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AC622AB6-F64A-4B46-B56A-721BF506C91D}"/>
              </a:ext>
            </a:extLst>
          </p:cNvPr>
          <p:cNvSpPr/>
          <p:nvPr/>
        </p:nvSpPr>
        <p:spPr>
          <a:xfrm>
            <a:off x="611560" y="692696"/>
            <a:ext cx="80669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Удобнее искать дисперсию по более простой формуле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:</a:t>
            </a:r>
            <a:endParaRPr lang="ru-RU" sz="2400" dirty="0">
              <a:solidFill>
                <a:srgbClr val="373737"/>
              </a:solidFill>
              <a:ea typeface="MyriadPro-Regular"/>
              <a:cs typeface="MyriadPro-Regular"/>
              <a:sym typeface="MyriadPr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3014460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Выборочная дисперсия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098641D-0802-4EED-81B0-55FAC82D9532}"/>
                  </a:ext>
                </a:extLst>
              </p:cNvPr>
              <p:cNvSpPr txBox="1"/>
              <p:nvPr/>
            </p:nvSpPr>
            <p:spPr>
              <a:xfrm>
                <a:off x="891236" y="1313584"/>
                <a:ext cx="3058983" cy="10082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098641D-0802-4EED-81B0-55FAC82D95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1236" y="1313584"/>
                <a:ext cx="3058983" cy="100822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B2B63EC7-703F-4DAA-83D9-FB2C5EAA00C7}"/>
                  </a:ext>
                </a:extLst>
              </p:cNvPr>
              <p:cNvSpPr/>
              <p:nvPr/>
            </p:nvSpPr>
            <p:spPr>
              <a:xfrm>
                <a:off x="3662187" y="1268760"/>
                <a:ext cx="4294189" cy="1100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−2 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⋅</m:t>
                                  </m:r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= 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B2B63EC7-703F-4DAA-83D9-FB2C5EAA00C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62187" y="1268760"/>
                <a:ext cx="4294189" cy="110055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EE2DD10E-5AA5-4584-AB63-BB20705E6603}"/>
              </a:ext>
            </a:extLst>
          </p:cNvPr>
          <p:cNvSpPr/>
          <p:nvPr/>
        </p:nvSpPr>
        <p:spPr>
          <a:xfrm>
            <a:off x="611560" y="692696"/>
            <a:ext cx="80669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Удобнее искать дисперсию по более простой формуле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:</a:t>
            </a:r>
            <a:endParaRPr lang="ru-RU" sz="2400" dirty="0">
              <a:solidFill>
                <a:srgbClr val="373737"/>
              </a:solidFill>
              <a:ea typeface="MyriadPro-Regular"/>
              <a:cs typeface="MyriadPro-Regular"/>
              <a:sym typeface="MyriadPr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237736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Две статистики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B4897DF-023C-8B4F-9359-87A7AA29705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t="392" b="6356"/>
          <a:stretch/>
        </p:blipFill>
        <p:spPr>
          <a:xfrm flipH="1">
            <a:off x="1331640" y="1324181"/>
            <a:ext cx="2520000" cy="2520000"/>
          </a:xfrm>
          <a:prstGeom prst="ellipse">
            <a:avLst/>
          </a:prstGeom>
        </p:spPr>
      </p:pic>
      <p:sp>
        <p:nvSpPr>
          <p:cNvPr id="5" name="Объект 5">
            <a:extLst>
              <a:ext uri="{FF2B5EF4-FFF2-40B4-BE49-F238E27FC236}">
                <a16:creationId xmlns:a16="http://schemas.microsoft.com/office/drawing/2014/main" id="{0CE8367F-4A24-7D47-B9E2-C04F39E2FDDB}"/>
              </a:ext>
            </a:extLst>
          </p:cNvPr>
          <p:cNvSpPr txBox="1">
            <a:spLocks/>
          </p:cNvSpPr>
          <p:nvPr/>
        </p:nvSpPr>
        <p:spPr>
          <a:xfrm>
            <a:off x="1596763" y="3993974"/>
            <a:ext cx="1989754" cy="8791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Томас Байес </a:t>
            </a:r>
            <a:r>
              <a:rPr lang="ru-RU" sz="2400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(это неточно)</a:t>
            </a:r>
          </a:p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endParaRPr lang="ru-RU" sz="2400" dirty="0">
              <a:solidFill>
                <a:srgbClr val="28516A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5B7603B-CDBA-B84B-A11A-A881B791B3F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6290" b="11626"/>
          <a:stretch/>
        </p:blipFill>
        <p:spPr>
          <a:xfrm flipH="1">
            <a:off x="5441996" y="1324181"/>
            <a:ext cx="2520000" cy="2520000"/>
          </a:xfrm>
          <a:prstGeom prst="ellipse">
            <a:avLst/>
          </a:prstGeom>
        </p:spPr>
      </p:pic>
      <p:sp>
        <p:nvSpPr>
          <p:cNvPr id="7" name="Объект 5">
            <a:extLst>
              <a:ext uri="{FF2B5EF4-FFF2-40B4-BE49-F238E27FC236}">
                <a16:creationId xmlns:a16="http://schemas.microsoft.com/office/drawing/2014/main" id="{6285B52A-17A7-594B-AD0E-A3B756DAEB5E}"/>
              </a:ext>
            </a:extLst>
          </p:cNvPr>
          <p:cNvSpPr txBox="1">
            <a:spLocks/>
          </p:cNvSpPr>
          <p:nvPr/>
        </p:nvSpPr>
        <p:spPr>
          <a:xfrm>
            <a:off x="4973804" y="3999639"/>
            <a:ext cx="3456384" cy="8791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Рональд Фишер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ru-RU" sz="2400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(это почти наверное)</a:t>
            </a:r>
          </a:p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endParaRPr lang="ru-RU" sz="2400" dirty="0">
              <a:solidFill>
                <a:srgbClr val="28516A"/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E21286C-3BCB-7D4F-B898-7F398245A638}"/>
              </a:ext>
            </a:extLst>
          </p:cNvPr>
          <p:cNvSpPr/>
          <p:nvPr/>
        </p:nvSpPr>
        <p:spPr>
          <a:xfrm>
            <a:off x="611560" y="6165850"/>
            <a:ext cx="1718099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r>
              <a:rPr lang="en" sz="1100" dirty="0" err="1">
                <a:solidFill>
                  <a:schemeClr val="bg1">
                    <a:lumMod val="75000"/>
                  </a:schemeClr>
                </a:solidFill>
              </a:rPr>
              <a:t>wikimedia.org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3050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Выборочная дисперсия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43C84A8-652D-46F1-8E2E-EC1ADB65FCAA}"/>
                  </a:ext>
                </a:extLst>
              </p:cNvPr>
              <p:cNvSpPr txBox="1"/>
              <p:nvPr/>
            </p:nvSpPr>
            <p:spPr>
              <a:xfrm>
                <a:off x="891236" y="1313584"/>
                <a:ext cx="3058983" cy="10082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43C84A8-652D-46F1-8E2E-EC1ADB65FC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1236" y="1313584"/>
                <a:ext cx="3058983" cy="100822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F715FA2F-2691-455C-82DF-1115C8FE08DE}"/>
                  </a:ext>
                </a:extLst>
              </p:cNvPr>
              <p:cNvSpPr/>
              <p:nvPr/>
            </p:nvSpPr>
            <p:spPr>
              <a:xfrm>
                <a:off x="3662187" y="1268760"/>
                <a:ext cx="4294189" cy="1100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−2 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⋅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 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F715FA2F-2691-455C-82DF-1115C8FE08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62187" y="1268760"/>
                <a:ext cx="4294189" cy="110055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833B6BE9-FE8E-41F9-A319-55A4A65CF3A5}"/>
                  </a:ext>
                </a:extLst>
              </p:cNvPr>
              <p:cNvSpPr/>
              <p:nvPr/>
            </p:nvSpPr>
            <p:spPr>
              <a:xfrm>
                <a:off x="2222027" y="2366633"/>
                <a:ext cx="4636013" cy="1100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Sup>
                            <m:sSub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acc>
                            <m:accPr>
                              <m:chr m:val="̅"/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num>
                        <m:den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833B6BE9-FE8E-41F9-A319-55A4A65CF3A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2027" y="2366633"/>
                <a:ext cx="4636013" cy="110055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7818EA4-6623-4473-B2D2-0874504261A3}"/>
              </a:ext>
            </a:extLst>
          </p:cNvPr>
          <p:cNvSpPr/>
          <p:nvPr/>
        </p:nvSpPr>
        <p:spPr>
          <a:xfrm>
            <a:off x="611560" y="692696"/>
            <a:ext cx="80669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Удобнее искать дисперсию по более простой формуле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:</a:t>
            </a:r>
            <a:endParaRPr lang="ru-RU" sz="2400" dirty="0">
              <a:solidFill>
                <a:srgbClr val="373737"/>
              </a:solidFill>
              <a:ea typeface="MyriadPro-Regular"/>
              <a:cs typeface="MyriadPro-Regular"/>
              <a:sym typeface="MyriadPr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3707372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Выборочная дисперсия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89DB742-A71E-4042-9EE2-FF380A1B946D}"/>
                  </a:ext>
                </a:extLst>
              </p:cNvPr>
              <p:cNvSpPr txBox="1"/>
              <p:nvPr/>
            </p:nvSpPr>
            <p:spPr>
              <a:xfrm>
                <a:off x="891236" y="1313584"/>
                <a:ext cx="3058983" cy="10082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89DB742-A71E-4042-9EE2-FF380A1B94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1236" y="1313584"/>
                <a:ext cx="3058983" cy="100822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9AF47323-487D-4107-891D-46C8856A4BA9}"/>
                  </a:ext>
                </a:extLst>
              </p:cNvPr>
              <p:cNvSpPr/>
              <p:nvPr/>
            </p:nvSpPr>
            <p:spPr>
              <a:xfrm>
                <a:off x="3662187" y="1268760"/>
                <a:ext cx="4294189" cy="1100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−2 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⋅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 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9AF47323-487D-4107-891D-46C8856A4BA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62187" y="1268760"/>
                <a:ext cx="4294189" cy="110055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6A777BCE-D6BE-4C81-A202-C93BDF367777}"/>
                  </a:ext>
                </a:extLst>
              </p:cNvPr>
              <p:cNvSpPr/>
              <p:nvPr/>
            </p:nvSpPr>
            <p:spPr>
              <a:xfrm>
                <a:off x="2222027" y="2366633"/>
                <a:ext cx="4636013" cy="1100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Sup>
                            <m:sSub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acc>
                            <m:accPr>
                              <m:chr m:val="̅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6A777BCE-D6BE-4C81-A202-C93BDF3677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2027" y="2366633"/>
                <a:ext cx="4636013" cy="110055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D379F928-D13E-45C1-B705-AAE89AAC1A88}"/>
                  </a:ext>
                </a:extLst>
              </p:cNvPr>
              <p:cNvSpPr/>
              <p:nvPr/>
            </p:nvSpPr>
            <p:spPr>
              <a:xfrm>
                <a:off x="2205560" y="3740448"/>
                <a:ext cx="2506392" cy="4893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acc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−2 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D379F928-D13E-45C1-B705-AAE89AAC1A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05560" y="3740448"/>
                <a:ext cx="2506392" cy="489365"/>
              </a:xfrm>
              <a:prstGeom prst="rect">
                <a:avLst/>
              </a:prstGeom>
              <a:blipFill>
                <a:blip r:embed="rId7"/>
                <a:stretch>
                  <a:fillRect b="-1794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2E15EFEA-891B-44B7-B85D-D62794E83E90}"/>
              </a:ext>
            </a:extLst>
          </p:cNvPr>
          <p:cNvSpPr/>
          <p:nvPr/>
        </p:nvSpPr>
        <p:spPr>
          <a:xfrm>
            <a:off x="611560" y="692696"/>
            <a:ext cx="80669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Удобнее искать дисперсию по более простой формуле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:</a:t>
            </a:r>
            <a:endParaRPr lang="ru-RU" sz="2400" dirty="0">
              <a:solidFill>
                <a:srgbClr val="373737"/>
              </a:solidFill>
              <a:ea typeface="MyriadPro-Regular"/>
              <a:cs typeface="MyriadPro-Regular"/>
              <a:sym typeface="MyriadPr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3509355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Выборочная дисперсия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046A7BD-AA59-DE41-A509-97CE6DB5379F}"/>
                  </a:ext>
                </a:extLst>
              </p:cNvPr>
              <p:cNvSpPr txBox="1"/>
              <p:nvPr/>
            </p:nvSpPr>
            <p:spPr>
              <a:xfrm>
                <a:off x="891236" y="1313584"/>
                <a:ext cx="3058983" cy="10082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046A7BD-AA59-DE41-A509-97CE6DB537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1236" y="1313584"/>
                <a:ext cx="3058983" cy="100822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672A88D8-A41D-AD4E-A14B-0F809001C13F}"/>
                  </a:ext>
                </a:extLst>
              </p:cNvPr>
              <p:cNvSpPr/>
              <p:nvPr/>
            </p:nvSpPr>
            <p:spPr>
              <a:xfrm>
                <a:off x="4166243" y="3736111"/>
                <a:ext cx="2088232" cy="4893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acc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672A88D8-A41D-AD4E-A14B-0F809001C13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6243" y="3736111"/>
                <a:ext cx="2088232" cy="4893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1BF12637-144C-F243-860B-C6CF22EC7DDA}"/>
                  </a:ext>
                </a:extLst>
              </p:cNvPr>
              <p:cNvSpPr/>
              <p:nvPr/>
            </p:nvSpPr>
            <p:spPr>
              <a:xfrm>
                <a:off x="3662187" y="1268760"/>
                <a:ext cx="4294189" cy="1100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−2 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⋅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 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1BF12637-144C-F243-860B-C6CF22EC7D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62187" y="1268760"/>
                <a:ext cx="4294189" cy="110055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A8E99009-7353-404E-972D-5C611BFE5296}"/>
                  </a:ext>
                </a:extLst>
              </p:cNvPr>
              <p:cNvSpPr/>
              <p:nvPr/>
            </p:nvSpPr>
            <p:spPr>
              <a:xfrm>
                <a:off x="2222027" y="2366633"/>
                <a:ext cx="4636013" cy="1100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Sup>
                            <m:sSub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acc>
                            <m:accPr>
                              <m:chr m:val="̅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A8E99009-7353-404E-972D-5C611BFE52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2027" y="2366633"/>
                <a:ext cx="4636013" cy="110055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A1DF9E4B-2255-2245-B534-E5EBE451DFCB}"/>
                  </a:ext>
                </a:extLst>
              </p:cNvPr>
              <p:cNvSpPr/>
              <p:nvPr/>
            </p:nvSpPr>
            <p:spPr>
              <a:xfrm>
                <a:off x="2205560" y="3740448"/>
                <a:ext cx="2506392" cy="4893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−2 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A1DF9E4B-2255-2245-B534-E5EBE451DF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05560" y="3740448"/>
                <a:ext cx="2506392" cy="489365"/>
              </a:xfrm>
              <a:prstGeom prst="rect">
                <a:avLst/>
              </a:prstGeom>
              <a:blipFill>
                <a:blip r:embed="rId8"/>
                <a:stretch>
                  <a:fillRect b="-1794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BB45BA94-F615-4800-A449-F49310DE4B83}"/>
              </a:ext>
            </a:extLst>
          </p:cNvPr>
          <p:cNvSpPr/>
          <p:nvPr/>
        </p:nvSpPr>
        <p:spPr>
          <a:xfrm>
            <a:off x="611560" y="692696"/>
            <a:ext cx="80669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Удобнее искать дисперсию по более простой формуле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:</a:t>
            </a:r>
            <a:endParaRPr lang="ru-RU" sz="2400" dirty="0">
              <a:solidFill>
                <a:srgbClr val="373737"/>
              </a:solidFill>
              <a:ea typeface="MyriadPro-Regular"/>
              <a:cs typeface="MyriadPro-Regular"/>
              <a:sym typeface="MyriadPr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41953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Выборочная дисперсия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046A7BD-AA59-DE41-A509-97CE6DB5379F}"/>
                  </a:ext>
                </a:extLst>
              </p:cNvPr>
              <p:cNvSpPr txBox="1"/>
              <p:nvPr/>
            </p:nvSpPr>
            <p:spPr>
              <a:xfrm>
                <a:off x="647564" y="1413427"/>
                <a:ext cx="7848872" cy="3970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acc>
                        <m:accPr>
                          <m:chr m:val="̅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046A7BD-AA59-DE41-A509-97CE6DB537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564" y="1413427"/>
                <a:ext cx="7848872" cy="397032"/>
              </a:xfrm>
              <a:prstGeom prst="rect">
                <a:avLst/>
              </a:prstGeom>
              <a:blipFill>
                <a:blip r:embed="rId4"/>
                <a:stretch>
                  <a:fillRect t="-6061" b="-33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">
            <a:extLst>
              <a:ext uri="{FF2B5EF4-FFF2-40B4-BE49-F238E27FC236}">
                <a16:creationId xmlns:a16="http://schemas.microsoft.com/office/drawing/2014/main" id="{BCAB5576-1701-4873-9694-F3755BA35C1E}"/>
              </a:ext>
            </a:extLst>
          </p:cNvPr>
          <p:cNvSpPr/>
          <p:nvPr/>
        </p:nvSpPr>
        <p:spPr>
          <a:xfrm>
            <a:off x="827584" y="2132856"/>
            <a:ext cx="7498863" cy="2497971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Объект 5">
                <a:extLst>
                  <a:ext uri="{FF2B5EF4-FFF2-40B4-BE49-F238E27FC236}">
                    <a16:creationId xmlns:a16="http://schemas.microsoft.com/office/drawing/2014/main" id="{3C5886D6-EBC9-43E6-9B45-50307256551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85383" y="2330283"/>
                <a:ext cx="5574849" cy="38960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−4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6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Объект 5">
                <a:extLst>
                  <a:ext uri="{FF2B5EF4-FFF2-40B4-BE49-F238E27FC236}">
                    <a16:creationId xmlns:a16="http://schemas.microsoft.com/office/drawing/2014/main" id="{3C5886D6-EBC9-43E6-9B45-5030725655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5383" y="2330283"/>
                <a:ext cx="5574849" cy="389600"/>
              </a:xfrm>
              <a:prstGeom prst="rect">
                <a:avLst/>
              </a:prstGeom>
              <a:blipFill>
                <a:blip r:embed="rId5"/>
                <a:stretch>
                  <a:fillRect l="-3279" t="-21875" b="-4375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41D0E517-E366-4C33-BDAA-AA3464A16882}"/>
                  </a:ext>
                </a:extLst>
              </p:cNvPr>
              <p:cNvSpPr/>
              <p:nvPr/>
            </p:nvSpPr>
            <p:spPr>
              <a:xfrm>
                <a:off x="7145662" y="2299822"/>
                <a:ext cx="10013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ar-AE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41D0E517-E366-4C33-BDAA-AA3464A168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45662" y="2299822"/>
                <a:ext cx="1001300" cy="461665"/>
              </a:xfrm>
              <a:prstGeom prst="rect">
                <a:avLst/>
              </a:prstGeom>
              <a:blipFill>
                <a:blip r:embed="rId6"/>
                <a:stretch>
                  <a:fillRect t="-10526" r="-9146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C607CFA7-72BD-4FC6-BC72-B8A27F6AEE53}"/>
                  </a:ext>
                </a:extLst>
              </p:cNvPr>
              <p:cNvSpPr/>
              <p:nvPr/>
            </p:nvSpPr>
            <p:spPr>
              <a:xfrm>
                <a:off x="2346733" y="2949510"/>
                <a:ext cx="4921540" cy="83106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ar-AE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−4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ar-AE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=19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.5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C607CFA7-72BD-4FC6-BC72-B8A27F6AEE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6733" y="2949510"/>
                <a:ext cx="4921540" cy="831061"/>
              </a:xfrm>
              <a:prstGeom prst="rect">
                <a:avLst/>
              </a:prstGeom>
              <a:blipFill>
                <a:blip r:embed="rId7"/>
                <a:stretch>
                  <a:fillRect r="-1487" b="-14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4849C61E-2230-4F20-B842-3E71446DA6D6}"/>
                  </a:ext>
                </a:extLst>
              </p:cNvPr>
              <p:cNvSpPr/>
              <p:nvPr/>
            </p:nvSpPr>
            <p:spPr>
              <a:xfrm>
                <a:off x="2346733" y="3975447"/>
                <a:ext cx="314675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9.5 −4</m:t>
                      </m:r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=15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.5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4849C61E-2230-4F20-B842-3E71446DA6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6733" y="3975447"/>
                <a:ext cx="3146759" cy="461665"/>
              </a:xfrm>
              <a:prstGeom prst="rect">
                <a:avLst/>
              </a:prstGeom>
              <a:blipFill>
                <a:blip r:embed="rId8"/>
                <a:stretch>
                  <a:fillRect t="-10526" r="-2326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E6DE5BD8-71E6-0149-B37D-3A01551FA809}"/>
              </a:ext>
            </a:extLst>
          </p:cNvPr>
          <p:cNvSpPr/>
          <p:nvPr/>
        </p:nvSpPr>
        <p:spPr>
          <a:xfrm>
            <a:off x="611560" y="692696"/>
            <a:ext cx="80669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Удобнее искать дисперсию по более простой формуле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:</a:t>
            </a:r>
            <a:endParaRPr lang="ru-RU" sz="2400" dirty="0">
              <a:solidFill>
                <a:srgbClr val="373737"/>
              </a:solidFill>
              <a:ea typeface="MyriadPro-Regular"/>
              <a:cs typeface="MyriadPro-Regular"/>
              <a:sym typeface="MyriadPr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2080272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Стандартное отклонение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25891C1-3B5D-4418-BF79-238C1895D40E}"/>
              </a:ext>
            </a:extLst>
          </p:cNvPr>
          <p:cNvSpPr/>
          <p:nvPr/>
        </p:nvSpPr>
        <p:spPr>
          <a:xfrm>
            <a:off x="612000" y="692696"/>
            <a:ext cx="77908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Дисперсия измеряется в квадратных величинах</a:t>
            </a:r>
          </a:p>
        </p:txBody>
      </p:sp>
    </p:spTree>
    <p:extLst>
      <p:ext uri="{BB962C8B-B14F-4D97-AF65-F5344CB8AC3E}">
        <p14:creationId xmlns:p14="http://schemas.microsoft.com/office/powerpoint/2010/main" val="894961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Стандартное отклонение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0B2D5B4F-DCD9-46A3-B454-0EBD3BFF5EC8}"/>
              </a:ext>
            </a:extLst>
          </p:cNvPr>
          <p:cNvSpPr/>
          <p:nvPr/>
        </p:nvSpPr>
        <p:spPr>
          <a:xfrm>
            <a:off x="612000" y="692696"/>
            <a:ext cx="7790876" cy="14311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Дисперсия измеряется в квадратных величинах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Чтобы вернуться назад к исходным величинам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 можно взять из неё квадратных корень </a:t>
            </a:r>
          </a:p>
        </p:txBody>
      </p:sp>
    </p:spTree>
    <p:extLst>
      <p:ext uri="{BB962C8B-B14F-4D97-AF65-F5344CB8AC3E}">
        <p14:creationId xmlns:p14="http://schemas.microsoft.com/office/powerpoint/2010/main" val="773176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Стандартное отклонение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DF563D3-0B74-7042-983F-FF2AD78DEFE2}"/>
              </a:ext>
            </a:extLst>
          </p:cNvPr>
          <p:cNvSpPr/>
          <p:nvPr/>
        </p:nvSpPr>
        <p:spPr>
          <a:xfrm>
            <a:off x="612000" y="692696"/>
            <a:ext cx="7790876" cy="14311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Дисперсия измеряется в квадратных величинах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Чтобы вернуться назад к исходным величинам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,</a:t>
            </a: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 можно взять из неё квадратных корень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ECDA0A96-DDC4-A749-AFD3-4B4A582C824F}"/>
                  </a:ext>
                </a:extLst>
              </p:cNvPr>
              <p:cNvSpPr/>
              <p:nvPr/>
            </p:nvSpPr>
            <p:spPr>
              <a:xfrm>
                <a:off x="971600" y="2638557"/>
                <a:ext cx="1414362" cy="55290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</m:acc>
                      <m:r>
                        <a:rPr lang="ar-AE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ECDA0A96-DDC4-A749-AFD3-4B4A582C82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600" y="2638557"/>
                <a:ext cx="1414362" cy="552908"/>
              </a:xfrm>
              <a:prstGeom prst="rect">
                <a:avLst/>
              </a:prstGeom>
              <a:blipFill>
                <a:blip r:embed="rId4"/>
                <a:stretch>
                  <a:fillRect r="-6034" b="-2417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Объект 5">
                <a:extLst>
                  <a:ext uri="{FF2B5EF4-FFF2-40B4-BE49-F238E27FC236}">
                    <a16:creationId xmlns:a16="http://schemas.microsoft.com/office/drawing/2014/main" id="{7E461DB6-03B9-9345-9FAE-41168C06082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139952" y="2708920"/>
                <a:ext cx="3456384" cy="49956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ru-RU" sz="2400" b="1" dirty="0" smtClean="0">
                          <a:solidFill>
                            <a:srgbClr val="28516A"/>
                          </a:solidFill>
                        </a:rPr>
                        <m:t>лет</m:t>
                      </m:r>
                      <m:r>
                        <m:rPr>
                          <m:nor/>
                        </m:rPr>
                        <a:rPr lang="en-US" sz="2400" b="1" dirty="0" smtClean="0">
                          <a:solidFill>
                            <a:srgbClr val="28516A"/>
                          </a:solidFill>
                        </a:rPr>
                        <m:t> </m:t>
                      </m:r>
                      <m:r>
                        <m:rPr>
                          <m:nor/>
                        </m:rPr>
                        <a:rPr lang="ru-RU" sz="2400" b="1" dirty="0" smtClean="0">
                          <a:solidFill>
                            <a:srgbClr val="28516A"/>
                          </a:solidFill>
                        </a:rPr>
                        <m:t> </m:t>
                      </m:r>
                      <m:r>
                        <m:rPr>
                          <m:nor/>
                        </m:rPr>
                        <a:rPr lang="ru-RU" sz="2400" b="1" dirty="0" smtClean="0">
                          <a:solidFill>
                            <a:srgbClr val="28516A"/>
                          </a:solidFill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m:rPr>
                              <m:nor/>
                            </m:rPr>
                            <a:rPr lang="ru-RU" sz="2400" b="1" dirty="0">
                              <a:solidFill>
                                <a:srgbClr val="28516A"/>
                              </a:solidFill>
                            </a:rPr>
                            <m:t>лет</m:t>
                          </m:r>
                          <m:r>
                            <m:rPr>
                              <m:nor/>
                            </m:rPr>
                            <a:rPr lang="en-US" sz="2400" b="1" dirty="0">
                              <a:solidFill>
                                <a:srgbClr val="28516A"/>
                              </a:solidFill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ru-RU" sz="2400" b="1" dirty="0">
                              <a:solidFill>
                                <a:srgbClr val="28516A"/>
                              </a:solidFill>
                            </a:rPr>
                            <m:t>в квадрате</m:t>
                          </m:r>
                        </m:e>
                      </m:ra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Объект 5">
                <a:extLst>
                  <a:ext uri="{FF2B5EF4-FFF2-40B4-BE49-F238E27FC236}">
                    <a16:creationId xmlns:a16="http://schemas.microsoft.com/office/drawing/2014/main" id="{7E461DB6-03B9-9345-9FAE-41168C0608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9952" y="2708920"/>
                <a:ext cx="3456384" cy="49956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61479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Несмещённая выборочная дисперсия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42A7CB88-2EF0-4581-9AFB-AB82724FA871}"/>
              </a:ext>
            </a:extLst>
          </p:cNvPr>
          <p:cNvSpPr/>
          <p:nvPr/>
        </p:nvSpPr>
        <p:spPr>
          <a:xfrm>
            <a:off x="612000" y="692696"/>
            <a:ext cx="74820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Обычно на практике используют другую формулу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:</a:t>
            </a:r>
            <a:endParaRPr lang="ru-RU" sz="2400" dirty="0">
              <a:solidFill>
                <a:srgbClr val="373737"/>
              </a:solidFill>
              <a:ea typeface="MyriadPro-Regular"/>
              <a:cs typeface="MyriadPro-Regular"/>
              <a:sym typeface="MyriadPro-Regular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709F2C5-A5C2-4B1D-8EB5-67C11D10D578}"/>
                  </a:ext>
                </a:extLst>
              </p:cNvPr>
              <p:cNvSpPr txBox="1"/>
              <p:nvPr/>
            </p:nvSpPr>
            <p:spPr>
              <a:xfrm>
                <a:off x="971600" y="1412776"/>
                <a:ext cx="6924331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+…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400" b="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709F2C5-A5C2-4B1D-8EB5-67C11D10D5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600" y="1412776"/>
                <a:ext cx="6924331" cy="100822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0896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Несмещённая выборочная дисперсия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96F1E0D-4BB0-46E9-BE60-A12CE3E49546}"/>
              </a:ext>
            </a:extLst>
          </p:cNvPr>
          <p:cNvSpPr/>
          <p:nvPr/>
        </p:nvSpPr>
        <p:spPr>
          <a:xfrm>
            <a:off x="612000" y="692696"/>
            <a:ext cx="74820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Обычно на практике используют другую формулу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:</a:t>
            </a:r>
            <a:endParaRPr lang="ru-RU" sz="2400" dirty="0">
              <a:solidFill>
                <a:srgbClr val="373737"/>
              </a:solidFill>
              <a:ea typeface="MyriadPro-Regular"/>
              <a:cs typeface="MyriadPro-Regular"/>
              <a:sym typeface="MyriadPro-Regular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A5CDDD4-A409-479A-BF3C-3BAFC3A9A273}"/>
                  </a:ext>
                </a:extLst>
              </p:cNvPr>
              <p:cNvSpPr txBox="1"/>
              <p:nvPr/>
            </p:nvSpPr>
            <p:spPr>
              <a:xfrm>
                <a:off x="971600" y="1412776"/>
                <a:ext cx="6924331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+…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400" b="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A5CDDD4-A409-479A-BF3C-3BAFC3A9A2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600" y="1412776"/>
                <a:ext cx="6924331" cy="100822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C4A6D295-DDAE-482E-8118-7E2D3E168E26}"/>
              </a:ext>
            </a:extLst>
          </p:cNvPr>
          <p:cNvSpPr/>
          <p:nvPr/>
        </p:nvSpPr>
        <p:spPr>
          <a:xfrm>
            <a:off x="612000" y="2780928"/>
            <a:ext cx="79208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Это несмещённая дисперсия</a:t>
            </a:r>
          </a:p>
          <a:p>
            <a:pPr>
              <a:buClr>
                <a:srgbClr val="28516A"/>
              </a:buClr>
            </a:pPr>
            <a:endParaRPr lang="ru-RU" sz="2400" dirty="0">
              <a:solidFill>
                <a:srgbClr val="373737"/>
              </a:solidFill>
              <a:ea typeface="MyriadPro-Regular"/>
              <a:cs typeface="MyriadPro-Regular"/>
              <a:sym typeface="MyriadPr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3112074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Несмещённая выборочная дисперсия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AE5F0AE-1029-5F47-B013-87F8220C60EA}"/>
              </a:ext>
            </a:extLst>
          </p:cNvPr>
          <p:cNvSpPr/>
          <p:nvPr/>
        </p:nvSpPr>
        <p:spPr>
          <a:xfrm>
            <a:off x="612000" y="692696"/>
            <a:ext cx="74820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Обычно на практике используют другую формулу</a:t>
            </a:r>
            <a:r>
              <a:rPr lang="en-US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:</a:t>
            </a:r>
            <a:endParaRPr lang="ru-RU" sz="2400" dirty="0">
              <a:solidFill>
                <a:srgbClr val="373737"/>
              </a:solidFill>
              <a:ea typeface="MyriadPro-Regular"/>
              <a:cs typeface="MyriadPro-Regular"/>
              <a:sym typeface="MyriadPro-Regular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046A7BD-AA59-DE41-A509-97CE6DB5379F}"/>
                  </a:ext>
                </a:extLst>
              </p:cNvPr>
              <p:cNvSpPr txBox="1"/>
              <p:nvPr/>
            </p:nvSpPr>
            <p:spPr>
              <a:xfrm>
                <a:off x="971600" y="1412776"/>
                <a:ext cx="6924331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+…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400" b="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046A7BD-AA59-DE41-A509-97CE6DB537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600" y="1412776"/>
                <a:ext cx="6924331" cy="100822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8D0EEFAC-E02A-AD4B-A9CD-6EFFD97CE685}"/>
              </a:ext>
            </a:extLst>
          </p:cNvPr>
          <p:cNvSpPr/>
          <p:nvPr/>
        </p:nvSpPr>
        <p:spPr>
          <a:xfrm>
            <a:off x="612000" y="2780928"/>
            <a:ext cx="792088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Это несмещённая дисперсия</a:t>
            </a: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ea typeface="MyriadPro-Regular"/>
              <a:cs typeface="MyriadPro-Regular"/>
              <a:sym typeface="MyriadPro-Regular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Что это значит, мы подробно обсудим в будущих неделях нашей специализации</a:t>
            </a:r>
          </a:p>
        </p:txBody>
      </p:sp>
    </p:spTree>
    <p:extLst>
      <p:ext uri="{BB962C8B-B14F-4D97-AF65-F5344CB8AC3E}">
        <p14:creationId xmlns:p14="http://schemas.microsoft.com/office/powerpoint/2010/main" val="2194214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wrap="square" rIns="0" bIns="0">
            <a:noAutofit/>
          </a:bodyPr>
          <a:lstStyle>
            <a:defPPr>
              <a:defRPr lang="ru-RU"/>
            </a:defPPr>
            <a:lvl1pPr>
              <a:defRPr sz="3200" b="1">
                <a:solidFill>
                  <a:srgbClr val="28516A"/>
                </a:solidFill>
              </a:defRPr>
            </a:lvl1pPr>
          </a:lstStyle>
          <a:p>
            <a:r>
              <a:rPr lang="ru-RU" dirty="0"/>
              <a:t>Частотный взгляд на вероятность</a:t>
            </a:r>
          </a:p>
        </p:txBody>
      </p:sp>
      <p:sp>
        <p:nvSpPr>
          <p:cNvPr id="7" name="Содержимое 2">
            <a:extLst>
              <a:ext uri="{FF2B5EF4-FFF2-40B4-BE49-F238E27FC236}">
                <a16:creationId xmlns:a16="http://schemas.microsoft.com/office/drawing/2014/main" id="{05252134-BA7D-46BF-A105-6D8EC9115847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496504" cy="4464496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Фишер</a:t>
            </a:r>
            <a:r>
              <a:rPr lang="en-US" sz="2400" b="1" dirty="0">
                <a:solidFill>
                  <a:srgbClr val="28516A"/>
                </a:solidFill>
                <a:latin typeface="Myriad Pro" pitchFamily="34" charset="0"/>
              </a:rPr>
              <a:t>:</a:t>
            </a:r>
            <a:r>
              <a:rPr lang="en-US" sz="2400" dirty="0">
                <a:solidFill>
                  <a:srgbClr val="28516A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28516A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наука не может рассматривать вероятность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как нечто субъективное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287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Перцентиль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380FAF31-EE9D-4BBE-8A32-F15EFCB02DE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136904" cy="3501088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Перцентиль порядка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𝒌</m:t>
                    </m:r>
                  </m:oMath>
                </a14:m>
                <a:r>
                  <a:rPr lang="ru-RU" sz="2400" b="1" dirty="0">
                    <a:solidFill>
                      <a:srgbClr val="28516A"/>
                    </a:solidFill>
                  </a:rPr>
                  <a:t> 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–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это такое число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что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%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br>
                  <a:rPr lang="ru-RU" sz="2400" dirty="0">
                    <a:solidFill>
                      <a:srgbClr val="5C5B5C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выборки меньше этого числа 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380FAF31-EE9D-4BBE-8A32-F15EFCB02D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136904" cy="3501088"/>
              </a:xfrm>
              <a:prstGeom prst="rect">
                <a:avLst/>
              </a:prstGeom>
              <a:blipFill>
                <a:blip r:embed="rId4"/>
                <a:stretch>
                  <a:fillRect l="-1124" t="-122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25603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Перцентиль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928C99CA-8C3F-4DE1-86D5-E68F6025141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136904" cy="3501088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Перцентиль порядка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𝒌</m:t>
                    </m:r>
                  </m:oMath>
                </a14:m>
                <a:r>
                  <a:rPr lang="ru-RU" sz="2400" b="1" dirty="0">
                    <a:solidFill>
                      <a:srgbClr val="28516A"/>
                    </a:solidFill>
                  </a:rPr>
                  <a:t> 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–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это такое число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что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%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br>
                  <a:rPr lang="ru-RU" sz="2400" dirty="0">
                    <a:solidFill>
                      <a:srgbClr val="5C5B5C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выборки меньше этого числа 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Перцентиль это выборочный аналог квантиля 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Проще всего вычислять его по упорядоченной выборке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d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</m:d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≤…≤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5C5B5C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928C99CA-8C3F-4DE1-86D5-E68F602514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136904" cy="3501088"/>
              </a:xfrm>
              <a:prstGeom prst="rect">
                <a:avLst/>
              </a:prstGeom>
              <a:blipFill>
                <a:blip r:embed="rId4"/>
                <a:stretch>
                  <a:fillRect l="-1124" t="-122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43200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Перцентиль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Объект 5">
                <a:extLst>
                  <a:ext uri="{FF2B5EF4-FFF2-40B4-BE49-F238E27FC236}">
                    <a16:creationId xmlns:a16="http://schemas.microsoft.com/office/drawing/2014/main" id="{AAE79487-0DD1-4842-AF24-D66CE3DD9C9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136904" cy="3501088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Перцентиль порядка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𝒌</m:t>
                    </m:r>
                  </m:oMath>
                </a14:m>
                <a:r>
                  <a:rPr lang="ru-RU" sz="2400" b="1" dirty="0">
                    <a:solidFill>
                      <a:srgbClr val="28516A"/>
                    </a:solidFill>
                  </a:rPr>
                  <a:t> 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–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это такое число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что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%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br>
                  <a:rPr lang="ru-RU" sz="2400" dirty="0">
                    <a:solidFill>
                      <a:srgbClr val="5C5B5C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выборки меньше этого числа 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Перцентиль это выборочный аналог квантиля 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Проще всего вычислять его по упорядоченной выборке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d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</m:d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≤…≤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5C5B5C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Квартили – перцентили с шагом в</a:t>
                </a:r>
                <a:r>
                  <a:rPr lang="ru-RU" sz="2400" dirty="0">
                    <a:solidFill>
                      <a:srgbClr val="5C5B5C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0.25</m:t>
                    </m:r>
                  </m:oMath>
                </a14:m>
                <a:r>
                  <a:rPr lang="en-US" sz="2400" dirty="0">
                    <a:solidFill>
                      <a:srgbClr val="5C5B5C"/>
                    </a:solidFill>
                  </a:rPr>
                  <a:t>:</a:t>
                </a:r>
                <a:endParaRPr lang="ru-RU" sz="2400" dirty="0">
                  <a:solidFill>
                    <a:srgbClr val="5C5B5C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7" name="Объект 5">
                <a:extLst>
                  <a:ext uri="{FF2B5EF4-FFF2-40B4-BE49-F238E27FC236}">
                    <a16:creationId xmlns:a16="http://schemas.microsoft.com/office/drawing/2014/main" id="{AAE79487-0DD1-4842-AF24-D66CE3DD9C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136904" cy="3501088"/>
              </a:xfrm>
              <a:prstGeom prst="rect">
                <a:avLst/>
              </a:prstGeom>
              <a:blipFill>
                <a:blip r:embed="rId4"/>
                <a:stretch>
                  <a:fillRect l="-1124" t="-122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B24B2F6F-60E6-4955-A02E-20B262817FB3}"/>
                  </a:ext>
                </a:extLst>
              </p:cNvPr>
              <p:cNvSpPr/>
              <p:nvPr/>
            </p:nvSpPr>
            <p:spPr>
              <a:xfrm>
                <a:off x="1979712" y="4083235"/>
                <a:ext cx="1713098" cy="4978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(0.25⋅[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+1])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B24B2F6F-60E6-4955-A02E-20B262817F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9712" y="4083235"/>
                <a:ext cx="1713098" cy="497893"/>
              </a:xfrm>
              <a:prstGeom prst="rect">
                <a:avLst/>
              </a:prstGeom>
              <a:blipFill>
                <a:blip r:embed="rId5"/>
                <a:stretch>
                  <a:fillRect b="-1234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36373084-197F-4C91-A16F-B0A79B3B2DF7}"/>
                  </a:ext>
                </a:extLst>
              </p:cNvPr>
              <p:cNvSpPr/>
              <p:nvPr/>
            </p:nvSpPr>
            <p:spPr>
              <a:xfrm>
                <a:off x="3857501" y="4083235"/>
                <a:ext cx="1583254" cy="4978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(0.5⋅[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+1])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36373084-197F-4C91-A16F-B0A79B3B2DF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7501" y="4083235"/>
                <a:ext cx="1583254" cy="497893"/>
              </a:xfrm>
              <a:prstGeom prst="rect">
                <a:avLst/>
              </a:prstGeom>
              <a:blipFill>
                <a:blip r:embed="rId6"/>
                <a:stretch>
                  <a:fillRect b="-1234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7EB0D6F8-FC20-4FCA-BB04-61E4DEC9DE88}"/>
                  </a:ext>
                </a:extLst>
              </p:cNvPr>
              <p:cNvSpPr/>
              <p:nvPr/>
            </p:nvSpPr>
            <p:spPr>
              <a:xfrm>
                <a:off x="5523198" y="4083235"/>
                <a:ext cx="1713098" cy="4978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(0.75⋅[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+1])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7EB0D6F8-FC20-4FCA-BB04-61E4DEC9DE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3198" y="4083235"/>
                <a:ext cx="1713098" cy="497893"/>
              </a:xfrm>
              <a:prstGeom prst="rect">
                <a:avLst/>
              </a:prstGeom>
              <a:blipFill>
                <a:blip r:embed="rId7"/>
                <a:stretch>
                  <a:fillRect b="-1234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72773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Перцентиль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DBA8E5D4-2D50-4C85-8940-02726ED1F18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136904" cy="3501088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Перцентиль порядка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𝒌</m:t>
                    </m:r>
                  </m:oMath>
                </a14:m>
                <a:r>
                  <a:rPr lang="ru-RU" sz="2400" b="1" dirty="0">
                    <a:solidFill>
                      <a:srgbClr val="28516A"/>
                    </a:solidFill>
                  </a:rPr>
                  <a:t> 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–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это такое число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что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%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br>
                  <a:rPr lang="ru-RU" sz="2400" dirty="0">
                    <a:solidFill>
                      <a:srgbClr val="5C5B5C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выборки меньше этого числа 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Перцентиль это выборочный аналог квантиля 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Проще всего вычислять его по упорядоченной выборке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d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</m:d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≤…≤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5C5B5C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Квартили – перцентили с шагом в</a:t>
                </a:r>
                <a:r>
                  <a:rPr lang="ru-RU" sz="2400" dirty="0">
                    <a:solidFill>
                      <a:srgbClr val="5C5B5C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0.25</m:t>
                    </m:r>
                  </m:oMath>
                </a14:m>
                <a:r>
                  <a:rPr lang="en-US" sz="2400" dirty="0">
                    <a:solidFill>
                      <a:srgbClr val="5C5B5C"/>
                    </a:solidFill>
                  </a:rPr>
                  <a:t>:</a:t>
                </a:r>
                <a:endParaRPr lang="ru-RU" sz="2400" dirty="0">
                  <a:solidFill>
                    <a:srgbClr val="5C5B5C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DBA8E5D4-2D50-4C85-8940-02726ED1F1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136904" cy="3501088"/>
              </a:xfrm>
              <a:prstGeom prst="rect">
                <a:avLst/>
              </a:prstGeom>
              <a:blipFill>
                <a:blip r:embed="rId4"/>
                <a:stretch>
                  <a:fillRect l="-1124" t="-122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2E046CE0-4DD6-4520-BEB8-D383C436C11C}"/>
                  </a:ext>
                </a:extLst>
              </p:cNvPr>
              <p:cNvSpPr/>
              <p:nvPr/>
            </p:nvSpPr>
            <p:spPr>
              <a:xfrm>
                <a:off x="1979712" y="4083235"/>
                <a:ext cx="1713098" cy="4978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(0.25⋅[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+1])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2E046CE0-4DD6-4520-BEB8-D383C436C11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9712" y="4083235"/>
                <a:ext cx="1713098" cy="497893"/>
              </a:xfrm>
              <a:prstGeom prst="rect">
                <a:avLst/>
              </a:prstGeom>
              <a:blipFill>
                <a:blip r:embed="rId5"/>
                <a:stretch>
                  <a:fillRect b="-1234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A7C5541E-797D-4553-AB15-2AFE6CEB7520}"/>
                  </a:ext>
                </a:extLst>
              </p:cNvPr>
              <p:cNvSpPr/>
              <p:nvPr/>
            </p:nvSpPr>
            <p:spPr>
              <a:xfrm>
                <a:off x="3857501" y="4083235"/>
                <a:ext cx="1583254" cy="4978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(0.5⋅[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+1])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A7C5541E-797D-4553-AB15-2AFE6CEB75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7501" y="4083235"/>
                <a:ext cx="1583254" cy="497893"/>
              </a:xfrm>
              <a:prstGeom prst="rect">
                <a:avLst/>
              </a:prstGeom>
              <a:blipFill>
                <a:blip r:embed="rId6"/>
                <a:stretch>
                  <a:fillRect b="-1234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4CA502CD-DCB9-4224-9D65-E771347A71BB}"/>
                  </a:ext>
                </a:extLst>
              </p:cNvPr>
              <p:cNvSpPr/>
              <p:nvPr/>
            </p:nvSpPr>
            <p:spPr>
              <a:xfrm>
                <a:off x="5523198" y="4083235"/>
                <a:ext cx="1713098" cy="4978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(0.75⋅[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+1])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4CA502CD-DCB9-4224-9D65-E771347A71B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3198" y="4083235"/>
                <a:ext cx="1713098" cy="497893"/>
              </a:xfrm>
              <a:prstGeom prst="rect">
                <a:avLst/>
              </a:prstGeom>
              <a:blipFill>
                <a:blip r:embed="rId7"/>
                <a:stretch>
                  <a:fillRect b="-1234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B05E0C2C-9E00-4E56-9F65-3E2CFBD311BF}"/>
              </a:ext>
            </a:extLst>
          </p:cNvPr>
          <p:cNvSpPr/>
          <p:nvPr/>
        </p:nvSpPr>
        <p:spPr>
          <a:xfrm>
            <a:off x="3984736" y="4653136"/>
            <a:ext cx="14350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C0504D"/>
                </a:solidFill>
              </a:rPr>
              <a:t>медиана</a:t>
            </a:r>
            <a:endParaRPr lang="ru-RU" sz="2400" dirty="0">
              <a:solidFill>
                <a:srgbClr val="C050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89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Перцентиль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Объект 5">
                <a:extLst>
                  <a:ext uri="{FF2B5EF4-FFF2-40B4-BE49-F238E27FC236}">
                    <a16:creationId xmlns:a16="http://schemas.microsoft.com/office/drawing/2014/main" id="{CFC116EA-AAFB-2047-84C1-E6FE2551072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136904" cy="3501088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Перцентиль порядка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𝒌</m:t>
                    </m:r>
                  </m:oMath>
                </a14:m>
                <a:r>
                  <a:rPr lang="ru-RU" sz="2400" b="1" dirty="0">
                    <a:solidFill>
                      <a:srgbClr val="28516A"/>
                    </a:solidFill>
                  </a:rPr>
                  <a:t> 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–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это такое число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что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%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br>
                  <a:rPr lang="ru-RU" sz="2400" dirty="0">
                    <a:solidFill>
                      <a:srgbClr val="5C5B5C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выборки меньше этого числа 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Перцентиль это выборочный аналог квантиля 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Проще всего вычислять его по упорядоченной выборке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d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</m:d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≤…≤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5C5B5C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Квартили – перцентили с шагом в</a:t>
                </a:r>
                <a:r>
                  <a:rPr lang="ru-RU" sz="2400" dirty="0">
                    <a:solidFill>
                      <a:srgbClr val="5C5B5C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0.25</m:t>
                    </m:r>
                  </m:oMath>
                </a14:m>
                <a:r>
                  <a:rPr lang="en-US" sz="2400" dirty="0">
                    <a:solidFill>
                      <a:srgbClr val="5C5B5C"/>
                    </a:solidFill>
                  </a:rPr>
                  <a:t>:</a:t>
                </a:r>
                <a:endParaRPr lang="ru-RU" sz="2400" dirty="0">
                  <a:solidFill>
                    <a:srgbClr val="5C5B5C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5" name="Объект 5">
                <a:extLst>
                  <a:ext uri="{FF2B5EF4-FFF2-40B4-BE49-F238E27FC236}">
                    <a16:creationId xmlns:a16="http://schemas.microsoft.com/office/drawing/2014/main" id="{CFC116EA-AAFB-2047-84C1-E6FE255107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136904" cy="3501088"/>
              </a:xfrm>
              <a:prstGeom prst="rect">
                <a:avLst/>
              </a:prstGeom>
              <a:blipFill>
                <a:blip r:embed="rId4"/>
                <a:stretch>
                  <a:fillRect l="-1124" t="-122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4ECF1FAB-19F1-4645-B408-BE5EA244C3E4}"/>
                  </a:ext>
                </a:extLst>
              </p:cNvPr>
              <p:cNvSpPr/>
              <p:nvPr/>
            </p:nvSpPr>
            <p:spPr>
              <a:xfrm>
                <a:off x="1979712" y="4083235"/>
                <a:ext cx="1713098" cy="4978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(0.25⋅[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+1])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4ECF1FAB-19F1-4645-B408-BE5EA244C3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9712" y="4083235"/>
                <a:ext cx="1713098" cy="497893"/>
              </a:xfrm>
              <a:prstGeom prst="rect">
                <a:avLst/>
              </a:prstGeom>
              <a:blipFill>
                <a:blip r:embed="rId5"/>
                <a:stretch>
                  <a:fillRect b="-1234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9497555D-0EB0-094B-9F70-DC9A9848D36B}"/>
                  </a:ext>
                </a:extLst>
              </p:cNvPr>
              <p:cNvSpPr/>
              <p:nvPr/>
            </p:nvSpPr>
            <p:spPr>
              <a:xfrm>
                <a:off x="3857501" y="4083235"/>
                <a:ext cx="1583254" cy="4978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(0.5⋅[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+1])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9497555D-0EB0-094B-9F70-DC9A9848D36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7501" y="4083235"/>
                <a:ext cx="1583254" cy="497893"/>
              </a:xfrm>
              <a:prstGeom prst="rect">
                <a:avLst/>
              </a:prstGeom>
              <a:blipFill>
                <a:blip r:embed="rId6"/>
                <a:stretch>
                  <a:fillRect b="-1234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C12026C1-E9EC-C74A-91AD-C2CA38B799A9}"/>
                  </a:ext>
                </a:extLst>
              </p:cNvPr>
              <p:cNvSpPr/>
              <p:nvPr/>
            </p:nvSpPr>
            <p:spPr>
              <a:xfrm>
                <a:off x="5523198" y="4083235"/>
                <a:ext cx="1713098" cy="4978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(0.75⋅[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+1])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C12026C1-E9EC-C74A-91AD-C2CA38B799A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3198" y="4083235"/>
                <a:ext cx="1713098" cy="497893"/>
              </a:xfrm>
              <a:prstGeom prst="rect">
                <a:avLst/>
              </a:prstGeom>
              <a:blipFill>
                <a:blip r:embed="rId7"/>
                <a:stretch>
                  <a:fillRect b="-1234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C3ED3FA8-84D8-D44A-8B16-0B08A18DA013}"/>
              </a:ext>
            </a:extLst>
          </p:cNvPr>
          <p:cNvSpPr/>
          <p:nvPr/>
        </p:nvSpPr>
        <p:spPr>
          <a:xfrm>
            <a:off x="3984736" y="4653136"/>
            <a:ext cx="14350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C0504D"/>
                </a:solidFill>
              </a:rPr>
              <a:t>медиана</a:t>
            </a:r>
            <a:endParaRPr lang="ru-RU" sz="2400" dirty="0">
              <a:solidFill>
                <a:srgbClr val="C0504D"/>
              </a:solidFill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A567A81-4057-524D-B78C-2D5F47288459}"/>
              </a:ext>
            </a:extLst>
          </p:cNvPr>
          <p:cNvSpPr/>
          <p:nvPr/>
        </p:nvSpPr>
        <p:spPr>
          <a:xfrm>
            <a:off x="602707" y="5157192"/>
            <a:ext cx="41857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Интерквантильный размах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F72E1890-634D-EE44-93A3-D68691FCF0C8}"/>
                  </a:ext>
                </a:extLst>
              </p:cNvPr>
              <p:cNvSpPr/>
              <p:nvPr/>
            </p:nvSpPr>
            <p:spPr>
              <a:xfrm>
                <a:off x="2483768" y="5720254"/>
                <a:ext cx="4518545" cy="4978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𝑄𝑅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(0.75⋅[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+1])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(0.25⋅[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+1])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F72E1890-634D-EE44-93A3-D68691FCF0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3768" y="5720254"/>
                <a:ext cx="4518545" cy="497893"/>
              </a:xfrm>
              <a:prstGeom prst="rect">
                <a:avLst/>
              </a:prstGeom>
              <a:blipFill>
                <a:blip r:embed="rId8"/>
                <a:stretch>
                  <a:fillRect b="-1097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62690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Перцентиль</a:t>
            </a:r>
          </a:p>
        </p:txBody>
      </p:sp>
      <p:sp>
        <p:nvSpPr>
          <p:cNvPr id="12" name="Rectangle">
            <a:extLst>
              <a:ext uri="{FF2B5EF4-FFF2-40B4-BE49-F238E27FC236}">
                <a16:creationId xmlns:a16="http://schemas.microsoft.com/office/drawing/2014/main" id="{82F3A5F0-5B6F-453E-B7E3-45CF3797C0E7}"/>
              </a:ext>
            </a:extLst>
          </p:cNvPr>
          <p:cNvSpPr/>
          <p:nvPr/>
        </p:nvSpPr>
        <p:spPr>
          <a:xfrm>
            <a:off x="709605" y="764704"/>
            <a:ext cx="8069912" cy="383455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solidFill>
                <a:srgbClr val="28516A"/>
              </a:solidFill>
              <a:latin typeface="DIN Alternate Bold"/>
            </a:endParaRPr>
          </a:p>
        </p:txBody>
      </p:sp>
      <p:sp>
        <p:nvSpPr>
          <p:cNvPr id="13" name="Объект 5">
            <a:extLst>
              <a:ext uri="{FF2B5EF4-FFF2-40B4-BE49-F238E27FC236}">
                <a16:creationId xmlns:a16="http://schemas.microsoft.com/office/drawing/2014/main" id="{0E3D680F-0227-4364-A890-9258D3B753C8}"/>
              </a:ext>
            </a:extLst>
          </p:cNvPr>
          <p:cNvSpPr txBox="1">
            <a:spLocks/>
          </p:cNvSpPr>
          <p:nvPr/>
        </p:nvSpPr>
        <p:spPr>
          <a:xfrm>
            <a:off x="972420" y="790892"/>
            <a:ext cx="1326377" cy="38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ABEFFEDF-20AE-4B16-9DB7-B2831E953783}"/>
                  </a:ext>
                </a:extLst>
              </p:cNvPr>
              <p:cNvSpPr/>
              <p:nvPr/>
            </p:nvSpPr>
            <p:spPr>
              <a:xfrm>
                <a:off x="2082773" y="1304776"/>
                <a:ext cx="406874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1, 5, 3, −1, −4, 3, 3, −10, 2, −1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ABEFFEDF-20AE-4B16-9DB7-B2831E95378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2773" y="1304776"/>
                <a:ext cx="4068743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DBB8746D-89F0-490F-8CD5-FF09F6D38F06}"/>
                  </a:ext>
                </a:extLst>
              </p:cNvPr>
              <p:cNvSpPr/>
              <p:nvPr/>
            </p:nvSpPr>
            <p:spPr>
              <a:xfrm>
                <a:off x="2082773" y="2057447"/>
                <a:ext cx="406874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−10, −4, −1, −1, 1, 2, 3, 3, 3, 5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DBB8746D-89F0-490F-8CD5-FF09F6D38F0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2773" y="2057447"/>
                <a:ext cx="4068742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60D02F08-E891-4750-AEE8-6621488280F2}"/>
              </a:ext>
            </a:extLst>
          </p:cNvPr>
          <p:cNvSpPr/>
          <p:nvPr/>
        </p:nvSpPr>
        <p:spPr>
          <a:xfrm>
            <a:off x="6318533" y="1477503"/>
            <a:ext cx="225915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упорядочили выборку</a:t>
            </a:r>
            <a:endParaRPr lang="ru-RU" sz="2400" dirty="0">
              <a:solidFill>
                <a:srgbClr val="C0504D"/>
              </a:solidFill>
            </a:endParaRPr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802C852E-5516-414C-ABC0-230A98D341B8}"/>
              </a:ext>
            </a:extLst>
          </p:cNvPr>
          <p:cNvSpPr/>
          <p:nvPr/>
        </p:nvSpPr>
        <p:spPr>
          <a:xfrm>
            <a:off x="4315020" y="2116516"/>
            <a:ext cx="603846" cy="376380"/>
          </a:xfrm>
          <a:prstGeom prst="ellipse">
            <a:avLst/>
          </a:prstGeom>
          <a:solidFill>
            <a:srgbClr val="C0504D">
              <a:alpha val="26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848827DE-3B59-49E1-96FA-3DDB7723D428}"/>
                  </a:ext>
                </a:extLst>
              </p:cNvPr>
              <p:cNvSpPr/>
              <p:nvPr/>
            </p:nvSpPr>
            <p:spPr>
              <a:xfrm>
                <a:off x="4616943" y="2688672"/>
                <a:ext cx="2963760" cy="6146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⇒  </m:t>
                    </m:r>
                    <m:r>
                      <a:rPr lang="en-US" sz="2400" b="0" i="1" dirty="0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𝑚𝑒𝑑</m:t>
                    </m:r>
                    <m:r>
                      <a:rPr lang="en-US" sz="2400" b="0" i="1" dirty="0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dirty="0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dirty="0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1+2</m:t>
                        </m:r>
                      </m:num>
                      <m:den>
                        <m:r>
                          <a:rPr lang="en-US" sz="2400" b="0" i="1" dirty="0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400" b="0" i="1" dirty="0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=1.5</m:t>
                    </m:r>
                  </m:oMath>
                </a14:m>
                <a:r>
                  <a:rPr lang="en-US" sz="2400" dirty="0">
                    <a:solidFill>
                      <a:srgbClr val="C0504D"/>
                    </a:solidFill>
                  </a:rPr>
                  <a:t> </a:t>
                </a:r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848827DE-3B59-49E1-96FA-3DDB7723D42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6943" y="2688672"/>
                <a:ext cx="2963760" cy="61465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BC594630-99EC-435E-981C-22777F2222D0}"/>
              </a:ext>
            </a:extLst>
          </p:cNvPr>
          <p:cNvSpPr/>
          <p:nvPr/>
        </p:nvSpPr>
        <p:spPr>
          <a:xfrm>
            <a:off x="323528" y="3878226"/>
            <a:ext cx="42672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позиция медианы</a:t>
            </a:r>
            <a:r>
              <a:rPr lang="en-US" sz="2400" b="1" dirty="0">
                <a:solidFill>
                  <a:srgbClr val="C0504D"/>
                </a:solidFill>
              </a:rPr>
              <a:t>:</a:t>
            </a:r>
            <a:endParaRPr lang="ru-RU" sz="2400" dirty="0">
              <a:solidFill>
                <a:srgbClr val="C0504D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07492871-2505-4DDD-AFDE-14E5F2E32749}"/>
                  </a:ext>
                </a:extLst>
              </p:cNvPr>
              <p:cNvSpPr/>
              <p:nvPr/>
            </p:nvSpPr>
            <p:spPr>
              <a:xfrm>
                <a:off x="5225407" y="3878227"/>
                <a:ext cx="281314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solidFill>
                            <a:srgbClr val="0059A9"/>
                          </a:solidFill>
                          <a:latin typeface="Cambria Math" panose="02040503050406030204" pitchFamily="18" charset="0"/>
                        </a:rPr>
                        <m:t>0.5⋅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0059A9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0059A9"/>
                              </a:solidFill>
                              <a:latin typeface="Cambria Math" panose="02040503050406030204" pitchFamily="18" charset="0"/>
                            </a:rPr>
                            <m:t>10+1</m:t>
                          </m:r>
                        </m:e>
                      </m:d>
                      <m:r>
                        <a:rPr lang="en-US" sz="2400" i="1">
                          <a:solidFill>
                            <a:srgbClr val="0059A9"/>
                          </a:solidFill>
                          <a:latin typeface="Cambria Math" panose="02040503050406030204" pitchFamily="18" charset="0"/>
                        </a:rPr>
                        <m:t>=5.5</m:t>
                      </m:r>
                    </m:oMath>
                  </m:oMathPara>
                </a14:m>
                <a:endParaRPr lang="ar-AE" sz="2400" dirty="0"/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07492871-2505-4DDD-AFDE-14E5F2E3274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25407" y="3878227"/>
                <a:ext cx="2813142" cy="461665"/>
              </a:xfrm>
              <a:prstGeom prst="rect">
                <a:avLst/>
              </a:prstGeom>
              <a:blipFill>
                <a:blip r:embed="rId7"/>
                <a:stretch>
                  <a:fillRect t="-10526" r="-2814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14973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Перцентиль</a:t>
            </a:r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925067AF-64C7-4AA1-80A2-0B5617A09BBA}"/>
              </a:ext>
            </a:extLst>
          </p:cNvPr>
          <p:cNvSpPr/>
          <p:nvPr/>
        </p:nvSpPr>
        <p:spPr>
          <a:xfrm>
            <a:off x="709605" y="764704"/>
            <a:ext cx="8069912" cy="383455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p:sp>
        <p:nvSpPr>
          <p:cNvPr id="11" name="Объект 5">
            <a:extLst>
              <a:ext uri="{FF2B5EF4-FFF2-40B4-BE49-F238E27FC236}">
                <a16:creationId xmlns:a16="http://schemas.microsoft.com/office/drawing/2014/main" id="{A3930C28-71B0-4FAC-9509-1CB0810B79A8}"/>
              </a:ext>
            </a:extLst>
          </p:cNvPr>
          <p:cNvSpPr txBox="1">
            <a:spLocks/>
          </p:cNvSpPr>
          <p:nvPr/>
        </p:nvSpPr>
        <p:spPr>
          <a:xfrm>
            <a:off x="972420" y="790892"/>
            <a:ext cx="1326377" cy="38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AF6B48E6-3BA1-4C50-A708-3D9FDBB0D3BA}"/>
                  </a:ext>
                </a:extLst>
              </p:cNvPr>
              <p:cNvSpPr/>
              <p:nvPr/>
            </p:nvSpPr>
            <p:spPr>
              <a:xfrm>
                <a:off x="2082773" y="1304776"/>
                <a:ext cx="406874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1, 5, 3, −1, −4, 3, 3, −10, 2, −1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AF6B48E6-3BA1-4C50-A708-3D9FDBB0D3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2773" y="1304776"/>
                <a:ext cx="4068743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F4608559-7208-4B47-8622-B336F9B141AD}"/>
                  </a:ext>
                </a:extLst>
              </p:cNvPr>
              <p:cNvSpPr/>
              <p:nvPr/>
            </p:nvSpPr>
            <p:spPr>
              <a:xfrm>
                <a:off x="2082773" y="2057447"/>
                <a:ext cx="406874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−10, −4, −1, −1, 1, 2, 3, 3, 3, 5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F4608559-7208-4B47-8622-B336F9B141A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2773" y="2057447"/>
                <a:ext cx="4068742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A2157442-DCCA-4BFE-9813-E7ED20682765}"/>
              </a:ext>
            </a:extLst>
          </p:cNvPr>
          <p:cNvSpPr/>
          <p:nvPr/>
        </p:nvSpPr>
        <p:spPr>
          <a:xfrm>
            <a:off x="6318533" y="1477503"/>
            <a:ext cx="225915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упорядочили выборку</a:t>
            </a:r>
            <a:endParaRPr lang="ru-RU" sz="2400" dirty="0">
              <a:solidFill>
                <a:srgbClr val="C050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277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Перцентиль</a:t>
            </a:r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6EB72E63-BB93-460A-8C06-7ED95ED656E0}"/>
              </a:ext>
            </a:extLst>
          </p:cNvPr>
          <p:cNvSpPr/>
          <p:nvPr/>
        </p:nvSpPr>
        <p:spPr>
          <a:xfrm>
            <a:off x="709605" y="764704"/>
            <a:ext cx="8069912" cy="383455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p:sp>
        <p:nvSpPr>
          <p:cNvPr id="11" name="Объект 5">
            <a:extLst>
              <a:ext uri="{FF2B5EF4-FFF2-40B4-BE49-F238E27FC236}">
                <a16:creationId xmlns:a16="http://schemas.microsoft.com/office/drawing/2014/main" id="{72842140-AD83-4112-9082-DF50FA36893C}"/>
              </a:ext>
            </a:extLst>
          </p:cNvPr>
          <p:cNvSpPr txBox="1">
            <a:spLocks/>
          </p:cNvSpPr>
          <p:nvPr/>
        </p:nvSpPr>
        <p:spPr>
          <a:xfrm>
            <a:off x="972420" y="790892"/>
            <a:ext cx="1326377" cy="38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BB583BDE-8233-407F-862F-7F8CF04E0B75}"/>
                  </a:ext>
                </a:extLst>
              </p:cNvPr>
              <p:cNvSpPr/>
              <p:nvPr/>
            </p:nvSpPr>
            <p:spPr>
              <a:xfrm>
                <a:off x="5055490" y="3865681"/>
                <a:ext cx="315297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0.75⋅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10+1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BB583BDE-8233-407F-862F-7F8CF04E0B7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5490" y="3865681"/>
                <a:ext cx="3152979" cy="461665"/>
              </a:xfrm>
              <a:prstGeom prst="rect">
                <a:avLst/>
              </a:prstGeom>
              <a:blipFill>
                <a:blip r:embed="rId4"/>
                <a:stretch>
                  <a:fillRect t="-10526" r="-2317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A930724B-B66E-4F3D-857F-EE7E7D4D4269}"/>
                  </a:ext>
                </a:extLst>
              </p:cNvPr>
              <p:cNvSpPr/>
              <p:nvPr/>
            </p:nvSpPr>
            <p:spPr>
              <a:xfrm>
                <a:off x="2082773" y="1304776"/>
                <a:ext cx="406874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1, 5, 3, −1, −4, 3, 3, −10, 2, −1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A930724B-B66E-4F3D-857F-EE7E7D4D426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2773" y="1304776"/>
                <a:ext cx="4068743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18A15E0D-777D-41A7-9AD7-20B6F5B16321}"/>
                  </a:ext>
                </a:extLst>
              </p:cNvPr>
              <p:cNvSpPr/>
              <p:nvPr/>
            </p:nvSpPr>
            <p:spPr>
              <a:xfrm>
                <a:off x="2082773" y="2057447"/>
                <a:ext cx="406874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−10, −4, −1, −1, 1, 2, 3, 3, 3, 5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18A15E0D-777D-41A7-9AD7-20B6F5B163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2773" y="2057447"/>
                <a:ext cx="4068742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7A8AEDCE-B678-4F4E-90DD-0F78747842BD}"/>
              </a:ext>
            </a:extLst>
          </p:cNvPr>
          <p:cNvSpPr/>
          <p:nvPr/>
        </p:nvSpPr>
        <p:spPr>
          <a:xfrm>
            <a:off x="6318533" y="1477503"/>
            <a:ext cx="225915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упорядочили выборку</a:t>
            </a:r>
            <a:endParaRPr lang="ru-RU" sz="2400" dirty="0">
              <a:solidFill>
                <a:srgbClr val="C0504D"/>
              </a:solidFill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281CC5D-DE6E-4534-AD28-F39185DF85E6}"/>
              </a:ext>
            </a:extLst>
          </p:cNvPr>
          <p:cNvSpPr/>
          <p:nvPr/>
        </p:nvSpPr>
        <p:spPr>
          <a:xfrm>
            <a:off x="323528" y="3865680"/>
            <a:ext cx="514357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>
                <a:solidFill>
                  <a:srgbClr val="C0504D"/>
                </a:solidFill>
              </a:rPr>
              <a:t>позиция верхней квартили</a:t>
            </a:r>
            <a:r>
              <a:rPr lang="en-US" sz="2400" b="1">
                <a:solidFill>
                  <a:srgbClr val="C0504D"/>
                </a:solidFill>
              </a:rPr>
              <a:t>:</a:t>
            </a:r>
            <a:endParaRPr lang="ru-RU" sz="2400" dirty="0">
              <a:solidFill>
                <a:srgbClr val="C050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8465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Перцентиль</a:t>
            </a:r>
          </a:p>
        </p:txBody>
      </p:sp>
      <p:sp>
        <p:nvSpPr>
          <p:cNvPr id="12" name="Rectangle">
            <a:extLst>
              <a:ext uri="{FF2B5EF4-FFF2-40B4-BE49-F238E27FC236}">
                <a16:creationId xmlns:a16="http://schemas.microsoft.com/office/drawing/2014/main" id="{6C8BCE87-90D9-4DF3-A257-2166FE0B26DF}"/>
              </a:ext>
            </a:extLst>
          </p:cNvPr>
          <p:cNvSpPr/>
          <p:nvPr/>
        </p:nvSpPr>
        <p:spPr>
          <a:xfrm>
            <a:off x="709605" y="764704"/>
            <a:ext cx="8069912" cy="383455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35AFDDD9-CD5A-4A7A-B2AB-5C846A1D1970}"/>
                  </a:ext>
                </a:extLst>
              </p:cNvPr>
              <p:cNvSpPr/>
              <p:nvPr/>
            </p:nvSpPr>
            <p:spPr>
              <a:xfrm>
                <a:off x="4498863" y="2784124"/>
                <a:ext cx="2723759" cy="6310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⇒  </m:t>
                    </m:r>
                    <m:f>
                      <m:fPr>
                        <m:ctrlPr>
                          <a:rPr lang="en-US" sz="2400" i="1" dirty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 dirty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−4+(−1)</m:t>
                        </m:r>
                      </m:num>
                      <m:den>
                        <m:r>
                          <a:rPr lang="en-US" sz="2400" i="1" dirty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400" i="1" dirty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=−2.5</m:t>
                    </m:r>
                  </m:oMath>
                </a14:m>
                <a:r>
                  <a:rPr lang="en-US" sz="2400" dirty="0">
                    <a:solidFill>
                      <a:srgbClr val="C0504D"/>
                    </a:solidFill>
                  </a:rPr>
                  <a:t> </a:t>
                </a:r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35AFDDD9-CD5A-4A7A-B2AB-5C846A1D197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8863" y="2784124"/>
                <a:ext cx="2723759" cy="63107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Объект 5">
            <a:extLst>
              <a:ext uri="{FF2B5EF4-FFF2-40B4-BE49-F238E27FC236}">
                <a16:creationId xmlns:a16="http://schemas.microsoft.com/office/drawing/2014/main" id="{A956B746-9444-4E49-A12D-C081F5C88584}"/>
              </a:ext>
            </a:extLst>
          </p:cNvPr>
          <p:cNvSpPr txBox="1">
            <a:spLocks/>
          </p:cNvSpPr>
          <p:nvPr/>
        </p:nvSpPr>
        <p:spPr>
          <a:xfrm>
            <a:off x="972420" y="790892"/>
            <a:ext cx="1326377" cy="38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4B5DA703-10FC-48DB-A1FF-7348333DE2FD}"/>
                  </a:ext>
                </a:extLst>
              </p:cNvPr>
              <p:cNvSpPr/>
              <p:nvPr/>
            </p:nvSpPr>
            <p:spPr>
              <a:xfrm>
                <a:off x="5055490" y="3865681"/>
                <a:ext cx="315297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0.75⋅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10+1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4B5DA703-10FC-48DB-A1FF-7348333DE2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5490" y="3865681"/>
                <a:ext cx="3152979" cy="461665"/>
              </a:xfrm>
              <a:prstGeom prst="rect">
                <a:avLst/>
              </a:prstGeom>
              <a:blipFill>
                <a:blip r:embed="rId5"/>
                <a:stretch>
                  <a:fillRect t="-10526" r="-2317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6F20586F-81B4-442C-97B0-F201B2B2C683}"/>
                  </a:ext>
                </a:extLst>
              </p:cNvPr>
              <p:cNvSpPr/>
              <p:nvPr/>
            </p:nvSpPr>
            <p:spPr>
              <a:xfrm>
                <a:off x="2082773" y="1304776"/>
                <a:ext cx="406874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1, 5, 3, −1, −4, 3, 3, −10, 2, −1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6F20586F-81B4-442C-97B0-F201B2B2C68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2773" y="1304776"/>
                <a:ext cx="4068743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3EFAF3E5-0145-42D6-A88A-42CD0FCBBE8E}"/>
                  </a:ext>
                </a:extLst>
              </p:cNvPr>
              <p:cNvSpPr/>
              <p:nvPr/>
            </p:nvSpPr>
            <p:spPr>
              <a:xfrm>
                <a:off x="2082773" y="2057447"/>
                <a:ext cx="406874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−10, −4, −1, −1, 1, 2, 3, 3, 3, 5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3EFAF3E5-0145-42D6-A88A-42CD0FCBBE8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2773" y="2057447"/>
                <a:ext cx="4068742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FDB42FCC-1562-48F4-AE50-C9CC2CB4D563}"/>
              </a:ext>
            </a:extLst>
          </p:cNvPr>
          <p:cNvSpPr/>
          <p:nvPr/>
        </p:nvSpPr>
        <p:spPr>
          <a:xfrm>
            <a:off x="6318533" y="1477503"/>
            <a:ext cx="225915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упорядочили выборку</a:t>
            </a:r>
            <a:endParaRPr lang="ru-RU" sz="2400" dirty="0">
              <a:solidFill>
                <a:srgbClr val="C0504D"/>
              </a:solidFill>
            </a:endParaRPr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3BE7D24D-29E4-4655-A078-287D129FD4A5}"/>
              </a:ext>
            </a:extLst>
          </p:cNvPr>
          <p:cNvSpPr/>
          <p:nvPr/>
        </p:nvSpPr>
        <p:spPr>
          <a:xfrm>
            <a:off x="2843808" y="2100089"/>
            <a:ext cx="1080120" cy="376380"/>
          </a:xfrm>
          <a:prstGeom prst="ellipse">
            <a:avLst/>
          </a:prstGeom>
          <a:solidFill>
            <a:srgbClr val="C0504D">
              <a:alpha val="26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857F061F-429E-436A-B887-ED12E257DBBA}"/>
              </a:ext>
            </a:extLst>
          </p:cNvPr>
          <p:cNvSpPr/>
          <p:nvPr/>
        </p:nvSpPr>
        <p:spPr>
          <a:xfrm>
            <a:off x="323528" y="3865680"/>
            <a:ext cx="514357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>
                <a:solidFill>
                  <a:srgbClr val="C0504D"/>
                </a:solidFill>
              </a:rPr>
              <a:t>позиция верхней квартили</a:t>
            </a:r>
            <a:r>
              <a:rPr lang="en-US" sz="2400" b="1">
                <a:solidFill>
                  <a:srgbClr val="C0504D"/>
                </a:solidFill>
              </a:rPr>
              <a:t>:</a:t>
            </a:r>
            <a:endParaRPr lang="ru-RU" sz="2400" dirty="0">
              <a:solidFill>
                <a:srgbClr val="C050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0858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">
            <a:extLst>
              <a:ext uri="{FF2B5EF4-FFF2-40B4-BE49-F238E27FC236}">
                <a16:creationId xmlns:a16="http://schemas.microsoft.com/office/drawing/2014/main" id="{7AF036A7-5C9B-4B74-9F9D-CCF55F704CE9}"/>
              </a:ext>
            </a:extLst>
          </p:cNvPr>
          <p:cNvSpPr/>
          <p:nvPr/>
        </p:nvSpPr>
        <p:spPr>
          <a:xfrm>
            <a:off x="709605" y="764704"/>
            <a:ext cx="8069912" cy="383455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Перцентиль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0BEEC312-530D-B948-9F35-D9D3F8709329}"/>
                  </a:ext>
                </a:extLst>
              </p:cNvPr>
              <p:cNvSpPr/>
              <p:nvPr/>
            </p:nvSpPr>
            <p:spPr>
              <a:xfrm>
                <a:off x="4498863" y="2784124"/>
                <a:ext cx="2723759" cy="6310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⇒  </m:t>
                    </m:r>
                    <m:f>
                      <m:fPr>
                        <m:ctrlPr>
                          <a:rPr lang="en-US" sz="2400" i="1" dirty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 dirty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−4+(−1)</m:t>
                        </m:r>
                      </m:num>
                      <m:den>
                        <m:r>
                          <a:rPr lang="en-US" sz="2400" i="1" dirty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400" i="1" dirty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=−2.5</m:t>
                    </m:r>
                  </m:oMath>
                </a14:m>
                <a:r>
                  <a:rPr lang="en-US" sz="2400" dirty="0">
                    <a:solidFill>
                      <a:srgbClr val="C0504D"/>
                    </a:solidFill>
                  </a:rPr>
                  <a:t> </a:t>
                </a:r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0BEEC312-530D-B948-9F35-D9D3F870932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8863" y="2784124"/>
                <a:ext cx="2723759" cy="63107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Объект 5">
            <a:extLst>
              <a:ext uri="{FF2B5EF4-FFF2-40B4-BE49-F238E27FC236}">
                <a16:creationId xmlns:a16="http://schemas.microsoft.com/office/drawing/2014/main" id="{451C72D1-6EFC-4D07-A534-02881E84A6DA}"/>
              </a:ext>
            </a:extLst>
          </p:cNvPr>
          <p:cNvSpPr txBox="1">
            <a:spLocks/>
          </p:cNvSpPr>
          <p:nvPr/>
        </p:nvSpPr>
        <p:spPr>
          <a:xfrm>
            <a:off x="972420" y="790892"/>
            <a:ext cx="1326377" cy="38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28DA782F-3D8D-4A49-A11F-6EDE6860D45C}"/>
                  </a:ext>
                </a:extLst>
              </p:cNvPr>
              <p:cNvSpPr/>
              <p:nvPr/>
            </p:nvSpPr>
            <p:spPr>
              <a:xfrm>
                <a:off x="5055490" y="3865681"/>
                <a:ext cx="315297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0.75⋅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10+1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28DA782F-3D8D-4A49-A11F-6EDE6860D4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5490" y="3865681"/>
                <a:ext cx="3152979" cy="461665"/>
              </a:xfrm>
              <a:prstGeom prst="rect">
                <a:avLst/>
              </a:prstGeom>
              <a:blipFill>
                <a:blip r:embed="rId5"/>
                <a:stretch>
                  <a:fillRect t="-10526" r="-2317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BD6D5C4E-B505-40C8-A6D1-A7250D64D4CD}"/>
                  </a:ext>
                </a:extLst>
              </p:cNvPr>
              <p:cNvSpPr/>
              <p:nvPr/>
            </p:nvSpPr>
            <p:spPr>
              <a:xfrm>
                <a:off x="2082773" y="1304776"/>
                <a:ext cx="406874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1, 5, 3, −1, −4, 3, 3, −10, 2, −1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BD6D5C4E-B505-40C8-A6D1-A7250D64D4C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2773" y="1304776"/>
                <a:ext cx="4068743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5B752C6F-CA35-4645-8387-5B4029FB012E}"/>
                  </a:ext>
                </a:extLst>
              </p:cNvPr>
              <p:cNvSpPr/>
              <p:nvPr/>
            </p:nvSpPr>
            <p:spPr>
              <a:xfrm>
                <a:off x="2082773" y="2057447"/>
                <a:ext cx="406874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−10, −4, −1, −1, 1, 2, 3, 3, 3, 5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5B752C6F-CA35-4645-8387-5B4029FB012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2773" y="2057447"/>
                <a:ext cx="4068742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E2B1BA96-9A68-4F58-8340-AE3F47CA02C2}"/>
              </a:ext>
            </a:extLst>
          </p:cNvPr>
          <p:cNvSpPr/>
          <p:nvPr/>
        </p:nvSpPr>
        <p:spPr>
          <a:xfrm>
            <a:off x="6318533" y="1477503"/>
            <a:ext cx="225915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упорядочили выборку</a:t>
            </a:r>
            <a:endParaRPr lang="ru-RU" sz="2400" dirty="0">
              <a:solidFill>
                <a:srgbClr val="C0504D"/>
              </a:solidFill>
            </a:endParaRPr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0848047C-DF11-495E-8447-8AF061D92C1E}"/>
              </a:ext>
            </a:extLst>
          </p:cNvPr>
          <p:cNvSpPr/>
          <p:nvPr/>
        </p:nvSpPr>
        <p:spPr>
          <a:xfrm>
            <a:off x="2843808" y="2100089"/>
            <a:ext cx="1080120" cy="376380"/>
          </a:xfrm>
          <a:prstGeom prst="ellipse">
            <a:avLst/>
          </a:prstGeom>
          <a:solidFill>
            <a:srgbClr val="C0504D">
              <a:alpha val="26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87954EDC-DC8C-4336-A213-6C5E8BE0ECF9}"/>
              </a:ext>
            </a:extLst>
          </p:cNvPr>
          <p:cNvSpPr/>
          <p:nvPr/>
        </p:nvSpPr>
        <p:spPr>
          <a:xfrm>
            <a:off x="323528" y="3865680"/>
            <a:ext cx="514357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>
                <a:solidFill>
                  <a:srgbClr val="C0504D"/>
                </a:solidFill>
              </a:rPr>
              <a:t>позиция верхней квартили</a:t>
            </a:r>
            <a:r>
              <a:rPr lang="en-US" sz="2400" b="1">
                <a:solidFill>
                  <a:srgbClr val="C0504D"/>
                </a:solidFill>
              </a:rPr>
              <a:t>:</a:t>
            </a:r>
            <a:endParaRPr lang="ru-RU" sz="2400" dirty="0">
              <a:solidFill>
                <a:srgbClr val="C0504D"/>
              </a:solidFill>
            </a:endParaRP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E7DD029C-DFE7-402B-B588-68679F9FC81E}"/>
              </a:ext>
            </a:extLst>
          </p:cNvPr>
          <p:cNvSpPr/>
          <p:nvPr/>
        </p:nvSpPr>
        <p:spPr>
          <a:xfrm>
            <a:off x="611560" y="4869160"/>
            <a:ext cx="833137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Перцентили в спорных случаях можно считать по-разному, каждая библиотека предоставляет разные варианты</a:t>
            </a:r>
          </a:p>
        </p:txBody>
      </p:sp>
    </p:spTree>
    <p:extLst>
      <p:ext uri="{BB962C8B-B14F-4D97-AF65-F5344CB8AC3E}">
        <p14:creationId xmlns:p14="http://schemas.microsoft.com/office/powerpoint/2010/main" val="1369073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wrap="square" rIns="0" bIns="0">
            <a:noAutofit/>
          </a:bodyPr>
          <a:lstStyle>
            <a:defPPr>
              <a:defRPr lang="ru-RU"/>
            </a:defPPr>
            <a:lvl1pPr>
              <a:defRPr sz="3200" b="1">
                <a:solidFill>
                  <a:srgbClr val="28516A"/>
                </a:solidFill>
              </a:defRPr>
            </a:lvl1pPr>
          </a:lstStyle>
          <a:p>
            <a:r>
              <a:rPr lang="ru-RU" dirty="0"/>
              <a:t>Частотный взгляд на вероятность</a:t>
            </a:r>
          </a:p>
        </p:txBody>
      </p:sp>
      <p:sp>
        <p:nvSpPr>
          <p:cNvPr id="7" name="Содержимое 2">
            <a:extLst>
              <a:ext uri="{FF2B5EF4-FFF2-40B4-BE49-F238E27FC236}">
                <a16:creationId xmlns:a16="http://schemas.microsoft.com/office/drawing/2014/main" id="{9BD15DB9-3C35-4C06-8DB5-FEBDF0251A62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496504" cy="4464496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Фишер</a:t>
            </a:r>
            <a:r>
              <a:rPr lang="en-US" sz="2400" b="1" dirty="0">
                <a:solidFill>
                  <a:srgbClr val="28516A"/>
                </a:solidFill>
                <a:latin typeface="Myriad Pro" pitchFamily="34" charset="0"/>
              </a:rPr>
              <a:t>:</a:t>
            </a:r>
            <a:r>
              <a:rPr lang="en-US" sz="2400" dirty="0">
                <a:solidFill>
                  <a:srgbClr val="28516A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28516A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наука не может рассматривать вероятность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как нечто субъективное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Можно оценивать вероятность только тех событий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которые происходят более одного раза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4309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Перцентиль</a:t>
            </a:r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23BC7616-FCE6-D441-8513-7C0A54BCCF88}"/>
              </a:ext>
            </a:extLst>
          </p:cNvPr>
          <p:cNvSpPr/>
          <p:nvPr/>
        </p:nvSpPr>
        <p:spPr>
          <a:xfrm>
            <a:off x="709605" y="764704"/>
            <a:ext cx="8069912" cy="383455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p:sp>
        <p:nvSpPr>
          <p:cNvPr id="9" name="Объект 5">
            <a:extLst>
              <a:ext uri="{FF2B5EF4-FFF2-40B4-BE49-F238E27FC236}">
                <a16:creationId xmlns:a16="http://schemas.microsoft.com/office/drawing/2014/main" id="{83445200-F8EB-5B4E-BE07-402C0BA53074}"/>
              </a:ext>
            </a:extLst>
          </p:cNvPr>
          <p:cNvSpPr txBox="1">
            <a:spLocks/>
          </p:cNvSpPr>
          <p:nvPr/>
        </p:nvSpPr>
        <p:spPr>
          <a:xfrm>
            <a:off x="972420" y="790892"/>
            <a:ext cx="1326377" cy="38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A7956E63-1E86-554B-A4D4-E78047E09C00}"/>
                  </a:ext>
                </a:extLst>
              </p:cNvPr>
              <p:cNvSpPr/>
              <p:nvPr/>
            </p:nvSpPr>
            <p:spPr>
              <a:xfrm>
                <a:off x="5055490" y="3865681"/>
                <a:ext cx="315297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0.75⋅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10+1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ar-AE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A7956E63-1E86-554B-A4D4-E78047E09C0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5490" y="3865681"/>
                <a:ext cx="3152979" cy="461665"/>
              </a:xfrm>
              <a:prstGeom prst="rect">
                <a:avLst/>
              </a:prstGeom>
              <a:blipFill>
                <a:blip r:embed="rId4"/>
                <a:stretch>
                  <a:fillRect t="-10526" r="-2317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66A1B75C-F8BC-3F49-AFAC-BF59FE63DD1B}"/>
                  </a:ext>
                </a:extLst>
              </p:cNvPr>
              <p:cNvSpPr/>
              <p:nvPr/>
            </p:nvSpPr>
            <p:spPr>
              <a:xfrm>
                <a:off x="2082773" y="1304776"/>
                <a:ext cx="406874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1, 5, 3, −1, −4, 3, 3, −10, 2, −1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66A1B75C-F8BC-3F49-AFAC-BF59FE63DD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2773" y="1304776"/>
                <a:ext cx="4068743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3D5A902E-BF23-8644-A5D1-E9181CBADF01}"/>
                  </a:ext>
                </a:extLst>
              </p:cNvPr>
              <p:cNvSpPr/>
              <p:nvPr/>
            </p:nvSpPr>
            <p:spPr>
              <a:xfrm>
                <a:off x="2082773" y="2057447"/>
                <a:ext cx="406874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ts val="0"/>
                  </a:spcBef>
                  <a:defRPr sz="1600" spc="0"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−10, −4, −1, −1, 1, 2, 3, 3, 3, 5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3D5A902E-BF23-8644-A5D1-E9181CBADF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2773" y="2057447"/>
                <a:ext cx="4068742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ACB6E57F-EB9B-CB49-B502-F11C7ABEBCBC}"/>
              </a:ext>
            </a:extLst>
          </p:cNvPr>
          <p:cNvSpPr/>
          <p:nvPr/>
        </p:nvSpPr>
        <p:spPr>
          <a:xfrm>
            <a:off x="6318533" y="1477503"/>
            <a:ext cx="225915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упорядочили выборку</a:t>
            </a:r>
            <a:endParaRPr lang="ru-RU" sz="2400" dirty="0">
              <a:solidFill>
                <a:srgbClr val="C0504D"/>
              </a:solidFill>
            </a:endParaRPr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DC51D607-E705-EB43-956D-063D36F1CA14}"/>
              </a:ext>
            </a:extLst>
          </p:cNvPr>
          <p:cNvSpPr/>
          <p:nvPr/>
        </p:nvSpPr>
        <p:spPr>
          <a:xfrm>
            <a:off x="5154450" y="2100089"/>
            <a:ext cx="600731" cy="376380"/>
          </a:xfrm>
          <a:prstGeom prst="ellipse">
            <a:avLst/>
          </a:prstGeom>
          <a:solidFill>
            <a:srgbClr val="C0504D">
              <a:alpha val="26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0BEEC312-530D-B948-9F35-D9D3F8709329}"/>
                  </a:ext>
                </a:extLst>
              </p:cNvPr>
              <p:cNvSpPr/>
              <p:nvPr/>
            </p:nvSpPr>
            <p:spPr>
              <a:xfrm>
                <a:off x="4616944" y="2676126"/>
                <a:ext cx="2227148" cy="11531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⇒  </m:t>
                      </m:r>
                      <m:f>
                        <m:fPr>
                          <m:ctrlP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ru-RU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num>
                        <m:den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 dirty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i="1" dirty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  <a:p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0BEEC312-530D-B948-9F35-D9D3F870932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6944" y="2676126"/>
                <a:ext cx="2227148" cy="1153136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268D314-322B-4474-B482-6DEB86CEA7EF}"/>
              </a:ext>
            </a:extLst>
          </p:cNvPr>
          <p:cNvSpPr/>
          <p:nvPr/>
        </p:nvSpPr>
        <p:spPr>
          <a:xfrm>
            <a:off x="323528" y="3865680"/>
            <a:ext cx="514357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>
                <a:solidFill>
                  <a:srgbClr val="C0504D"/>
                </a:solidFill>
              </a:rPr>
              <a:t>позиция верхней квартили</a:t>
            </a:r>
            <a:r>
              <a:rPr lang="en-US" sz="2400" b="1">
                <a:solidFill>
                  <a:srgbClr val="C0504D"/>
                </a:solidFill>
              </a:rPr>
              <a:t>:</a:t>
            </a:r>
            <a:endParaRPr lang="ru-RU" sz="2400" dirty="0">
              <a:solidFill>
                <a:srgbClr val="C0504D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B145F9F-A0C8-4352-8B85-DB0A7D83A167}"/>
              </a:ext>
            </a:extLst>
          </p:cNvPr>
          <p:cNvSpPr/>
          <p:nvPr/>
        </p:nvSpPr>
        <p:spPr>
          <a:xfrm>
            <a:off x="611560" y="4869160"/>
            <a:ext cx="833137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Перцентили в спорных случаях можно считать по-разному, каждая библиотека предоставляет разные варианты</a:t>
            </a:r>
          </a:p>
        </p:txBody>
      </p:sp>
    </p:spTree>
    <p:extLst>
      <p:ext uri="{BB962C8B-B14F-4D97-AF65-F5344CB8AC3E}">
        <p14:creationId xmlns:p14="http://schemas.microsoft.com/office/powerpoint/2010/main" val="519254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+mn-lt"/>
                <a:ea typeface="+mn-ea"/>
                <a:cs typeface="+mn-cs"/>
              </a:rPr>
              <a:t>Резюме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37DED6A7-56CC-4C0D-B054-602A61AECB43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424496" cy="1881227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Репрезентативная выборка – отражает свойства генеральной совокупность </a:t>
            </a:r>
          </a:p>
        </p:txBody>
      </p:sp>
    </p:spTree>
    <p:extLst>
      <p:ext uri="{BB962C8B-B14F-4D97-AF65-F5344CB8AC3E}">
        <p14:creationId xmlns:p14="http://schemas.microsoft.com/office/powerpoint/2010/main" val="2807291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+mn-lt"/>
                <a:ea typeface="+mn-ea"/>
                <a:cs typeface="+mn-cs"/>
              </a:rPr>
              <a:t>Резюме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5C44FA28-58E3-4E77-A07A-8714B4385E69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424496" cy="1881227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Репрезентативная выборка – отражает свойства генеральной совокупность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Мы будем в дальнейшем предполагать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что все наблюдения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которые мы делаем</a:t>
            </a:r>
            <a:r>
              <a:rPr lang="en-US" sz="2400" dirty="0">
                <a:solidFill>
                  <a:srgbClr val="373737"/>
                </a:solidFill>
              </a:rPr>
              <a:t>,</a:t>
            </a:r>
            <a:r>
              <a:rPr lang="ru-RU" sz="2400" dirty="0">
                <a:solidFill>
                  <a:srgbClr val="373737"/>
                </a:solidFill>
              </a:rPr>
              <a:t> не зависят друг от друга</a:t>
            </a:r>
          </a:p>
        </p:txBody>
      </p:sp>
    </p:spTree>
    <p:extLst>
      <p:ext uri="{BB962C8B-B14F-4D97-AF65-F5344CB8AC3E}">
        <p14:creationId xmlns:p14="http://schemas.microsoft.com/office/powerpoint/2010/main" val="2099450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+mn-lt"/>
                <a:ea typeface="+mn-ea"/>
                <a:cs typeface="+mn-cs"/>
              </a:rPr>
              <a:t>Резюме</a:t>
            </a:r>
          </a:p>
        </p:txBody>
      </p:sp>
      <p:sp>
        <p:nvSpPr>
          <p:cNvPr id="15" name="Объект 5"/>
          <p:cNvSpPr txBox="1">
            <a:spLocks/>
          </p:cNvSpPr>
          <p:nvPr/>
        </p:nvSpPr>
        <p:spPr>
          <a:xfrm>
            <a:off x="612000" y="692696"/>
            <a:ext cx="8424496" cy="1881227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Репрезентативная выборка – отражает свойства генеральной совокупность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Мы будем в дальнейшем предполагать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что все наблюдения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которые мы делаем</a:t>
            </a:r>
            <a:r>
              <a:rPr lang="en-US" sz="2400" dirty="0">
                <a:solidFill>
                  <a:srgbClr val="373737"/>
                </a:solidFill>
              </a:rPr>
              <a:t>,</a:t>
            </a:r>
            <a:r>
              <a:rPr lang="ru-RU" sz="2400" dirty="0">
                <a:solidFill>
                  <a:srgbClr val="373737"/>
                </a:solidFill>
              </a:rPr>
              <a:t> не зависят друг от друга</a:t>
            </a:r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D036E979-AE76-FE4B-BCD3-B2FA94F678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7951151"/>
              </p:ext>
            </p:extLst>
          </p:nvPr>
        </p:nvGraphicFramePr>
        <p:xfrm>
          <a:off x="971600" y="2912478"/>
          <a:ext cx="7920880" cy="2743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88432">
                  <a:extLst>
                    <a:ext uri="{9D8B030D-6E8A-4147-A177-3AD203B41FA5}">
                      <a16:colId xmlns:a16="http://schemas.microsoft.com/office/drawing/2014/main" val="1801787421"/>
                    </a:ext>
                  </a:extLst>
                </a:gridCol>
                <a:gridCol w="4032448">
                  <a:extLst>
                    <a:ext uri="{9D8B030D-6E8A-4147-A177-3AD203B41FA5}">
                      <a16:colId xmlns:a16="http://schemas.microsoft.com/office/drawing/2014/main" val="26898479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2400" b="1" dirty="0">
                          <a:solidFill>
                            <a:srgbClr val="28516A"/>
                          </a:solidFill>
                        </a:rPr>
                        <a:t>Теоретическая величина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dirty="0">
                          <a:solidFill>
                            <a:srgbClr val="28516A"/>
                          </a:solidFill>
                        </a:rPr>
                        <a:t>Выборочный аналог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027591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373737"/>
                          </a:solidFill>
                        </a:rPr>
                        <a:t>Математическое ожидание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373737"/>
                          </a:solidFill>
                        </a:rPr>
                        <a:t>Выборочное среднее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33026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373737"/>
                          </a:solidFill>
                        </a:rPr>
                        <a:t>Дисперсия</a:t>
                      </a:r>
                    </a:p>
                  </a:txBody>
                  <a:tcPr anchor="ctr">
                    <a:lnL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373737"/>
                          </a:solidFill>
                        </a:rPr>
                        <a:t>Выборочная дисперсия</a:t>
                      </a:r>
                      <a:endParaRPr lang="ru-RU" sz="2400" dirty="0">
                        <a:solidFill>
                          <a:srgbClr val="373737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359993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373737"/>
                          </a:solidFill>
                        </a:rPr>
                        <a:t>Квантиль</a:t>
                      </a:r>
                    </a:p>
                  </a:txBody>
                  <a:tcPr anchor="ctr">
                    <a:lnL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373737"/>
                          </a:solidFill>
                        </a:rPr>
                        <a:t>Перцентиль</a:t>
                      </a:r>
                      <a:endParaRPr lang="ru-RU" sz="2400" dirty="0">
                        <a:solidFill>
                          <a:srgbClr val="373737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515274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373737"/>
                          </a:solidFill>
                        </a:rPr>
                        <a:t>Медиана</a:t>
                      </a:r>
                      <a:endParaRPr lang="ru-RU" sz="2400" dirty="0">
                        <a:solidFill>
                          <a:srgbClr val="373737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373737"/>
                          </a:solidFill>
                        </a:rPr>
                        <a:t>Выборочная медиана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44606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373737"/>
                          </a:solidFill>
                        </a:rPr>
                        <a:t>Мода</a:t>
                      </a:r>
                      <a:endParaRPr lang="ru-RU" sz="2400" dirty="0">
                        <a:solidFill>
                          <a:srgbClr val="373737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373737"/>
                          </a:solidFill>
                        </a:rPr>
                        <a:t>Выборочная мода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707845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820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1835696" y="116632"/>
            <a:ext cx="7301595" cy="626469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0" bIns="0" rtlCol="0" anchor="ctr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yriad Pro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yriad Pro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yriad Pro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9pPr>
          </a:lstStyle>
          <a:p>
            <a:r>
              <a:rPr lang="ru-RU" altLang="ru-RU" dirty="0"/>
              <a:t>Гистограмма и эмпирическая </a:t>
            </a:r>
            <a:br>
              <a:rPr lang="en-US" altLang="ru-RU" dirty="0"/>
            </a:br>
            <a:r>
              <a:rPr lang="ru-RU" altLang="ru-RU" dirty="0"/>
              <a:t>функция распределения</a:t>
            </a:r>
          </a:p>
        </p:txBody>
      </p:sp>
    </p:spTree>
    <p:extLst>
      <p:ext uri="{BB962C8B-B14F-4D97-AF65-F5344CB8AC3E}">
        <p14:creationId xmlns:p14="http://schemas.microsoft.com/office/powerpoint/2010/main" val="3947447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Эмпирическая функция распределения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9D340DCD-9526-4CA9-A04C-955E3A65184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136904" cy="4924186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Функция распределения 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–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функция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которая определяет вероятность события</a:t>
                </a:r>
                <a:r>
                  <a:rPr lang="ru-RU" sz="2400" dirty="0">
                    <a:solidFill>
                      <a:srgbClr val="5C5B5C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b="0" i="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то есть </a:t>
                </a:r>
                <a:endParaRPr lang="en-US" sz="2400" dirty="0">
                  <a:solidFill>
                    <a:srgbClr val="5C5B5C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b="0" i="0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9D340DCD-9526-4CA9-A04C-955E3A6518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136904" cy="4924186"/>
              </a:xfrm>
              <a:prstGeom prst="rect">
                <a:avLst/>
              </a:prstGeom>
              <a:blipFill>
                <a:blip r:embed="rId4"/>
                <a:stretch>
                  <a:fillRect l="-1124" t="-8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82531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Эмпирическая функция распределения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B0675126-291E-44E1-96D0-F46FD792DA2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136904" cy="4924186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Функция распределения 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–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функция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которая определяет вероятность события</a:t>
                </a:r>
                <a:r>
                  <a:rPr lang="ru-RU" sz="2400" dirty="0">
                    <a:solidFill>
                      <a:srgbClr val="5C5B5C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b="0" i="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то есть </a:t>
                </a:r>
                <a:endParaRPr lang="en-US" sz="2400" dirty="0">
                  <a:solidFill>
                    <a:srgbClr val="5C5B5C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b="0" i="0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6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Эмпирическая функция распределения 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–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функция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которая определяет для каждого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частоту события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400" dirty="0">
                    <a:solidFill>
                      <a:srgbClr val="5C5B5C"/>
                    </a:solidFill>
                  </a:rPr>
                  <a:t>,</a:t>
                </a:r>
                <a:r>
                  <a:rPr lang="ru-RU" sz="2400" dirty="0">
                    <a:solidFill>
                      <a:srgbClr val="5C5B5C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то есть 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B0675126-291E-44E1-96D0-F46FD792DA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136904" cy="4924186"/>
              </a:xfrm>
              <a:prstGeom prst="rect">
                <a:avLst/>
              </a:prstGeom>
              <a:blipFill>
                <a:blip r:embed="rId4"/>
                <a:stretch>
                  <a:fillRect l="-1124" t="-8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72720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Эмпирическая функция распределения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742A96F7-3997-4479-AEDE-600E36BC7B0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136904" cy="4924186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Функция распределения 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–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функция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которая определяет вероятность события</a:t>
                </a:r>
                <a:r>
                  <a:rPr lang="ru-RU" sz="2400" dirty="0">
                    <a:solidFill>
                      <a:srgbClr val="5C5B5C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b="0" i="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то есть </a:t>
                </a:r>
                <a:endParaRPr lang="en-US" sz="2400" dirty="0">
                  <a:solidFill>
                    <a:srgbClr val="5C5B5C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b="0" i="0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6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Эмпирическая функция распределения 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–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функция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которая определяет для каждого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частоту события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400" dirty="0">
                    <a:solidFill>
                      <a:srgbClr val="5C5B5C"/>
                    </a:solidFill>
                  </a:rPr>
                  <a:t>,</a:t>
                </a:r>
                <a:r>
                  <a:rPr lang="ru-RU" sz="2400" dirty="0">
                    <a:solidFill>
                      <a:srgbClr val="5C5B5C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то есть 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</m:acc>
                        </m:e>
                        <m:sub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b="0" i="0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ℙ</m:t>
                          </m:r>
                        </m:e>
                      </m:acc>
                      <m:d>
                        <m:dPr>
                          <m:ctrlPr>
                            <a:rPr lang="en-US" sz="2400" b="1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[</m:t>
                          </m:r>
                          <m:sSub>
                            <m:sSubPr>
                              <m:ctrlP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</m:nary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742A96F7-3997-4479-AEDE-600E36BC7B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136904" cy="4924186"/>
              </a:xfrm>
              <a:prstGeom prst="rect">
                <a:avLst/>
              </a:prstGeom>
              <a:blipFill>
                <a:blip r:embed="rId4"/>
                <a:stretch>
                  <a:fillRect l="-1124" t="-8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76776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Эмпирическая функция распределения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5">
                <a:extLst>
                  <a:ext uri="{FF2B5EF4-FFF2-40B4-BE49-F238E27FC236}">
                    <a16:creationId xmlns:a16="http://schemas.microsoft.com/office/drawing/2014/main" id="{62AE34F3-A833-6E47-A348-4A3C5CA5988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136904" cy="4924186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Функция распределения 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–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функция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которая определяет вероятность события</a:t>
                </a:r>
                <a:r>
                  <a:rPr lang="ru-RU" sz="2400" dirty="0">
                    <a:solidFill>
                      <a:srgbClr val="5C5B5C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b="0" i="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то есть </a:t>
                </a:r>
                <a:endParaRPr lang="en-US" sz="2400" dirty="0">
                  <a:solidFill>
                    <a:srgbClr val="5C5B5C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b="0" i="0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6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Эмпирическая функция распределения 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–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функция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которая определяет для каждого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частоту события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400" dirty="0">
                    <a:solidFill>
                      <a:srgbClr val="5C5B5C"/>
                    </a:solidFill>
                  </a:rPr>
                  <a:t>,</a:t>
                </a:r>
                <a:r>
                  <a:rPr lang="ru-RU" sz="2400" dirty="0">
                    <a:solidFill>
                      <a:srgbClr val="5C5B5C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то есть 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</m:acc>
                        </m:e>
                        <m:sub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b="0" i="0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ℙ</m:t>
                          </m:r>
                        </m:e>
                      </m:acc>
                      <m:d>
                        <m:dPr>
                          <m:ctrlPr>
                            <a:rPr lang="en-US" sz="2400" b="1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[</m:t>
                          </m:r>
                          <m:sSub>
                            <m:sSubPr>
                              <m:ctrlP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</m:nary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dirty="0">
                    <a:solidFill>
                      <a:srgbClr val="373737"/>
                    </a:solidFill>
                  </a:rPr>
                  <a:t>где</a:t>
                </a:r>
                <a:r>
                  <a:rPr lang="ru-RU" sz="2400" dirty="0">
                    <a:solidFill>
                      <a:srgbClr val="5C5B5C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 ]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– индикаторная функция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то есть</a:t>
                </a:r>
                <a:r>
                  <a:rPr lang="en-US" sz="2400" dirty="0">
                    <a:solidFill>
                      <a:srgbClr val="373737"/>
                    </a:solidFill>
                  </a:rPr>
                  <a:t>:</a:t>
                </a:r>
                <a:endParaRPr lang="ru-RU" sz="2400" dirty="0">
                  <a:solidFill>
                    <a:srgbClr val="373737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sSub>
                        <m:sSub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]=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1, </m:t>
                              </m:r>
                              <m:sSub>
                                <m:sSubPr>
                                  <m:ctrlP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e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иначе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3" name="Объект 5">
                <a:extLst>
                  <a:ext uri="{FF2B5EF4-FFF2-40B4-BE49-F238E27FC236}">
                    <a16:creationId xmlns:a16="http://schemas.microsoft.com/office/drawing/2014/main" id="{62AE34F3-A833-6E47-A348-4A3C5CA598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136904" cy="4924186"/>
              </a:xfrm>
              <a:prstGeom prst="rect">
                <a:avLst/>
              </a:prstGeom>
              <a:blipFill>
                <a:blip r:embed="rId4"/>
                <a:stretch>
                  <a:fillRect l="-1124" t="-867" b="-1003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05269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B29AE02-A89A-B14E-A538-E6A02C0271C4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Эмпирическая функция распределения</a:t>
            </a:r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958CA3B4-D100-493E-AAC2-94420CF89F05}"/>
              </a:ext>
            </a:extLst>
          </p:cNvPr>
          <p:cNvSpPr/>
          <p:nvPr/>
        </p:nvSpPr>
        <p:spPr>
          <a:xfrm>
            <a:off x="917954" y="1139011"/>
            <a:ext cx="7326454" cy="777821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C8CB4C36-9E85-4EA7-9806-763F60DB1CB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24242" y="1305637"/>
                <a:ext cx="6678381" cy="49956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3,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C8CB4C36-9E85-4EA7-9806-763F60DB1C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4242" y="1305637"/>
                <a:ext cx="6678381" cy="499561"/>
              </a:xfrm>
              <a:prstGeom prst="rect">
                <a:avLst/>
              </a:prstGeom>
              <a:blipFill>
                <a:blip r:embed="rId4"/>
                <a:stretch>
                  <a:fillRect l="-2737" t="-17073" b="-1219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01300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wrap="square" rIns="0" bIns="0">
            <a:noAutofit/>
          </a:bodyPr>
          <a:lstStyle>
            <a:defPPr>
              <a:defRPr lang="ru-RU"/>
            </a:defPPr>
            <a:lvl1pPr>
              <a:defRPr sz="3200" b="1">
                <a:solidFill>
                  <a:srgbClr val="28516A"/>
                </a:solidFill>
              </a:defRPr>
            </a:lvl1pPr>
          </a:lstStyle>
          <a:p>
            <a:r>
              <a:rPr lang="ru-RU" dirty="0"/>
              <a:t>Частотный взгляд на вероятность</a:t>
            </a:r>
          </a:p>
        </p:txBody>
      </p:sp>
      <p:sp>
        <p:nvSpPr>
          <p:cNvPr id="7" name="Содержимое 2">
            <a:extLst>
              <a:ext uri="{FF2B5EF4-FFF2-40B4-BE49-F238E27FC236}">
                <a16:creationId xmlns:a16="http://schemas.microsoft.com/office/drawing/2014/main" id="{E7B93966-A15D-4187-A862-0B538909429A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496504" cy="4464496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Фишер</a:t>
            </a:r>
            <a:r>
              <a:rPr lang="en-US" sz="2400" b="1" dirty="0">
                <a:solidFill>
                  <a:srgbClr val="28516A"/>
                </a:solidFill>
                <a:latin typeface="Myriad Pro" pitchFamily="34" charset="0"/>
              </a:rPr>
              <a:t>:</a:t>
            </a:r>
            <a:r>
              <a:rPr lang="en-US" sz="2400" dirty="0">
                <a:solidFill>
                  <a:srgbClr val="28516A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28516A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наука не может рассматривать вероятность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как нечто субъективное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Можно оценивать вероятность только тех событий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которые происходят более одного раза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Вопрос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“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Какова вероятность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что кандидат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N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 победит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 выборах?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”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не имеет ответа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так как событие уникально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и не обладает</a:t>
            </a:r>
            <a:r>
              <a:rPr lang="ru-RU" sz="2400" dirty="0">
                <a:solidFill>
                  <a:srgbClr val="5C5B5C"/>
                </a:solidFill>
                <a:latin typeface="Myriad Pro" pitchFamily="34" charset="0"/>
              </a:rPr>
              <a:t> </a:t>
            </a: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частотой</a:t>
            </a:r>
          </a:p>
        </p:txBody>
      </p:sp>
    </p:spTree>
    <p:extLst>
      <p:ext uri="{BB962C8B-B14F-4D97-AF65-F5344CB8AC3E}">
        <p14:creationId xmlns:p14="http://schemas.microsoft.com/office/powerpoint/2010/main" val="4026549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B29AE02-A89A-B14E-A538-E6A02C0271C4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Эмпирическая функция распределения</a:t>
            </a: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2BAB2362-2922-4E55-B287-EA374A54E7C8}"/>
              </a:ext>
            </a:extLst>
          </p:cNvPr>
          <p:cNvSpPr/>
          <p:nvPr/>
        </p:nvSpPr>
        <p:spPr>
          <a:xfrm>
            <a:off x="917954" y="1139011"/>
            <a:ext cx="7326454" cy="777821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Объект 5">
                <a:extLst>
                  <a:ext uri="{FF2B5EF4-FFF2-40B4-BE49-F238E27FC236}">
                    <a16:creationId xmlns:a16="http://schemas.microsoft.com/office/drawing/2014/main" id="{E4FC8978-E8AE-4351-8669-32405E5B19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24242" y="1305637"/>
                <a:ext cx="6678381" cy="49956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3,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Объект 5">
                <a:extLst>
                  <a:ext uri="{FF2B5EF4-FFF2-40B4-BE49-F238E27FC236}">
                    <a16:creationId xmlns:a16="http://schemas.microsoft.com/office/drawing/2014/main" id="{E4FC8978-E8AE-4351-8669-32405E5B19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4242" y="1305637"/>
                <a:ext cx="6678381" cy="499561"/>
              </a:xfrm>
              <a:prstGeom prst="rect">
                <a:avLst/>
              </a:prstGeom>
              <a:blipFill>
                <a:blip r:embed="rId4"/>
                <a:stretch>
                  <a:fillRect l="-2737" t="-17073" b="-1219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6DC20DA1-90C1-4C82-A4A6-7BAB4157ED5E}"/>
                  </a:ext>
                </a:extLst>
              </p:cNvPr>
              <p:cNvSpPr/>
              <p:nvPr/>
            </p:nvSpPr>
            <p:spPr>
              <a:xfrm>
                <a:off x="755576" y="2636912"/>
                <a:ext cx="972830" cy="47153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5E5E5E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5E5E5E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5E5E5E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𝐹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solidFill>
                                <a:srgbClr val="5E5E5E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6DC20DA1-90C1-4C82-A4A6-7BAB4157ED5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576" y="2636912"/>
                <a:ext cx="972830" cy="471539"/>
              </a:xfrm>
              <a:prstGeom prst="rect">
                <a:avLst/>
              </a:prstGeom>
              <a:blipFill>
                <a:blip r:embed="rId5"/>
                <a:stretch>
                  <a:fillRect t="-5195" r="-625" b="-1818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FC3BF6D8-0B75-44F2-BDE3-FD343B35D375}"/>
                  </a:ext>
                </a:extLst>
              </p:cNvPr>
              <p:cNvSpPr/>
              <p:nvPr/>
            </p:nvSpPr>
            <p:spPr>
              <a:xfrm>
                <a:off x="4366312" y="5064308"/>
                <a:ext cx="44242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ru-RU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FC3BF6D8-0B75-44F2-BDE3-FD343B35D37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6312" y="5064308"/>
                <a:ext cx="442429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Прямоугольник 31">
                <a:extLst>
                  <a:ext uri="{FF2B5EF4-FFF2-40B4-BE49-F238E27FC236}">
                    <a16:creationId xmlns:a16="http://schemas.microsoft.com/office/drawing/2014/main" id="{65206EE7-3DC3-4BA2-862E-01C85129ECA0}"/>
                  </a:ext>
                </a:extLst>
              </p:cNvPr>
              <p:cNvSpPr/>
              <p:nvPr/>
            </p:nvSpPr>
            <p:spPr>
              <a:xfrm>
                <a:off x="1793995" y="5144750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2" name="Прямоугольник 31">
                <a:extLst>
                  <a:ext uri="{FF2B5EF4-FFF2-40B4-BE49-F238E27FC236}">
                    <a16:creationId xmlns:a16="http://schemas.microsoft.com/office/drawing/2014/main" id="{65206EE7-3DC3-4BA2-862E-01C85129EC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3995" y="5144750"/>
                <a:ext cx="423514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Line">
            <a:extLst>
              <a:ext uri="{FF2B5EF4-FFF2-40B4-BE49-F238E27FC236}">
                <a16:creationId xmlns:a16="http://schemas.microsoft.com/office/drawing/2014/main" id="{219389F3-E31C-453E-95EE-9A10D7DA15DF}"/>
              </a:ext>
            </a:extLst>
          </p:cNvPr>
          <p:cNvSpPr/>
          <p:nvPr/>
        </p:nvSpPr>
        <p:spPr>
          <a:xfrm flipV="1">
            <a:off x="1701710" y="3061547"/>
            <a:ext cx="26696" cy="2379144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34" name="Line">
            <a:extLst>
              <a:ext uri="{FF2B5EF4-FFF2-40B4-BE49-F238E27FC236}">
                <a16:creationId xmlns:a16="http://schemas.microsoft.com/office/drawing/2014/main" id="{AECF5B24-D413-4276-8035-2AC3D4F8297E}"/>
              </a:ext>
            </a:extLst>
          </p:cNvPr>
          <p:cNvSpPr/>
          <p:nvPr/>
        </p:nvSpPr>
        <p:spPr>
          <a:xfrm>
            <a:off x="1115400" y="5092348"/>
            <a:ext cx="3482537" cy="1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7" name="Line">
            <a:extLst>
              <a:ext uri="{FF2B5EF4-FFF2-40B4-BE49-F238E27FC236}">
                <a16:creationId xmlns:a16="http://schemas.microsoft.com/office/drawing/2014/main" id="{8A87D844-DF31-443B-817A-D2562B313B13}"/>
              </a:ext>
            </a:extLst>
          </p:cNvPr>
          <p:cNvSpPr/>
          <p:nvPr/>
        </p:nvSpPr>
        <p:spPr>
          <a:xfrm>
            <a:off x="1067938" y="5092348"/>
            <a:ext cx="959745" cy="1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Прямоугольник 38">
                <a:extLst>
                  <a:ext uri="{FF2B5EF4-FFF2-40B4-BE49-F238E27FC236}">
                    <a16:creationId xmlns:a16="http://schemas.microsoft.com/office/drawing/2014/main" id="{F252BB9B-FCFB-4CC7-8B3F-9B9F8C74D30E}"/>
                  </a:ext>
                </a:extLst>
              </p:cNvPr>
              <p:cNvSpPr/>
              <p:nvPr/>
            </p:nvSpPr>
            <p:spPr>
              <a:xfrm>
                <a:off x="2185764" y="5144749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9" name="Прямоугольник 38">
                <a:extLst>
                  <a:ext uri="{FF2B5EF4-FFF2-40B4-BE49-F238E27FC236}">
                    <a16:creationId xmlns:a16="http://schemas.microsoft.com/office/drawing/2014/main" id="{F252BB9B-FCFB-4CC7-8B3F-9B9F8C74D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5764" y="5144749"/>
                <a:ext cx="423514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Прямоугольник 39">
                <a:extLst>
                  <a:ext uri="{FF2B5EF4-FFF2-40B4-BE49-F238E27FC236}">
                    <a16:creationId xmlns:a16="http://schemas.microsoft.com/office/drawing/2014/main" id="{F461B483-5A1D-404F-A9F4-2527889CE96E}"/>
                  </a:ext>
                </a:extLst>
              </p:cNvPr>
              <p:cNvSpPr/>
              <p:nvPr/>
            </p:nvSpPr>
            <p:spPr>
              <a:xfrm>
                <a:off x="2554178" y="5144749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0" name="Прямоугольник 39">
                <a:extLst>
                  <a:ext uri="{FF2B5EF4-FFF2-40B4-BE49-F238E27FC236}">
                    <a16:creationId xmlns:a16="http://schemas.microsoft.com/office/drawing/2014/main" id="{F461B483-5A1D-404F-A9F4-2527889CE96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4178" y="5144749"/>
                <a:ext cx="423514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Прямоугольник 40">
                <a:extLst>
                  <a:ext uri="{FF2B5EF4-FFF2-40B4-BE49-F238E27FC236}">
                    <a16:creationId xmlns:a16="http://schemas.microsoft.com/office/drawing/2014/main" id="{4A857741-FC29-445A-A970-4AACCD7053DD}"/>
                  </a:ext>
                </a:extLst>
              </p:cNvPr>
              <p:cNvSpPr/>
              <p:nvPr/>
            </p:nvSpPr>
            <p:spPr>
              <a:xfrm>
                <a:off x="1308467" y="5144748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1" name="Прямоугольник 40">
                <a:extLst>
                  <a:ext uri="{FF2B5EF4-FFF2-40B4-BE49-F238E27FC236}">
                    <a16:creationId xmlns:a16="http://schemas.microsoft.com/office/drawing/2014/main" id="{4A857741-FC29-445A-A970-4AACCD7053D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8467" y="5144748"/>
                <a:ext cx="423514" cy="461665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Прямоугольник 41">
                <a:extLst>
                  <a:ext uri="{FF2B5EF4-FFF2-40B4-BE49-F238E27FC236}">
                    <a16:creationId xmlns:a16="http://schemas.microsoft.com/office/drawing/2014/main" id="{E008B170-B697-42B5-8B0E-76D6E338C666}"/>
                  </a:ext>
                </a:extLst>
              </p:cNvPr>
              <p:cNvSpPr/>
              <p:nvPr/>
            </p:nvSpPr>
            <p:spPr>
              <a:xfrm>
                <a:off x="2890847" y="5144748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2" name="Прямоугольник 41">
                <a:extLst>
                  <a:ext uri="{FF2B5EF4-FFF2-40B4-BE49-F238E27FC236}">
                    <a16:creationId xmlns:a16="http://schemas.microsoft.com/office/drawing/2014/main" id="{E008B170-B697-42B5-8B0E-76D6E338C6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0847" y="5144748"/>
                <a:ext cx="423514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Прямоугольник 43">
                <a:extLst>
                  <a:ext uri="{FF2B5EF4-FFF2-40B4-BE49-F238E27FC236}">
                    <a16:creationId xmlns:a16="http://schemas.microsoft.com/office/drawing/2014/main" id="{F814B695-B95C-4FBC-91D2-FA077531F1DC}"/>
                  </a:ext>
                </a:extLst>
              </p:cNvPr>
              <p:cNvSpPr/>
              <p:nvPr/>
            </p:nvSpPr>
            <p:spPr>
              <a:xfrm>
                <a:off x="3164618" y="5144747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4" name="Прямоугольник 43">
                <a:extLst>
                  <a:ext uri="{FF2B5EF4-FFF2-40B4-BE49-F238E27FC236}">
                    <a16:creationId xmlns:a16="http://schemas.microsoft.com/office/drawing/2014/main" id="{F814B695-B95C-4FBC-91D2-FA077531F1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4618" y="5144747"/>
                <a:ext cx="423514" cy="461665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Line">
            <a:extLst>
              <a:ext uri="{FF2B5EF4-FFF2-40B4-BE49-F238E27FC236}">
                <a16:creationId xmlns:a16="http://schemas.microsoft.com/office/drawing/2014/main" id="{6A1A843D-4BBB-46DF-89B5-CA3C8F44A384}"/>
              </a:ext>
            </a:extLst>
          </p:cNvPr>
          <p:cNvSpPr/>
          <p:nvPr/>
        </p:nvSpPr>
        <p:spPr>
          <a:xfrm flipV="1">
            <a:off x="3396751" y="3356745"/>
            <a:ext cx="2627" cy="1707563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cxnSp>
        <p:nvCxnSpPr>
          <p:cNvPr id="47" name="Прямая соединительная линия 46">
            <a:extLst>
              <a:ext uri="{FF2B5EF4-FFF2-40B4-BE49-F238E27FC236}">
                <a16:creationId xmlns:a16="http://schemas.microsoft.com/office/drawing/2014/main" id="{654DB20E-8359-487A-A844-41767A3BC18A}"/>
              </a:ext>
            </a:extLst>
          </p:cNvPr>
          <p:cNvCxnSpPr>
            <a:cxnSpLocks/>
          </p:cNvCxnSpPr>
          <p:nvPr/>
        </p:nvCxnSpPr>
        <p:spPr>
          <a:xfrm>
            <a:off x="3396751" y="3356745"/>
            <a:ext cx="1156408" cy="0"/>
          </a:xfrm>
          <a:prstGeom prst="line">
            <a:avLst/>
          </a:prstGeom>
          <a:ln w="38100">
            <a:solidFill>
              <a:srgbClr val="2851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Line">
            <a:extLst>
              <a:ext uri="{FF2B5EF4-FFF2-40B4-BE49-F238E27FC236}">
                <a16:creationId xmlns:a16="http://schemas.microsoft.com/office/drawing/2014/main" id="{30E7461F-4C86-40FC-AC78-8D04F55FEF56}"/>
              </a:ext>
            </a:extLst>
          </p:cNvPr>
          <p:cNvSpPr/>
          <p:nvPr/>
        </p:nvSpPr>
        <p:spPr>
          <a:xfrm flipV="1">
            <a:off x="1728407" y="3349625"/>
            <a:ext cx="1678618" cy="886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Прямоугольник 50">
                <a:extLst>
                  <a:ext uri="{FF2B5EF4-FFF2-40B4-BE49-F238E27FC236}">
                    <a16:creationId xmlns:a16="http://schemas.microsoft.com/office/drawing/2014/main" id="{6981B305-267F-4B2C-A9ED-662223A88E66}"/>
                  </a:ext>
                </a:extLst>
              </p:cNvPr>
              <p:cNvSpPr/>
              <p:nvPr/>
            </p:nvSpPr>
            <p:spPr>
              <a:xfrm>
                <a:off x="1336053" y="3108451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1" name="Прямоугольник 50">
                <a:extLst>
                  <a:ext uri="{FF2B5EF4-FFF2-40B4-BE49-F238E27FC236}">
                    <a16:creationId xmlns:a16="http://schemas.microsoft.com/office/drawing/2014/main" id="{6981B305-267F-4B2C-A9ED-662223A88E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6053" y="3108451"/>
                <a:ext cx="423514" cy="461665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Прямоугольник: скругленные углы 51">
            <a:extLst>
              <a:ext uri="{FF2B5EF4-FFF2-40B4-BE49-F238E27FC236}">
                <a16:creationId xmlns:a16="http://schemas.microsoft.com/office/drawing/2014/main" id="{9B14786F-C877-4554-B7A7-9445C4FAC412}"/>
              </a:ext>
            </a:extLst>
          </p:cNvPr>
          <p:cNvSpPr/>
          <p:nvPr/>
        </p:nvSpPr>
        <p:spPr>
          <a:xfrm>
            <a:off x="6732240" y="1313159"/>
            <a:ext cx="950605" cy="376380"/>
          </a:xfrm>
          <a:prstGeom prst="roundRect">
            <a:avLst>
              <a:gd name="adj" fmla="val 50000"/>
            </a:avLst>
          </a:prstGeom>
          <a:solidFill>
            <a:srgbClr val="C0504D">
              <a:alpha val="26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  <p:sp>
        <p:nvSpPr>
          <p:cNvPr id="53" name="Прямоугольник: скругленные углы 52">
            <a:extLst>
              <a:ext uri="{FF2B5EF4-FFF2-40B4-BE49-F238E27FC236}">
                <a16:creationId xmlns:a16="http://schemas.microsoft.com/office/drawing/2014/main" id="{028FA1B3-D15F-4DAB-88B5-812820C5BD8F}"/>
              </a:ext>
            </a:extLst>
          </p:cNvPr>
          <p:cNvSpPr/>
          <p:nvPr/>
        </p:nvSpPr>
        <p:spPr>
          <a:xfrm>
            <a:off x="3779912" y="1313159"/>
            <a:ext cx="950605" cy="376380"/>
          </a:xfrm>
          <a:prstGeom prst="roundRect">
            <a:avLst>
              <a:gd name="adj" fmla="val 50000"/>
            </a:avLst>
          </a:prstGeom>
          <a:solidFill>
            <a:srgbClr val="C0504D">
              <a:alpha val="26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959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5" name="applause.wav"/>
          </p:stSnd>
        </p:sndAc>
      </p:transition>
    </mc:Fallback>
  </mc:AlternateContent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B29AE02-A89A-B14E-A538-E6A02C0271C4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Эмпирическая функция распределения</a:t>
            </a:r>
          </a:p>
        </p:txBody>
      </p:sp>
      <p:sp>
        <p:nvSpPr>
          <p:cNvPr id="24" name="Rectangle">
            <a:extLst>
              <a:ext uri="{FF2B5EF4-FFF2-40B4-BE49-F238E27FC236}">
                <a16:creationId xmlns:a16="http://schemas.microsoft.com/office/drawing/2014/main" id="{553E626E-1377-4626-9387-1FFD44B7FA64}"/>
              </a:ext>
            </a:extLst>
          </p:cNvPr>
          <p:cNvSpPr/>
          <p:nvPr/>
        </p:nvSpPr>
        <p:spPr>
          <a:xfrm>
            <a:off x="917954" y="1139011"/>
            <a:ext cx="7326454" cy="777821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Объект 5">
                <a:extLst>
                  <a:ext uri="{FF2B5EF4-FFF2-40B4-BE49-F238E27FC236}">
                    <a16:creationId xmlns:a16="http://schemas.microsoft.com/office/drawing/2014/main" id="{3D115AFD-A200-4E8A-BEB9-3B6022EE84F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24242" y="1305637"/>
                <a:ext cx="6678381" cy="49956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3,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5" name="Объект 5">
                <a:extLst>
                  <a:ext uri="{FF2B5EF4-FFF2-40B4-BE49-F238E27FC236}">
                    <a16:creationId xmlns:a16="http://schemas.microsoft.com/office/drawing/2014/main" id="{3D115AFD-A200-4E8A-BEB9-3B6022EE84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4242" y="1305637"/>
                <a:ext cx="6678381" cy="499561"/>
              </a:xfrm>
              <a:prstGeom prst="rect">
                <a:avLst/>
              </a:prstGeom>
              <a:blipFill>
                <a:blip r:embed="rId4"/>
                <a:stretch>
                  <a:fillRect l="-2737" t="-17073" b="-1219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68178987-A697-4A8C-9B34-BE289DE34C59}"/>
                  </a:ext>
                </a:extLst>
              </p:cNvPr>
              <p:cNvSpPr/>
              <p:nvPr/>
            </p:nvSpPr>
            <p:spPr>
              <a:xfrm>
                <a:off x="755576" y="2636912"/>
                <a:ext cx="972830" cy="47153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5E5E5E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5E5E5E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5E5E5E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𝐹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solidFill>
                                <a:srgbClr val="5E5E5E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68178987-A697-4A8C-9B34-BE289DE34C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576" y="2636912"/>
                <a:ext cx="972830" cy="471539"/>
              </a:xfrm>
              <a:prstGeom prst="rect">
                <a:avLst/>
              </a:prstGeom>
              <a:blipFill>
                <a:blip r:embed="rId5"/>
                <a:stretch>
                  <a:fillRect t="-5195" r="-625" b="-1818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Прямоугольник 31">
                <a:extLst>
                  <a:ext uri="{FF2B5EF4-FFF2-40B4-BE49-F238E27FC236}">
                    <a16:creationId xmlns:a16="http://schemas.microsoft.com/office/drawing/2014/main" id="{637CEE57-7A0D-4434-97DC-796C05FA2843}"/>
                  </a:ext>
                </a:extLst>
              </p:cNvPr>
              <p:cNvSpPr/>
              <p:nvPr/>
            </p:nvSpPr>
            <p:spPr>
              <a:xfrm>
                <a:off x="4366312" y="5064308"/>
                <a:ext cx="44242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ru-RU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32" name="Прямоугольник 31">
                <a:extLst>
                  <a:ext uri="{FF2B5EF4-FFF2-40B4-BE49-F238E27FC236}">
                    <a16:creationId xmlns:a16="http://schemas.microsoft.com/office/drawing/2014/main" id="{637CEE57-7A0D-4434-97DC-796C05FA284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6312" y="5064308"/>
                <a:ext cx="442429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Прямоугольник 32">
                <a:extLst>
                  <a:ext uri="{FF2B5EF4-FFF2-40B4-BE49-F238E27FC236}">
                    <a16:creationId xmlns:a16="http://schemas.microsoft.com/office/drawing/2014/main" id="{6B8A8DA2-0BF7-485F-B7FE-8AC9A20633C5}"/>
                  </a:ext>
                </a:extLst>
              </p:cNvPr>
              <p:cNvSpPr/>
              <p:nvPr/>
            </p:nvSpPr>
            <p:spPr>
              <a:xfrm>
                <a:off x="1793995" y="5144750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3" name="Прямоугольник 32">
                <a:extLst>
                  <a:ext uri="{FF2B5EF4-FFF2-40B4-BE49-F238E27FC236}">
                    <a16:creationId xmlns:a16="http://schemas.microsoft.com/office/drawing/2014/main" id="{6B8A8DA2-0BF7-485F-B7FE-8AC9A20633C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3995" y="5144750"/>
                <a:ext cx="423514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Line">
            <a:extLst>
              <a:ext uri="{FF2B5EF4-FFF2-40B4-BE49-F238E27FC236}">
                <a16:creationId xmlns:a16="http://schemas.microsoft.com/office/drawing/2014/main" id="{4C70789A-7DE7-4BB2-8D5A-A372E40B3E40}"/>
              </a:ext>
            </a:extLst>
          </p:cNvPr>
          <p:cNvSpPr/>
          <p:nvPr/>
        </p:nvSpPr>
        <p:spPr>
          <a:xfrm flipV="1">
            <a:off x="1701710" y="3061547"/>
            <a:ext cx="26696" cy="2379144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37" name="Line">
            <a:extLst>
              <a:ext uri="{FF2B5EF4-FFF2-40B4-BE49-F238E27FC236}">
                <a16:creationId xmlns:a16="http://schemas.microsoft.com/office/drawing/2014/main" id="{A2AF4163-5CDF-4C6D-90F7-70FAE47B936A}"/>
              </a:ext>
            </a:extLst>
          </p:cNvPr>
          <p:cNvSpPr/>
          <p:nvPr/>
        </p:nvSpPr>
        <p:spPr>
          <a:xfrm>
            <a:off x="1115400" y="5092348"/>
            <a:ext cx="3482537" cy="1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8" name="Line">
            <a:extLst>
              <a:ext uri="{FF2B5EF4-FFF2-40B4-BE49-F238E27FC236}">
                <a16:creationId xmlns:a16="http://schemas.microsoft.com/office/drawing/2014/main" id="{E98A3A81-5CA4-46AB-B202-F096EAF02E37}"/>
              </a:ext>
            </a:extLst>
          </p:cNvPr>
          <p:cNvSpPr/>
          <p:nvPr/>
        </p:nvSpPr>
        <p:spPr>
          <a:xfrm>
            <a:off x="1067938" y="5092348"/>
            <a:ext cx="959745" cy="1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9" name="Line">
            <a:extLst>
              <a:ext uri="{FF2B5EF4-FFF2-40B4-BE49-F238E27FC236}">
                <a16:creationId xmlns:a16="http://schemas.microsoft.com/office/drawing/2014/main" id="{1FB84207-3968-42AF-B27B-60811F9039DB}"/>
              </a:ext>
            </a:extLst>
          </p:cNvPr>
          <p:cNvSpPr/>
          <p:nvPr/>
        </p:nvSpPr>
        <p:spPr>
          <a:xfrm flipV="1">
            <a:off x="2014982" y="4683645"/>
            <a:ext cx="2" cy="405598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Прямоугольник 39">
                <a:extLst>
                  <a:ext uri="{FF2B5EF4-FFF2-40B4-BE49-F238E27FC236}">
                    <a16:creationId xmlns:a16="http://schemas.microsoft.com/office/drawing/2014/main" id="{26C15E08-DE30-4B59-8BC7-FC71A07EDD31}"/>
                  </a:ext>
                </a:extLst>
              </p:cNvPr>
              <p:cNvSpPr/>
              <p:nvPr/>
            </p:nvSpPr>
            <p:spPr>
              <a:xfrm>
                <a:off x="2185764" y="5144749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0" name="Прямоугольник 39">
                <a:extLst>
                  <a:ext uri="{FF2B5EF4-FFF2-40B4-BE49-F238E27FC236}">
                    <a16:creationId xmlns:a16="http://schemas.microsoft.com/office/drawing/2014/main" id="{26C15E08-DE30-4B59-8BC7-FC71A07EDD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5764" y="5144749"/>
                <a:ext cx="423514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Прямоугольник 40">
                <a:extLst>
                  <a:ext uri="{FF2B5EF4-FFF2-40B4-BE49-F238E27FC236}">
                    <a16:creationId xmlns:a16="http://schemas.microsoft.com/office/drawing/2014/main" id="{49114E1F-7344-4F0A-9F23-33664A4F8ACE}"/>
                  </a:ext>
                </a:extLst>
              </p:cNvPr>
              <p:cNvSpPr/>
              <p:nvPr/>
            </p:nvSpPr>
            <p:spPr>
              <a:xfrm>
                <a:off x="2554178" y="5144749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1" name="Прямоугольник 40">
                <a:extLst>
                  <a:ext uri="{FF2B5EF4-FFF2-40B4-BE49-F238E27FC236}">
                    <a16:creationId xmlns:a16="http://schemas.microsoft.com/office/drawing/2014/main" id="{49114E1F-7344-4F0A-9F23-33664A4F8AC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4178" y="5144749"/>
                <a:ext cx="423514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Прямоугольник 41">
                <a:extLst>
                  <a:ext uri="{FF2B5EF4-FFF2-40B4-BE49-F238E27FC236}">
                    <a16:creationId xmlns:a16="http://schemas.microsoft.com/office/drawing/2014/main" id="{1830ED36-603E-42D9-AD04-0168D5562C93}"/>
                  </a:ext>
                </a:extLst>
              </p:cNvPr>
              <p:cNvSpPr/>
              <p:nvPr/>
            </p:nvSpPr>
            <p:spPr>
              <a:xfrm>
                <a:off x="1308467" y="5144748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2" name="Прямоугольник 41">
                <a:extLst>
                  <a:ext uri="{FF2B5EF4-FFF2-40B4-BE49-F238E27FC236}">
                    <a16:creationId xmlns:a16="http://schemas.microsoft.com/office/drawing/2014/main" id="{1830ED36-603E-42D9-AD04-0168D5562C9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8467" y="5144748"/>
                <a:ext cx="423514" cy="461665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Прямоугольник 43">
                <a:extLst>
                  <a:ext uri="{FF2B5EF4-FFF2-40B4-BE49-F238E27FC236}">
                    <a16:creationId xmlns:a16="http://schemas.microsoft.com/office/drawing/2014/main" id="{27CAABAA-E960-45D5-9D37-F536C0B5936E}"/>
                  </a:ext>
                </a:extLst>
              </p:cNvPr>
              <p:cNvSpPr/>
              <p:nvPr/>
            </p:nvSpPr>
            <p:spPr>
              <a:xfrm>
                <a:off x="2890847" y="5144748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4" name="Прямоугольник 43">
                <a:extLst>
                  <a:ext uri="{FF2B5EF4-FFF2-40B4-BE49-F238E27FC236}">
                    <a16:creationId xmlns:a16="http://schemas.microsoft.com/office/drawing/2014/main" id="{27CAABAA-E960-45D5-9D37-F536C0B5936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0847" y="5144748"/>
                <a:ext cx="423514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Прямоугольник 45">
                <a:extLst>
                  <a:ext uri="{FF2B5EF4-FFF2-40B4-BE49-F238E27FC236}">
                    <a16:creationId xmlns:a16="http://schemas.microsoft.com/office/drawing/2014/main" id="{DC192ED5-92E6-4053-A0BF-A026337C4022}"/>
                  </a:ext>
                </a:extLst>
              </p:cNvPr>
              <p:cNvSpPr/>
              <p:nvPr/>
            </p:nvSpPr>
            <p:spPr>
              <a:xfrm>
                <a:off x="3164618" y="5144747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6" name="Прямоугольник 45">
                <a:extLst>
                  <a:ext uri="{FF2B5EF4-FFF2-40B4-BE49-F238E27FC236}">
                    <a16:creationId xmlns:a16="http://schemas.microsoft.com/office/drawing/2014/main" id="{DC192ED5-92E6-4053-A0BF-A026337C402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4618" y="5144747"/>
                <a:ext cx="423514" cy="461665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Line">
            <a:extLst>
              <a:ext uri="{FF2B5EF4-FFF2-40B4-BE49-F238E27FC236}">
                <a16:creationId xmlns:a16="http://schemas.microsoft.com/office/drawing/2014/main" id="{EBDFCF67-E22C-4EC0-81C6-E93331D85AFE}"/>
              </a:ext>
            </a:extLst>
          </p:cNvPr>
          <p:cNvSpPr/>
          <p:nvPr/>
        </p:nvSpPr>
        <p:spPr>
          <a:xfrm>
            <a:off x="2008330" y="4730419"/>
            <a:ext cx="327153" cy="11900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9" name="Line">
            <a:extLst>
              <a:ext uri="{FF2B5EF4-FFF2-40B4-BE49-F238E27FC236}">
                <a16:creationId xmlns:a16="http://schemas.microsoft.com/office/drawing/2014/main" id="{D7AB260D-F8B5-4314-B975-D30433269183}"/>
              </a:ext>
            </a:extLst>
          </p:cNvPr>
          <p:cNvSpPr/>
          <p:nvPr/>
        </p:nvSpPr>
        <p:spPr>
          <a:xfrm flipV="1">
            <a:off x="3396751" y="3356745"/>
            <a:ext cx="2627" cy="1707563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cxnSp>
        <p:nvCxnSpPr>
          <p:cNvPr id="51" name="Прямая соединительная линия 50">
            <a:extLst>
              <a:ext uri="{FF2B5EF4-FFF2-40B4-BE49-F238E27FC236}">
                <a16:creationId xmlns:a16="http://schemas.microsoft.com/office/drawing/2014/main" id="{30AFF3BA-590F-4AAE-8CD2-701A5B0D2850}"/>
              </a:ext>
            </a:extLst>
          </p:cNvPr>
          <p:cNvCxnSpPr>
            <a:cxnSpLocks/>
          </p:cNvCxnSpPr>
          <p:nvPr/>
        </p:nvCxnSpPr>
        <p:spPr>
          <a:xfrm>
            <a:off x="3396751" y="3356745"/>
            <a:ext cx="1156408" cy="0"/>
          </a:xfrm>
          <a:prstGeom prst="line">
            <a:avLst/>
          </a:prstGeom>
          <a:ln w="38100">
            <a:solidFill>
              <a:srgbClr val="2851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Line">
            <a:extLst>
              <a:ext uri="{FF2B5EF4-FFF2-40B4-BE49-F238E27FC236}">
                <a16:creationId xmlns:a16="http://schemas.microsoft.com/office/drawing/2014/main" id="{C9968871-6F6D-4C13-8AA8-61D8F4533D6B}"/>
              </a:ext>
            </a:extLst>
          </p:cNvPr>
          <p:cNvSpPr/>
          <p:nvPr/>
        </p:nvSpPr>
        <p:spPr>
          <a:xfrm flipV="1">
            <a:off x="1728407" y="3349625"/>
            <a:ext cx="1678618" cy="886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3" name="Прямоугольник 52">
                <a:extLst>
                  <a:ext uri="{FF2B5EF4-FFF2-40B4-BE49-F238E27FC236}">
                    <a16:creationId xmlns:a16="http://schemas.microsoft.com/office/drawing/2014/main" id="{F1253D34-2725-4041-A177-D37E09A880F0}"/>
                  </a:ext>
                </a:extLst>
              </p:cNvPr>
              <p:cNvSpPr/>
              <p:nvPr/>
            </p:nvSpPr>
            <p:spPr>
              <a:xfrm>
                <a:off x="1336053" y="3108451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3" name="Прямоугольник 52">
                <a:extLst>
                  <a:ext uri="{FF2B5EF4-FFF2-40B4-BE49-F238E27FC236}">
                    <a16:creationId xmlns:a16="http://schemas.microsoft.com/office/drawing/2014/main" id="{F1253D34-2725-4041-A177-D37E09A880F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6053" y="3108451"/>
                <a:ext cx="423514" cy="461665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5" name="Прямоугольник: скругленные углы 54">
            <a:extLst>
              <a:ext uri="{FF2B5EF4-FFF2-40B4-BE49-F238E27FC236}">
                <a16:creationId xmlns:a16="http://schemas.microsoft.com/office/drawing/2014/main" id="{617B68CC-2508-4595-9DE3-11CDA206E5D6}"/>
              </a:ext>
            </a:extLst>
          </p:cNvPr>
          <p:cNvSpPr/>
          <p:nvPr/>
        </p:nvSpPr>
        <p:spPr>
          <a:xfrm>
            <a:off x="6732240" y="1313159"/>
            <a:ext cx="950605" cy="376380"/>
          </a:xfrm>
          <a:prstGeom prst="roundRect">
            <a:avLst>
              <a:gd name="adj" fmla="val 50000"/>
            </a:avLst>
          </a:prstGeom>
          <a:solidFill>
            <a:srgbClr val="C0504D">
              <a:alpha val="26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6619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5" name="applause.wav"/>
          </p:stSnd>
        </p:sndAc>
      </p:transition>
    </mc:Fallback>
  </mc:AlternateContent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B29AE02-A89A-B14E-A538-E6A02C0271C4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Эмпирическая функция распределения</a:t>
            </a:r>
          </a:p>
        </p:txBody>
      </p:sp>
      <p:sp>
        <p:nvSpPr>
          <p:cNvPr id="27" name="Rectangle">
            <a:extLst>
              <a:ext uri="{FF2B5EF4-FFF2-40B4-BE49-F238E27FC236}">
                <a16:creationId xmlns:a16="http://schemas.microsoft.com/office/drawing/2014/main" id="{0BE575BF-2725-4EED-9223-FB9E22CB4579}"/>
              </a:ext>
            </a:extLst>
          </p:cNvPr>
          <p:cNvSpPr/>
          <p:nvPr/>
        </p:nvSpPr>
        <p:spPr>
          <a:xfrm>
            <a:off x="917954" y="1139011"/>
            <a:ext cx="7326454" cy="777821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Объект 5">
                <a:extLst>
                  <a:ext uri="{FF2B5EF4-FFF2-40B4-BE49-F238E27FC236}">
                    <a16:creationId xmlns:a16="http://schemas.microsoft.com/office/drawing/2014/main" id="{D5FA704C-A1AA-4444-B121-3A4914AD4EA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24242" y="1305637"/>
                <a:ext cx="6678381" cy="49956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3,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2" name="Объект 5">
                <a:extLst>
                  <a:ext uri="{FF2B5EF4-FFF2-40B4-BE49-F238E27FC236}">
                    <a16:creationId xmlns:a16="http://schemas.microsoft.com/office/drawing/2014/main" id="{D5FA704C-A1AA-4444-B121-3A4914AD4E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4242" y="1305637"/>
                <a:ext cx="6678381" cy="499561"/>
              </a:xfrm>
              <a:prstGeom prst="rect">
                <a:avLst/>
              </a:prstGeom>
              <a:blipFill>
                <a:blip r:embed="rId4"/>
                <a:stretch>
                  <a:fillRect l="-2737" t="-17073" b="-1219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Прямоугольник 32">
                <a:extLst>
                  <a:ext uri="{FF2B5EF4-FFF2-40B4-BE49-F238E27FC236}">
                    <a16:creationId xmlns:a16="http://schemas.microsoft.com/office/drawing/2014/main" id="{0D2A93D1-EE87-4650-92E5-D3B81E68DDCC}"/>
                  </a:ext>
                </a:extLst>
              </p:cNvPr>
              <p:cNvSpPr/>
              <p:nvPr/>
            </p:nvSpPr>
            <p:spPr>
              <a:xfrm>
                <a:off x="755576" y="2636912"/>
                <a:ext cx="972830" cy="47153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5E5E5E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5E5E5E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5E5E5E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𝐹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solidFill>
                                <a:srgbClr val="5E5E5E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33" name="Прямоугольник 32">
                <a:extLst>
                  <a:ext uri="{FF2B5EF4-FFF2-40B4-BE49-F238E27FC236}">
                    <a16:creationId xmlns:a16="http://schemas.microsoft.com/office/drawing/2014/main" id="{0D2A93D1-EE87-4650-92E5-D3B81E68DDC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576" y="2636912"/>
                <a:ext cx="972830" cy="471539"/>
              </a:xfrm>
              <a:prstGeom prst="rect">
                <a:avLst/>
              </a:prstGeom>
              <a:blipFill>
                <a:blip r:embed="rId5"/>
                <a:stretch>
                  <a:fillRect t="-5195" r="-625" b="-1818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Прямоугольник 37">
                <a:extLst>
                  <a:ext uri="{FF2B5EF4-FFF2-40B4-BE49-F238E27FC236}">
                    <a16:creationId xmlns:a16="http://schemas.microsoft.com/office/drawing/2014/main" id="{0BFC6C7E-1C18-4B8E-8BC2-93C8AFCD920E}"/>
                  </a:ext>
                </a:extLst>
              </p:cNvPr>
              <p:cNvSpPr/>
              <p:nvPr/>
            </p:nvSpPr>
            <p:spPr>
              <a:xfrm>
                <a:off x="4366312" y="5064308"/>
                <a:ext cx="44242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ru-RU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38" name="Прямоугольник 37">
                <a:extLst>
                  <a:ext uri="{FF2B5EF4-FFF2-40B4-BE49-F238E27FC236}">
                    <a16:creationId xmlns:a16="http://schemas.microsoft.com/office/drawing/2014/main" id="{0BFC6C7E-1C18-4B8E-8BC2-93C8AFCD92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6312" y="5064308"/>
                <a:ext cx="442429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Прямоугольник 38">
                <a:extLst>
                  <a:ext uri="{FF2B5EF4-FFF2-40B4-BE49-F238E27FC236}">
                    <a16:creationId xmlns:a16="http://schemas.microsoft.com/office/drawing/2014/main" id="{3450F85D-4FFB-4863-BB70-87C6D16EDC78}"/>
                  </a:ext>
                </a:extLst>
              </p:cNvPr>
              <p:cNvSpPr/>
              <p:nvPr/>
            </p:nvSpPr>
            <p:spPr>
              <a:xfrm>
                <a:off x="1793995" y="5144750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9" name="Прямоугольник 38">
                <a:extLst>
                  <a:ext uri="{FF2B5EF4-FFF2-40B4-BE49-F238E27FC236}">
                    <a16:creationId xmlns:a16="http://schemas.microsoft.com/office/drawing/2014/main" id="{3450F85D-4FFB-4863-BB70-87C6D16EDC7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3995" y="5144750"/>
                <a:ext cx="423514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Line">
            <a:extLst>
              <a:ext uri="{FF2B5EF4-FFF2-40B4-BE49-F238E27FC236}">
                <a16:creationId xmlns:a16="http://schemas.microsoft.com/office/drawing/2014/main" id="{CF45532E-40C4-42F3-A5C3-566EF4DD1EB1}"/>
              </a:ext>
            </a:extLst>
          </p:cNvPr>
          <p:cNvSpPr/>
          <p:nvPr/>
        </p:nvSpPr>
        <p:spPr>
          <a:xfrm flipV="1">
            <a:off x="1701710" y="3061547"/>
            <a:ext cx="26696" cy="2379144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43" name="Line">
            <a:extLst>
              <a:ext uri="{FF2B5EF4-FFF2-40B4-BE49-F238E27FC236}">
                <a16:creationId xmlns:a16="http://schemas.microsoft.com/office/drawing/2014/main" id="{6E89D21E-A9E7-4914-BA05-16D536977D85}"/>
              </a:ext>
            </a:extLst>
          </p:cNvPr>
          <p:cNvSpPr/>
          <p:nvPr/>
        </p:nvSpPr>
        <p:spPr>
          <a:xfrm>
            <a:off x="1115400" y="5092348"/>
            <a:ext cx="3482537" cy="1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4" name="Line">
            <a:extLst>
              <a:ext uri="{FF2B5EF4-FFF2-40B4-BE49-F238E27FC236}">
                <a16:creationId xmlns:a16="http://schemas.microsoft.com/office/drawing/2014/main" id="{B6C96D3C-46C9-4322-98F0-36FBAC95AD88}"/>
              </a:ext>
            </a:extLst>
          </p:cNvPr>
          <p:cNvSpPr/>
          <p:nvPr/>
        </p:nvSpPr>
        <p:spPr>
          <a:xfrm>
            <a:off x="1067938" y="5092348"/>
            <a:ext cx="959745" cy="1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6" name="Line">
            <a:extLst>
              <a:ext uri="{FF2B5EF4-FFF2-40B4-BE49-F238E27FC236}">
                <a16:creationId xmlns:a16="http://schemas.microsoft.com/office/drawing/2014/main" id="{F1F7809F-DBF1-406E-A18C-7534F8F953AD}"/>
              </a:ext>
            </a:extLst>
          </p:cNvPr>
          <p:cNvSpPr/>
          <p:nvPr/>
        </p:nvSpPr>
        <p:spPr>
          <a:xfrm flipV="1">
            <a:off x="2014982" y="4683645"/>
            <a:ext cx="2" cy="405598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Прямоугольник 46">
                <a:extLst>
                  <a:ext uri="{FF2B5EF4-FFF2-40B4-BE49-F238E27FC236}">
                    <a16:creationId xmlns:a16="http://schemas.microsoft.com/office/drawing/2014/main" id="{7E2F1A07-CE0E-48C2-AB7A-CD7C48C5BB7A}"/>
                  </a:ext>
                </a:extLst>
              </p:cNvPr>
              <p:cNvSpPr/>
              <p:nvPr/>
            </p:nvSpPr>
            <p:spPr>
              <a:xfrm>
                <a:off x="2185764" y="5144749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7" name="Прямоугольник 46">
                <a:extLst>
                  <a:ext uri="{FF2B5EF4-FFF2-40B4-BE49-F238E27FC236}">
                    <a16:creationId xmlns:a16="http://schemas.microsoft.com/office/drawing/2014/main" id="{7E2F1A07-CE0E-48C2-AB7A-CD7C48C5BB7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5764" y="5144749"/>
                <a:ext cx="423514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Прямоугольник 48">
                <a:extLst>
                  <a:ext uri="{FF2B5EF4-FFF2-40B4-BE49-F238E27FC236}">
                    <a16:creationId xmlns:a16="http://schemas.microsoft.com/office/drawing/2014/main" id="{BFF55031-E707-4412-B881-13BBFDFB1D75}"/>
                  </a:ext>
                </a:extLst>
              </p:cNvPr>
              <p:cNvSpPr/>
              <p:nvPr/>
            </p:nvSpPr>
            <p:spPr>
              <a:xfrm>
                <a:off x="2554178" y="5144749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9" name="Прямоугольник 48">
                <a:extLst>
                  <a:ext uri="{FF2B5EF4-FFF2-40B4-BE49-F238E27FC236}">
                    <a16:creationId xmlns:a16="http://schemas.microsoft.com/office/drawing/2014/main" id="{BFF55031-E707-4412-B881-13BBFDFB1D7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4178" y="5144749"/>
                <a:ext cx="423514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Прямоугольник 50">
                <a:extLst>
                  <a:ext uri="{FF2B5EF4-FFF2-40B4-BE49-F238E27FC236}">
                    <a16:creationId xmlns:a16="http://schemas.microsoft.com/office/drawing/2014/main" id="{222421D6-BB44-4D11-A0C7-48BAB0EAA029}"/>
                  </a:ext>
                </a:extLst>
              </p:cNvPr>
              <p:cNvSpPr/>
              <p:nvPr/>
            </p:nvSpPr>
            <p:spPr>
              <a:xfrm>
                <a:off x="1308467" y="5144748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1" name="Прямоугольник 50">
                <a:extLst>
                  <a:ext uri="{FF2B5EF4-FFF2-40B4-BE49-F238E27FC236}">
                    <a16:creationId xmlns:a16="http://schemas.microsoft.com/office/drawing/2014/main" id="{222421D6-BB44-4D11-A0C7-48BAB0EAA02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8467" y="5144748"/>
                <a:ext cx="423514" cy="461665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Прямоугольник 51">
                <a:extLst>
                  <a:ext uri="{FF2B5EF4-FFF2-40B4-BE49-F238E27FC236}">
                    <a16:creationId xmlns:a16="http://schemas.microsoft.com/office/drawing/2014/main" id="{231DE173-E6D6-49DA-B1ED-477E39AE7DD3}"/>
                  </a:ext>
                </a:extLst>
              </p:cNvPr>
              <p:cNvSpPr/>
              <p:nvPr/>
            </p:nvSpPr>
            <p:spPr>
              <a:xfrm>
                <a:off x="2890847" y="5144748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2" name="Прямоугольник 51">
                <a:extLst>
                  <a:ext uri="{FF2B5EF4-FFF2-40B4-BE49-F238E27FC236}">
                    <a16:creationId xmlns:a16="http://schemas.microsoft.com/office/drawing/2014/main" id="{231DE173-E6D6-49DA-B1ED-477E39AE7D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0847" y="5144748"/>
                <a:ext cx="423514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Прямоугольник 52">
                <a:extLst>
                  <a:ext uri="{FF2B5EF4-FFF2-40B4-BE49-F238E27FC236}">
                    <a16:creationId xmlns:a16="http://schemas.microsoft.com/office/drawing/2014/main" id="{71F02164-9B59-4FDE-A48B-E2593584B599}"/>
                  </a:ext>
                </a:extLst>
              </p:cNvPr>
              <p:cNvSpPr/>
              <p:nvPr/>
            </p:nvSpPr>
            <p:spPr>
              <a:xfrm>
                <a:off x="3164618" y="5144747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3" name="Прямоугольник 52">
                <a:extLst>
                  <a:ext uri="{FF2B5EF4-FFF2-40B4-BE49-F238E27FC236}">
                    <a16:creationId xmlns:a16="http://schemas.microsoft.com/office/drawing/2014/main" id="{71F02164-9B59-4FDE-A48B-E2593584B59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4618" y="5144747"/>
                <a:ext cx="423514" cy="461665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Line">
            <a:extLst>
              <a:ext uri="{FF2B5EF4-FFF2-40B4-BE49-F238E27FC236}">
                <a16:creationId xmlns:a16="http://schemas.microsoft.com/office/drawing/2014/main" id="{690B184F-4A9D-483B-9883-EC52E5FB8D0F}"/>
              </a:ext>
            </a:extLst>
          </p:cNvPr>
          <p:cNvSpPr/>
          <p:nvPr/>
        </p:nvSpPr>
        <p:spPr>
          <a:xfrm>
            <a:off x="2008330" y="4730419"/>
            <a:ext cx="327153" cy="11900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55" name="Line">
            <a:extLst>
              <a:ext uri="{FF2B5EF4-FFF2-40B4-BE49-F238E27FC236}">
                <a16:creationId xmlns:a16="http://schemas.microsoft.com/office/drawing/2014/main" id="{6C23E340-F855-4F84-9415-18FD3E8627F0}"/>
              </a:ext>
            </a:extLst>
          </p:cNvPr>
          <p:cNvSpPr/>
          <p:nvPr/>
        </p:nvSpPr>
        <p:spPr>
          <a:xfrm flipV="1">
            <a:off x="2341832" y="4082394"/>
            <a:ext cx="12700" cy="100372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56" name="Line">
            <a:extLst>
              <a:ext uri="{FF2B5EF4-FFF2-40B4-BE49-F238E27FC236}">
                <a16:creationId xmlns:a16="http://schemas.microsoft.com/office/drawing/2014/main" id="{1881218E-A291-48B5-9DDB-B7149A72DE1F}"/>
              </a:ext>
            </a:extLst>
          </p:cNvPr>
          <p:cNvSpPr/>
          <p:nvPr/>
        </p:nvSpPr>
        <p:spPr>
          <a:xfrm>
            <a:off x="2357595" y="4082394"/>
            <a:ext cx="357898" cy="8794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57" name="Line">
            <a:extLst>
              <a:ext uri="{FF2B5EF4-FFF2-40B4-BE49-F238E27FC236}">
                <a16:creationId xmlns:a16="http://schemas.microsoft.com/office/drawing/2014/main" id="{3D9FE82C-7313-4D6F-A63A-A96EE642503F}"/>
              </a:ext>
            </a:extLst>
          </p:cNvPr>
          <p:cNvSpPr/>
          <p:nvPr/>
        </p:nvSpPr>
        <p:spPr>
          <a:xfrm flipV="1">
            <a:off x="3396751" y="3356745"/>
            <a:ext cx="2627" cy="1707563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cxnSp>
        <p:nvCxnSpPr>
          <p:cNvPr id="58" name="Прямая соединительная линия 57">
            <a:extLst>
              <a:ext uri="{FF2B5EF4-FFF2-40B4-BE49-F238E27FC236}">
                <a16:creationId xmlns:a16="http://schemas.microsoft.com/office/drawing/2014/main" id="{908E0CCC-CCD8-4668-A0B9-5A908238CDCD}"/>
              </a:ext>
            </a:extLst>
          </p:cNvPr>
          <p:cNvCxnSpPr>
            <a:cxnSpLocks/>
          </p:cNvCxnSpPr>
          <p:nvPr/>
        </p:nvCxnSpPr>
        <p:spPr>
          <a:xfrm>
            <a:off x="3396751" y="3356745"/>
            <a:ext cx="1156408" cy="0"/>
          </a:xfrm>
          <a:prstGeom prst="line">
            <a:avLst/>
          </a:prstGeom>
          <a:ln w="38100">
            <a:solidFill>
              <a:srgbClr val="2851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Line">
            <a:extLst>
              <a:ext uri="{FF2B5EF4-FFF2-40B4-BE49-F238E27FC236}">
                <a16:creationId xmlns:a16="http://schemas.microsoft.com/office/drawing/2014/main" id="{0D5F3AE5-EE61-4761-A83B-EEA66951CF99}"/>
              </a:ext>
            </a:extLst>
          </p:cNvPr>
          <p:cNvSpPr/>
          <p:nvPr/>
        </p:nvSpPr>
        <p:spPr>
          <a:xfrm flipV="1">
            <a:off x="1728407" y="3349625"/>
            <a:ext cx="1678618" cy="886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Прямоугольник 59">
                <a:extLst>
                  <a:ext uri="{FF2B5EF4-FFF2-40B4-BE49-F238E27FC236}">
                    <a16:creationId xmlns:a16="http://schemas.microsoft.com/office/drawing/2014/main" id="{B3F034D0-3D12-40AA-8B3F-6925DCAE847E}"/>
                  </a:ext>
                </a:extLst>
              </p:cNvPr>
              <p:cNvSpPr/>
              <p:nvPr/>
            </p:nvSpPr>
            <p:spPr>
              <a:xfrm>
                <a:off x="1336053" y="3108451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0" name="Прямоугольник 59">
                <a:extLst>
                  <a:ext uri="{FF2B5EF4-FFF2-40B4-BE49-F238E27FC236}">
                    <a16:creationId xmlns:a16="http://schemas.microsoft.com/office/drawing/2014/main" id="{B3F034D0-3D12-40AA-8B3F-6925DCAE847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6053" y="3108451"/>
                <a:ext cx="423514" cy="461665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1" name="Прямоугольник: скругленные углы 60">
            <a:extLst>
              <a:ext uri="{FF2B5EF4-FFF2-40B4-BE49-F238E27FC236}">
                <a16:creationId xmlns:a16="http://schemas.microsoft.com/office/drawing/2014/main" id="{FF632F56-9A5C-4CEF-A760-8E3BC8220D8B}"/>
              </a:ext>
            </a:extLst>
          </p:cNvPr>
          <p:cNvSpPr/>
          <p:nvPr/>
        </p:nvSpPr>
        <p:spPr>
          <a:xfrm>
            <a:off x="2828169" y="1313159"/>
            <a:ext cx="950605" cy="376380"/>
          </a:xfrm>
          <a:prstGeom prst="roundRect">
            <a:avLst>
              <a:gd name="adj" fmla="val 50000"/>
            </a:avLst>
          </a:prstGeom>
          <a:solidFill>
            <a:srgbClr val="C0504D">
              <a:alpha val="26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  <p:sp>
        <p:nvSpPr>
          <p:cNvPr id="62" name="Прямоугольник: скругленные углы 61">
            <a:extLst>
              <a:ext uri="{FF2B5EF4-FFF2-40B4-BE49-F238E27FC236}">
                <a16:creationId xmlns:a16="http://schemas.microsoft.com/office/drawing/2014/main" id="{5C243DED-41E4-4997-B664-2618618145A5}"/>
              </a:ext>
            </a:extLst>
          </p:cNvPr>
          <p:cNvSpPr/>
          <p:nvPr/>
        </p:nvSpPr>
        <p:spPr>
          <a:xfrm>
            <a:off x="4771269" y="1313159"/>
            <a:ext cx="950605" cy="376380"/>
          </a:xfrm>
          <a:prstGeom prst="roundRect">
            <a:avLst>
              <a:gd name="adj" fmla="val 50000"/>
            </a:avLst>
          </a:prstGeom>
          <a:solidFill>
            <a:srgbClr val="C0504D">
              <a:alpha val="26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9959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5" name="applause.wav"/>
          </p:stSnd>
        </p:sndAc>
      </p:transition>
    </mc:Fallback>
  </mc:AlternateContent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B29AE02-A89A-B14E-A538-E6A02C0271C4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Эмпирическая функция распределения</a:t>
            </a:r>
          </a:p>
        </p:txBody>
      </p:sp>
      <p:sp>
        <p:nvSpPr>
          <p:cNvPr id="32" name="Rectangle">
            <a:extLst>
              <a:ext uri="{FF2B5EF4-FFF2-40B4-BE49-F238E27FC236}">
                <a16:creationId xmlns:a16="http://schemas.microsoft.com/office/drawing/2014/main" id="{13132518-96A4-4815-97B6-9C92BF55957E}"/>
              </a:ext>
            </a:extLst>
          </p:cNvPr>
          <p:cNvSpPr/>
          <p:nvPr/>
        </p:nvSpPr>
        <p:spPr>
          <a:xfrm>
            <a:off x="917954" y="1139011"/>
            <a:ext cx="7326454" cy="777821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Объект 5">
                <a:extLst>
                  <a:ext uri="{FF2B5EF4-FFF2-40B4-BE49-F238E27FC236}">
                    <a16:creationId xmlns:a16="http://schemas.microsoft.com/office/drawing/2014/main" id="{7E81D737-51C6-434D-B2E3-07ED2CCA540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24242" y="1305637"/>
                <a:ext cx="6678381" cy="49956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3,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3" name="Объект 5">
                <a:extLst>
                  <a:ext uri="{FF2B5EF4-FFF2-40B4-BE49-F238E27FC236}">
                    <a16:creationId xmlns:a16="http://schemas.microsoft.com/office/drawing/2014/main" id="{7E81D737-51C6-434D-B2E3-07ED2CCA54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4242" y="1305637"/>
                <a:ext cx="6678381" cy="499561"/>
              </a:xfrm>
              <a:prstGeom prst="rect">
                <a:avLst/>
              </a:prstGeom>
              <a:blipFill>
                <a:blip r:embed="rId4"/>
                <a:stretch>
                  <a:fillRect l="-2737" t="-17073" b="-1219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Прямоугольник 35">
                <a:extLst>
                  <a:ext uri="{FF2B5EF4-FFF2-40B4-BE49-F238E27FC236}">
                    <a16:creationId xmlns:a16="http://schemas.microsoft.com/office/drawing/2014/main" id="{A6FFD479-62AD-48EF-8E6D-984B83FAC372}"/>
                  </a:ext>
                </a:extLst>
              </p:cNvPr>
              <p:cNvSpPr/>
              <p:nvPr/>
            </p:nvSpPr>
            <p:spPr>
              <a:xfrm>
                <a:off x="755576" y="2636912"/>
                <a:ext cx="972830" cy="47153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5E5E5E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5E5E5E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5E5E5E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𝐹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solidFill>
                                <a:srgbClr val="5E5E5E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36" name="Прямоугольник 35">
                <a:extLst>
                  <a:ext uri="{FF2B5EF4-FFF2-40B4-BE49-F238E27FC236}">
                    <a16:creationId xmlns:a16="http://schemas.microsoft.com/office/drawing/2014/main" id="{A6FFD479-62AD-48EF-8E6D-984B83FAC3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576" y="2636912"/>
                <a:ext cx="972830" cy="471539"/>
              </a:xfrm>
              <a:prstGeom prst="rect">
                <a:avLst/>
              </a:prstGeom>
              <a:blipFill>
                <a:blip r:embed="rId5"/>
                <a:stretch>
                  <a:fillRect t="-5195" r="-625" b="-1818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Прямоугольник 36">
                <a:extLst>
                  <a:ext uri="{FF2B5EF4-FFF2-40B4-BE49-F238E27FC236}">
                    <a16:creationId xmlns:a16="http://schemas.microsoft.com/office/drawing/2014/main" id="{A8381F1D-38ED-4756-B49F-AC2FFDAEE44B}"/>
                  </a:ext>
                </a:extLst>
              </p:cNvPr>
              <p:cNvSpPr/>
              <p:nvPr/>
            </p:nvSpPr>
            <p:spPr>
              <a:xfrm>
                <a:off x="4366312" y="5064308"/>
                <a:ext cx="44242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ru-RU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37" name="Прямоугольник 36">
                <a:extLst>
                  <a:ext uri="{FF2B5EF4-FFF2-40B4-BE49-F238E27FC236}">
                    <a16:creationId xmlns:a16="http://schemas.microsoft.com/office/drawing/2014/main" id="{A8381F1D-38ED-4756-B49F-AC2FFDAEE4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6312" y="5064308"/>
                <a:ext cx="442429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Прямоугольник 37">
                <a:extLst>
                  <a:ext uri="{FF2B5EF4-FFF2-40B4-BE49-F238E27FC236}">
                    <a16:creationId xmlns:a16="http://schemas.microsoft.com/office/drawing/2014/main" id="{E900414C-5970-4FB8-A30D-0BD9CD92BF77}"/>
                  </a:ext>
                </a:extLst>
              </p:cNvPr>
              <p:cNvSpPr/>
              <p:nvPr/>
            </p:nvSpPr>
            <p:spPr>
              <a:xfrm>
                <a:off x="1793995" y="5144750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8" name="Прямоугольник 37">
                <a:extLst>
                  <a:ext uri="{FF2B5EF4-FFF2-40B4-BE49-F238E27FC236}">
                    <a16:creationId xmlns:a16="http://schemas.microsoft.com/office/drawing/2014/main" id="{E900414C-5970-4FB8-A30D-0BD9CD92BF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3995" y="5144750"/>
                <a:ext cx="423514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Line">
            <a:extLst>
              <a:ext uri="{FF2B5EF4-FFF2-40B4-BE49-F238E27FC236}">
                <a16:creationId xmlns:a16="http://schemas.microsoft.com/office/drawing/2014/main" id="{EB5B51EA-8CCA-4FD2-958E-AA7299CB2F0E}"/>
              </a:ext>
            </a:extLst>
          </p:cNvPr>
          <p:cNvSpPr/>
          <p:nvPr/>
        </p:nvSpPr>
        <p:spPr>
          <a:xfrm flipV="1">
            <a:off x="1701710" y="3061547"/>
            <a:ext cx="26696" cy="2379144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47" name="Line">
            <a:extLst>
              <a:ext uri="{FF2B5EF4-FFF2-40B4-BE49-F238E27FC236}">
                <a16:creationId xmlns:a16="http://schemas.microsoft.com/office/drawing/2014/main" id="{4C87819C-4FED-4855-9387-03736D0B55BE}"/>
              </a:ext>
            </a:extLst>
          </p:cNvPr>
          <p:cNvSpPr/>
          <p:nvPr/>
        </p:nvSpPr>
        <p:spPr>
          <a:xfrm>
            <a:off x="1115400" y="5092348"/>
            <a:ext cx="3482537" cy="1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9" name="Line">
            <a:extLst>
              <a:ext uri="{FF2B5EF4-FFF2-40B4-BE49-F238E27FC236}">
                <a16:creationId xmlns:a16="http://schemas.microsoft.com/office/drawing/2014/main" id="{EDC0A143-E5A7-494A-8D72-CD6A786373ED}"/>
              </a:ext>
            </a:extLst>
          </p:cNvPr>
          <p:cNvSpPr/>
          <p:nvPr/>
        </p:nvSpPr>
        <p:spPr>
          <a:xfrm>
            <a:off x="1067938" y="5092348"/>
            <a:ext cx="959745" cy="1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51" name="Line">
            <a:extLst>
              <a:ext uri="{FF2B5EF4-FFF2-40B4-BE49-F238E27FC236}">
                <a16:creationId xmlns:a16="http://schemas.microsoft.com/office/drawing/2014/main" id="{53449026-D303-4598-9D63-7E1472DBF469}"/>
              </a:ext>
            </a:extLst>
          </p:cNvPr>
          <p:cNvSpPr/>
          <p:nvPr/>
        </p:nvSpPr>
        <p:spPr>
          <a:xfrm flipV="1">
            <a:off x="2014982" y="4683645"/>
            <a:ext cx="2" cy="405598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Прямоугольник 51">
                <a:extLst>
                  <a:ext uri="{FF2B5EF4-FFF2-40B4-BE49-F238E27FC236}">
                    <a16:creationId xmlns:a16="http://schemas.microsoft.com/office/drawing/2014/main" id="{8564EDFD-CFFE-4859-9E59-5A954871C025}"/>
                  </a:ext>
                </a:extLst>
              </p:cNvPr>
              <p:cNvSpPr/>
              <p:nvPr/>
            </p:nvSpPr>
            <p:spPr>
              <a:xfrm>
                <a:off x="2185764" y="5144749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2" name="Прямоугольник 51">
                <a:extLst>
                  <a:ext uri="{FF2B5EF4-FFF2-40B4-BE49-F238E27FC236}">
                    <a16:creationId xmlns:a16="http://schemas.microsoft.com/office/drawing/2014/main" id="{8564EDFD-CFFE-4859-9E59-5A954871C02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5764" y="5144749"/>
                <a:ext cx="423514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Прямоугольник 52">
                <a:extLst>
                  <a:ext uri="{FF2B5EF4-FFF2-40B4-BE49-F238E27FC236}">
                    <a16:creationId xmlns:a16="http://schemas.microsoft.com/office/drawing/2014/main" id="{D3BFF404-BC45-4EF4-948A-411EE1E33E79}"/>
                  </a:ext>
                </a:extLst>
              </p:cNvPr>
              <p:cNvSpPr/>
              <p:nvPr/>
            </p:nvSpPr>
            <p:spPr>
              <a:xfrm>
                <a:off x="2554178" y="5144749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3" name="Прямоугольник 52">
                <a:extLst>
                  <a:ext uri="{FF2B5EF4-FFF2-40B4-BE49-F238E27FC236}">
                    <a16:creationId xmlns:a16="http://schemas.microsoft.com/office/drawing/2014/main" id="{D3BFF404-BC45-4EF4-948A-411EE1E33E7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4178" y="5144749"/>
                <a:ext cx="423514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Прямоугольник 53">
                <a:extLst>
                  <a:ext uri="{FF2B5EF4-FFF2-40B4-BE49-F238E27FC236}">
                    <a16:creationId xmlns:a16="http://schemas.microsoft.com/office/drawing/2014/main" id="{C0C3B281-8F8E-4069-87E3-F6FAF4F8F231}"/>
                  </a:ext>
                </a:extLst>
              </p:cNvPr>
              <p:cNvSpPr/>
              <p:nvPr/>
            </p:nvSpPr>
            <p:spPr>
              <a:xfrm>
                <a:off x="1308467" y="5144748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4" name="Прямоугольник 53">
                <a:extLst>
                  <a:ext uri="{FF2B5EF4-FFF2-40B4-BE49-F238E27FC236}">
                    <a16:creationId xmlns:a16="http://schemas.microsoft.com/office/drawing/2014/main" id="{C0C3B281-8F8E-4069-87E3-F6FAF4F8F2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8467" y="5144748"/>
                <a:ext cx="423514" cy="461665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Прямоугольник 54">
                <a:extLst>
                  <a:ext uri="{FF2B5EF4-FFF2-40B4-BE49-F238E27FC236}">
                    <a16:creationId xmlns:a16="http://schemas.microsoft.com/office/drawing/2014/main" id="{FCD6EDDC-84BB-4468-9E1D-4F73B043B4B6}"/>
                  </a:ext>
                </a:extLst>
              </p:cNvPr>
              <p:cNvSpPr/>
              <p:nvPr/>
            </p:nvSpPr>
            <p:spPr>
              <a:xfrm>
                <a:off x="2890847" y="5144748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5" name="Прямоугольник 54">
                <a:extLst>
                  <a:ext uri="{FF2B5EF4-FFF2-40B4-BE49-F238E27FC236}">
                    <a16:creationId xmlns:a16="http://schemas.microsoft.com/office/drawing/2014/main" id="{FCD6EDDC-84BB-4468-9E1D-4F73B043B4B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0847" y="5144748"/>
                <a:ext cx="423514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Прямоугольник 55">
                <a:extLst>
                  <a:ext uri="{FF2B5EF4-FFF2-40B4-BE49-F238E27FC236}">
                    <a16:creationId xmlns:a16="http://schemas.microsoft.com/office/drawing/2014/main" id="{F14F3296-A69B-41B7-AFC2-B8D1D40EB30A}"/>
                  </a:ext>
                </a:extLst>
              </p:cNvPr>
              <p:cNvSpPr/>
              <p:nvPr/>
            </p:nvSpPr>
            <p:spPr>
              <a:xfrm>
                <a:off x="3164618" y="5144747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6" name="Прямоугольник 55">
                <a:extLst>
                  <a:ext uri="{FF2B5EF4-FFF2-40B4-BE49-F238E27FC236}">
                    <a16:creationId xmlns:a16="http://schemas.microsoft.com/office/drawing/2014/main" id="{F14F3296-A69B-41B7-AFC2-B8D1D40EB30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4618" y="5144747"/>
                <a:ext cx="423514" cy="461665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7" name="Line">
            <a:extLst>
              <a:ext uri="{FF2B5EF4-FFF2-40B4-BE49-F238E27FC236}">
                <a16:creationId xmlns:a16="http://schemas.microsoft.com/office/drawing/2014/main" id="{84418311-4F23-47FA-B07C-7942D7B50E7F}"/>
              </a:ext>
            </a:extLst>
          </p:cNvPr>
          <p:cNvSpPr/>
          <p:nvPr/>
        </p:nvSpPr>
        <p:spPr>
          <a:xfrm>
            <a:off x="2008330" y="4730419"/>
            <a:ext cx="327153" cy="11900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58" name="Line">
            <a:extLst>
              <a:ext uri="{FF2B5EF4-FFF2-40B4-BE49-F238E27FC236}">
                <a16:creationId xmlns:a16="http://schemas.microsoft.com/office/drawing/2014/main" id="{8A2B32E3-8777-4B29-AA4A-E18E09E7A29E}"/>
              </a:ext>
            </a:extLst>
          </p:cNvPr>
          <p:cNvSpPr/>
          <p:nvPr/>
        </p:nvSpPr>
        <p:spPr>
          <a:xfrm flipV="1">
            <a:off x="2341832" y="4082394"/>
            <a:ext cx="12700" cy="100372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59" name="Line">
            <a:extLst>
              <a:ext uri="{FF2B5EF4-FFF2-40B4-BE49-F238E27FC236}">
                <a16:creationId xmlns:a16="http://schemas.microsoft.com/office/drawing/2014/main" id="{CEBB098C-A2DC-435C-9D97-66BC6BF2F400}"/>
              </a:ext>
            </a:extLst>
          </p:cNvPr>
          <p:cNvSpPr/>
          <p:nvPr/>
        </p:nvSpPr>
        <p:spPr>
          <a:xfrm flipV="1">
            <a:off x="2736188" y="3704657"/>
            <a:ext cx="26697" cy="1364061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60" name="Line">
            <a:extLst>
              <a:ext uri="{FF2B5EF4-FFF2-40B4-BE49-F238E27FC236}">
                <a16:creationId xmlns:a16="http://schemas.microsoft.com/office/drawing/2014/main" id="{D9507001-069D-4E8E-8037-633785086C41}"/>
              </a:ext>
            </a:extLst>
          </p:cNvPr>
          <p:cNvSpPr/>
          <p:nvPr/>
        </p:nvSpPr>
        <p:spPr>
          <a:xfrm>
            <a:off x="2357595" y="4082394"/>
            <a:ext cx="357898" cy="8794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61" name="Line">
            <a:extLst>
              <a:ext uri="{FF2B5EF4-FFF2-40B4-BE49-F238E27FC236}">
                <a16:creationId xmlns:a16="http://schemas.microsoft.com/office/drawing/2014/main" id="{898FFBBD-CBD9-463E-B1F5-4F89CF77BC77}"/>
              </a:ext>
            </a:extLst>
          </p:cNvPr>
          <p:cNvSpPr/>
          <p:nvPr/>
        </p:nvSpPr>
        <p:spPr>
          <a:xfrm flipV="1">
            <a:off x="3396751" y="3356745"/>
            <a:ext cx="2627" cy="1707563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62" name="Line">
            <a:extLst>
              <a:ext uri="{FF2B5EF4-FFF2-40B4-BE49-F238E27FC236}">
                <a16:creationId xmlns:a16="http://schemas.microsoft.com/office/drawing/2014/main" id="{876D2E50-4000-4AD1-BD26-B5BFAE5D5CC2}"/>
              </a:ext>
            </a:extLst>
          </p:cNvPr>
          <p:cNvSpPr/>
          <p:nvPr/>
        </p:nvSpPr>
        <p:spPr>
          <a:xfrm>
            <a:off x="2749536" y="3701843"/>
            <a:ext cx="668154" cy="2813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cxnSp>
        <p:nvCxnSpPr>
          <p:cNvPr id="63" name="Прямая соединительная линия 62">
            <a:extLst>
              <a:ext uri="{FF2B5EF4-FFF2-40B4-BE49-F238E27FC236}">
                <a16:creationId xmlns:a16="http://schemas.microsoft.com/office/drawing/2014/main" id="{9443B857-3697-4D22-8C9F-45D87F0981D7}"/>
              </a:ext>
            </a:extLst>
          </p:cNvPr>
          <p:cNvCxnSpPr>
            <a:cxnSpLocks/>
          </p:cNvCxnSpPr>
          <p:nvPr/>
        </p:nvCxnSpPr>
        <p:spPr>
          <a:xfrm>
            <a:off x="3396751" y="3356745"/>
            <a:ext cx="1156408" cy="0"/>
          </a:xfrm>
          <a:prstGeom prst="line">
            <a:avLst/>
          </a:prstGeom>
          <a:ln w="38100">
            <a:solidFill>
              <a:srgbClr val="2851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Line">
            <a:extLst>
              <a:ext uri="{FF2B5EF4-FFF2-40B4-BE49-F238E27FC236}">
                <a16:creationId xmlns:a16="http://schemas.microsoft.com/office/drawing/2014/main" id="{00D17E2C-C953-474E-A367-23A772EA1AA9}"/>
              </a:ext>
            </a:extLst>
          </p:cNvPr>
          <p:cNvSpPr/>
          <p:nvPr/>
        </p:nvSpPr>
        <p:spPr>
          <a:xfrm flipV="1">
            <a:off x="3049461" y="3708134"/>
            <a:ext cx="26697" cy="1364061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65" name="Line">
            <a:extLst>
              <a:ext uri="{FF2B5EF4-FFF2-40B4-BE49-F238E27FC236}">
                <a16:creationId xmlns:a16="http://schemas.microsoft.com/office/drawing/2014/main" id="{FE720729-E627-4FF3-950F-F97717FD7583}"/>
              </a:ext>
            </a:extLst>
          </p:cNvPr>
          <p:cNvSpPr/>
          <p:nvPr/>
        </p:nvSpPr>
        <p:spPr>
          <a:xfrm flipV="1">
            <a:off x="1728407" y="3349625"/>
            <a:ext cx="1678618" cy="886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6" name="Прямоугольник 65">
                <a:extLst>
                  <a:ext uri="{FF2B5EF4-FFF2-40B4-BE49-F238E27FC236}">
                    <a16:creationId xmlns:a16="http://schemas.microsoft.com/office/drawing/2014/main" id="{DB990703-8EC3-45CB-B04E-3C3A8EA34270}"/>
                  </a:ext>
                </a:extLst>
              </p:cNvPr>
              <p:cNvSpPr/>
              <p:nvPr/>
            </p:nvSpPr>
            <p:spPr>
              <a:xfrm>
                <a:off x="1336053" y="3108451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6" name="Прямоугольник 65">
                <a:extLst>
                  <a:ext uri="{FF2B5EF4-FFF2-40B4-BE49-F238E27FC236}">
                    <a16:creationId xmlns:a16="http://schemas.microsoft.com/office/drawing/2014/main" id="{DB990703-8EC3-45CB-B04E-3C3A8EA3427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6053" y="3108451"/>
                <a:ext cx="423514" cy="461665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Прямоугольник: скругленные углы 34">
            <a:extLst>
              <a:ext uri="{FF2B5EF4-FFF2-40B4-BE49-F238E27FC236}">
                <a16:creationId xmlns:a16="http://schemas.microsoft.com/office/drawing/2014/main" id="{A72E7B98-1909-A540-8D5E-33FF62A9A8F9}"/>
              </a:ext>
            </a:extLst>
          </p:cNvPr>
          <p:cNvSpPr/>
          <p:nvPr/>
        </p:nvSpPr>
        <p:spPr>
          <a:xfrm>
            <a:off x="5763885" y="1313159"/>
            <a:ext cx="950605" cy="376380"/>
          </a:xfrm>
          <a:prstGeom prst="roundRect">
            <a:avLst>
              <a:gd name="adj" fmla="val 50000"/>
            </a:avLst>
          </a:prstGeom>
          <a:solidFill>
            <a:srgbClr val="C0504D">
              <a:alpha val="26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21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5" name="applause.wav"/>
          </p:stSnd>
        </p:sndAc>
      </p:transition>
    </mc:Fallback>
  </mc:AlternateContent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D1645317-EC74-534B-8DB7-7B0D5FAF53EA}"/>
              </a:ext>
            </a:extLst>
          </p:cNvPr>
          <p:cNvSpPr/>
          <p:nvPr/>
        </p:nvSpPr>
        <p:spPr>
          <a:xfrm>
            <a:off x="917954" y="1139011"/>
            <a:ext cx="7326454" cy="777821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Объект 5">
                <a:extLst>
                  <a:ext uri="{FF2B5EF4-FFF2-40B4-BE49-F238E27FC236}">
                    <a16:creationId xmlns:a16="http://schemas.microsoft.com/office/drawing/2014/main" id="{9DB3C39E-57D3-F843-B54E-3AB7654AF24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24242" y="1305637"/>
                <a:ext cx="6678381" cy="49956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3,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Объект 5">
                <a:extLst>
                  <a:ext uri="{FF2B5EF4-FFF2-40B4-BE49-F238E27FC236}">
                    <a16:creationId xmlns:a16="http://schemas.microsoft.com/office/drawing/2014/main" id="{9DB3C39E-57D3-F843-B54E-3AB7654AF2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4242" y="1305637"/>
                <a:ext cx="6678381" cy="499561"/>
              </a:xfrm>
              <a:prstGeom prst="rect">
                <a:avLst/>
              </a:prstGeom>
              <a:blipFill>
                <a:blip r:embed="rId4"/>
                <a:stretch>
                  <a:fillRect l="-2737" t="-17073" b="-1219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B29AE02-A89A-B14E-A538-E6A02C0271C4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Эмпирическая функция распределения</a:t>
            </a: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41ABB73D-72B5-2A48-8C5C-257DB81745CD}"/>
              </a:ext>
            </a:extLst>
          </p:cNvPr>
          <p:cNvSpPr/>
          <p:nvPr/>
        </p:nvSpPr>
        <p:spPr>
          <a:xfrm>
            <a:off x="5339752" y="3284984"/>
            <a:ext cx="350293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C0504D"/>
                </a:solidFill>
              </a:rPr>
              <a:t>По аналогии строится теоретическая функция распределения для дискретных случайных величин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02166A0F-83F8-1E4F-8ACE-9E4CE1C293F1}"/>
                  </a:ext>
                </a:extLst>
              </p:cNvPr>
              <p:cNvSpPr/>
              <p:nvPr/>
            </p:nvSpPr>
            <p:spPr>
              <a:xfrm>
                <a:off x="755576" y="2636912"/>
                <a:ext cx="972830" cy="47153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5E5E5E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5E5E5E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5E5E5E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𝐹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solidFill>
                                <a:srgbClr val="5E5E5E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02166A0F-83F8-1E4F-8ACE-9E4CE1C293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576" y="2636912"/>
                <a:ext cx="972830" cy="471539"/>
              </a:xfrm>
              <a:prstGeom prst="rect">
                <a:avLst/>
              </a:prstGeom>
              <a:blipFill>
                <a:blip r:embed="rId5"/>
                <a:stretch>
                  <a:fillRect t="-5195" r="-625" b="-1818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27A25E8B-93F5-804E-A61E-6658B7DEF150}"/>
                  </a:ext>
                </a:extLst>
              </p:cNvPr>
              <p:cNvSpPr/>
              <p:nvPr/>
            </p:nvSpPr>
            <p:spPr>
              <a:xfrm>
                <a:off x="4366312" y="5064308"/>
                <a:ext cx="44242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ru-RU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27A25E8B-93F5-804E-A61E-6658B7DEF1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6312" y="5064308"/>
                <a:ext cx="442429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7D2C8273-6CC1-AA4D-9EA0-85C32D5A7747}"/>
                  </a:ext>
                </a:extLst>
              </p:cNvPr>
              <p:cNvSpPr/>
              <p:nvPr/>
            </p:nvSpPr>
            <p:spPr>
              <a:xfrm>
                <a:off x="1793995" y="5144750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7D2C8273-6CC1-AA4D-9EA0-85C32D5A774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3995" y="5144750"/>
                <a:ext cx="423514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Line">
            <a:extLst>
              <a:ext uri="{FF2B5EF4-FFF2-40B4-BE49-F238E27FC236}">
                <a16:creationId xmlns:a16="http://schemas.microsoft.com/office/drawing/2014/main" id="{9E2BF4C1-8F58-A84F-AA74-9C81CF0BDE73}"/>
              </a:ext>
            </a:extLst>
          </p:cNvPr>
          <p:cNvSpPr/>
          <p:nvPr/>
        </p:nvSpPr>
        <p:spPr>
          <a:xfrm flipV="1">
            <a:off x="1701710" y="3061547"/>
            <a:ext cx="26696" cy="2379144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21" name="Line">
            <a:extLst>
              <a:ext uri="{FF2B5EF4-FFF2-40B4-BE49-F238E27FC236}">
                <a16:creationId xmlns:a16="http://schemas.microsoft.com/office/drawing/2014/main" id="{BCFE6254-DCF4-EB4C-84AF-7F2CD24635B4}"/>
              </a:ext>
            </a:extLst>
          </p:cNvPr>
          <p:cNvSpPr/>
          <p:nvPr/>
        </p:nvSpPr>
        <p:spPr>
          <a:xfrm>
            <a:off x="1115400" y="5092348"/>
            <a:ext cx="3482537" cy="1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2" name="Line">
            <a:extLst>
              <a:ext uri="{FF2B5EF4-FFF2-40B4-BE49-F238E27FC236}">
                <a16:creationId xmlns:a16="http://schemas.microsoft.com/office/drawing/2014/main" id="{C3D5D93A-AA4C-5040-AC04-F4F225D15590}"/>
              </a:ext>
            </a:extLst>
          </p:cNvPr>
          <p:cNvSpPr/>
          <p:nvPr/>
        </p:nvSpPr>
        <p:spPr>
          <a:xfrm>
            <a:off x="1067938" y="5092348"/>
            <a:ext cx="959745" cy="1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3" name="Line">
            <a:extLst>
              <a:ext uri="{FF2B5EF4-FFF2-40B4-BE49-F238E27FC236}">
                <a16:creationId xmlns:a16="http://schemas.microsoft.com/office/drawing/2014/main" id="{24297D55-BF41-B442-B38F-8C0985318678}"/>
              </a:ext>
            </a:extLst>
          </p:cNvPr>
          <p:cNvSpPr/>
          <p:nvPr/>
        </p:nvSpPr>
        <p:spPr>
          <a:xfrm flipV="1">
            <a:off x="2014982" y="4683645"/>
            <a:ext cx="2" cy="405598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12C523DC-186E-614D-9698-EB4592F8BC9C}"/>
                  </a:ext>
                </a:extLst>
              </p:cNvPr>
              <p:cNvSpPr/>
              <p:nvPr/>
            </p:nvSpPr>
            <p:spPr>
              <a:xfrm>
                <a:off x="2185764" y="5144749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12C523DC-186E-614D-9698-EB4592F8BC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5764" y="5144749"/>
                <a:ext cx="423514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EA81F348-BA24-CA49-B483-D768F0B44A09}"/>
                  </a:ext>
                </a:extLst>
              </p:cNvPr>
              <p:cNvSpPr/>
              <p:nvPr/>
            </p:nvSpPr>
            <p:spPr>
              <a:xfrm>
                <a:off x="2554178" y="5144749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EA81F348-BA24-CA49-B483-D768F0B44A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4178" y="5144749"/>
                <a:ext cx="423514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6EEAF325-57F4-E14C-8420-2D0C16855AC6}"/>
                  </a:ext>
                </a:extLst>
              </p:cNvPr>
              <p:cNvSpPr/>
              <p:nvPr/>
            </p:nvSpPr>
            <p:spPr>
              <a:xfrm>
                <a:off x="1308467" y="5144748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6EEAF325-57F4-E14C-8420-2D0C16855A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8467" y="5144748"/>
                <a:ext cx="423514" cy="461665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66721EC3-610F-B34C-B264-8DE03D6EA895}"/>
                  </a:ext>
                </a:extLst>
              </p:cNvPr>
              <p:cNvSpPr/>
              <p:nvPr/>
            </p:nvSpPr>
            <p:spPr>
              <a:xfrm>
                <a:off x="2890847" y="5144748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66721EC3-610F-B34C-B264-8DE03D6EA8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0847" y="5144748"/>
                <a:ext cx="423514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26D62734-3590-FE49-A4F2-D25657BB3DF7}"/>
                  </a:ext>
                </a:extLst>
              </p:cNvPr>
              <p:cNvSpPr/>
              <p:nvPr/>
            </p:nvSpPr>
            <p:spPr>
              <a:xfrm>
                <a:off x="3164618" y="5144747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26D62734-3590-FE49-A4F2-D25657BB3DF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4618" y="5144747"/>
                <a:ext cx="423514" cy="461665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Line">
            <a:extLst>
              <a:ext uri="{FF2B5EF4-FFF2-40B4-BE49-F238E27FC236}">
                <a16:creationId xmlns:a16="http://schemas.microsoft.com/office/drawing/2014/main" id="{65356CE1-0BE3-4243-8662-15AE11A5FE62}"/>
              </a:ext>
            </a:extLst>
          </p:cNvPr>
          <p:cNvSpPr/>
          <p:nvPr/>
        </p:nvSpPr>
        <p:spPr>
          <a:xfrm>
            <a:off x="2008330" y="4730419"/>
            <a:ext cx="327153" cy="11900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0" name="Line">
            <a:extLst>
              <a:ext uri="{FF2B5EF4-FFF2-40B4-BE49-F238E27FC236}">
                <a16:creationId xmlns:a16="http://schemas.microsoft.com/office/drawing/2014/main" id="{7143CB0B-1BEE-6F4D-9B14-8F9BA0F98F8A}"/>
              </a:ext>
            </a:extLst>
          </p:cNvPr>
          <p:cNvSpPr/>
          <p:nvPr/>
        </p:nvSpPr>
        <p:spPr>
          <a:xfrm flipV="1">
            <a:off x="2341832" y="4082394"/>
            <a:ext cx="12700" cy="100372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1" name="Line">
            <a:extLst>
              <a:ext uri="{FF2B5EF4-FFF2-40B4-BE49-F238E27FC236}">
                <a16:creationId xmlns:a16="http://schemas.microsoft.com/office/drawing/2014/main" id="{BBFB583F-6DF3-E548-9D69-2665C3AEE276}"/>
              </a:ext>
            </a:extLst>
          </p:cNvPr>
          <p:cNvSpPr/>
          <p:nvPr/>
        </p:nvSpPr>
        <p:spPr>
          <a:xfrm flipV="1">
            <a:off x="2736188" y="3704657"/>
            <a:ext cx="26697" cy="1364061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2" name="Line">
            <a:extLst>
              <a:ext uri="{FF2B5EF4-FFF2-40B4-BE49-F238E27FC236}">
                <a16:creationId xmlns:a16="http://schemas.microsoft.com/office/drawing/2014/main" id="{4F79532B-FE68-884E-B531-C3F151BC5F8B}"/>
              </a:ext>
            </a:extLst>
          </p:cNvPr>
          <p:cNvSpPr/>
          <p:nvPr/>
        </p:nvSpPr>
        <p:spPr>
          <a:xfrm>
            <a:off x="2357595" y="4082394"/>
            <a:ext cx="357898" cy="8794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3" name="Line">
            <a:extLst>
              <a:ext uri="{FF2B5EF4-FFF2-40B4-BE49-F238E27FC236}">
                <a16:creationId xmlns:a16="http://schemas.microsoft.com/office/drawing/2014/main" id="{B2548C59-8F4E-4A43-8A8C-CBB8E93B81B0}"/>
              </a:ext>
            </a:extLst>
          </p:cNvPr>
          <p:cNvSpPr/>
          <p:nvPr/>
        </p:nvSpPr>
        <p:spPr>
          <a:xfrm flipV="1">
            <a:off x="3396751" y="3356745"/>
            <a:ext cx="2627" cy="1707563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4" name="Line">
            <a:extLst>
              <a:ext uri="{FF2B5EF4-FFF2-40B4-BE49-F238E27FC236}">
                <a16:creationId xmlns:a16="http://schemas.microsoft.com/office/drawing/2014/main" id="{388E4C49-DFFC-574A-BD25-04EF37EDE6E5}"/>
              </a:ext>
            </a:extLst>
          </p:cNvPr>
          <p:cNvSpPr/>
          <p:nvPr/>
        </p:nvSpPr>
        <p:spPr>
          <a:xfrm>
            <a:off x="2749536" y="3701843"/>
            <a:ext cx="668154" cy="2813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cxnSp>
        <p:nvCxnSpPr>
          <p:cNvPr id="45" name="Прямая соединительная линия 44">
            <a:extLst>
              <a:ext uri="{FF2B5EF4-FFF2-40B4-BE49-F238E27FC236}">
                <a16:creationId xmlns:a16="http://schemas.microsoft.com/office/drawing/2014/main" id="{5769E9F5-2581-3D46-B832-C8CF7B4006B9}"/>
              </a:ext>
            </a:extLst>
          </p:cNvPr>
          <p:cNvCxnSpPr>
            <a:cxnSpLocks/>
          </p:cNvCxnSpPr>
          <p:nvPr/>
        </p:nvCxnSpPr>
        <p:spPr>
          <a:xfrm>
            <a:off x="3396751" y="3356745"/>
            <a:ext cx="1156408" cy="0"/>
          </a:xfrm>
          <a:prstGeom prst="line">
            <a:avLst/>
          </a:prstGeom>
          <a:ln w="38100">
            <a:solidFill>
              <a:srgbClr val="2851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Line">
            <a:extLst>
              <a:ext uri="{FF2B5EF4-FFF2-40B4-BE49-F238E27FC236}">
                <a16:creationId xmlns:a16="http://schemas.microsoft.com/office/drawing/2014/main" id="{787F9C0D-C290-3E4E-9571-46C8C613A5F9}"/>
              </a:ext>
            </a:extLst>
          </p:cNvPr>
          <p:cNvSpPr/>
          <p:nvPr/>
        </p:nvSpPr>
        <p:spPr>
          <a:xfrm flipV="1">
            <a:off x="3049461" y="3708134"/>
            <a:ext cx="26697" cy="1364061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8" name="Line">
            <a:extLst>
              <a:ext uri="{FF2B5EF4-FFF2-40B4-BE49-F238E27FC236}">
                <a16:creationId xmlns:a16="http://schemas.microsoft.com/office/drawing/2014/main" id="{C120DE84-96F8-474F-B902-86167A325DE6}"/>
              </a:ext>
            </a:extLst>
          </p:cNvPr>
          <p:cNvSpPr/>
          <p:nvPr/>
        </p:nvSpPr>
        <p:spPr>
          <a:xfrm flipV="1">
            <a:off x="1728407" y="3349625"/>
            <a:ext cx="1678618" cy="886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Прямоугольник 49">
                <a:extLst>
                  <a:ext uri="{FF2B5EF4-FFF2-40B4-BE49-F238E27FC236}">
                    <a16:creationId xmlns:a16="http://schemas.microsoft.com/office/drawing/2014/main" id="{2E584B42-BE5F-8146-B6C6-CF3919A1BF7D}"/>
                  </a:ext>
                </a:extLst>
              </p:cNvPr>
              <p:cNvSpPr/>
              <p:nvPr/>
            </p:nvSpPr>
            <p:spPr>
              <a:xfrm>
                <a:off x="1336053" y="3108451"/>
                <a:ext cx="4235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0" name="Прямоугольник 49">
                <a:extLst>
                  <a:ext uri="{FF2B5EF4-FFF2-40B4-BE49-F238E27FC236}">
                    <a16:creationId xmlns:a16="http://schemas.microsoft.com/office/drawing/2014/main" id="{2E584B42-BE5F-8146-B6C6-CF3919A1BF7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6053" y="3108451"/>
                <a:ext cx="423514" cy="461665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0359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5" name="applause.wav"/>
          </p:stSnd>
        </p:sndAc>
      </p:transition>
    </mc:Fallback>
  </mc:AlternateContent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9140D92F-13B9-B14E-B9CC-C25F9C72F7DF}"/>
              </a:ext>
            </a:extLst>
          </p:cNvPr>
          <p:cNvSpPr/>
          <p:nvPr/>
        </p:nvSpPr>
        <p:spPr>
          <a:xfrm>
            <a:off x="612000" y="692696"/>
            <a:ext cx="831843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sym typeface="MyriadPro-Regular"/>
              </a:rPr>
              <a:t>Чем больше выборка</a:t>
            </a:r>
            <a:r>
              <a:rPr lang="en-US" sz="2400" dirty="0">
                <a:solidFill>
                  <a:srgbClr val="373737"/>
                </a:solidFill>
                <a:sym typeface="MyriadPro-Regular"/>
              </a:rPr>
              <a:t>, </a:t>
            </a:r>
            <a:r>
              <a:rPr lang="ru-RU" sz="2400" dirty="0">
                <a:solidFill>
                  <a:srgbClr val="373737"/>
                </a:solidFill>
                <a:sym typeface="MyriadPro-Regular"/>
              </a:rPr>
              <a:t>тем чаще ступеньки и тем </a:t>
            </a:r>
            <a:endParaRPr lang="en-US" sz="2400" dirty="0">
              <a:solidFill>
                <a:srgbClr val="373737"/>
              </a:solidFill>
              <a:sym typeface="MyriadPro-Regular"/>
            </a:endParaRPr>
          </a:p>
          <a:p>
            <a:r>
              <a:rPr lang="ru-RU" sz="2400" dirty="0">
                <a:solidFill>
                  <a:srgbClr val="373737"/>
                </a:solidFill>
                <a:sym typeface="MyriadPro-Regular"/>
              </a:rPr>
              <a:t>больше эмпирическая функция распределения похожа </a:t>
            </a:r>
            <a:br>
              <a:rPr lang="en-US" sz="2400" dirty="0">
                <a:solidFill>
                  <a:srgbClr val="373737"/>
                </a:solidFill>
                <a:sym typeface="MyriadPro-Regular"/>
              </a:rPr>
            </a:br>
            <a:r>
              <a:rPr lang="ru-RU" sz="2400" dirty="0">
                <a:solidFill>
                  <a:srgbClr val="373737"/>
                </a:solidFill>
                <a:sym typeface="MyriadPro-Regular"/>
              </a:rPr>
              <a:t>на теоретическую</a:t>
            </a:r>
            <a:r>
              <a:rPr lang="en-US" sz="2400" dirty="0">
                <a:solidFill>
                  <a:srgbClr val="373737"/>
                </a:solidFill>
                <a:sym typeface="MyriadPro-Regular"/>
              </a:rPr>
              <a:t>.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B29AE02-A89A-B14E-A538-E6A02C0271C4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Эмпирическая функция распределения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1F55FC2-17DF-4541-9453-CC977D1A9D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783" y="2132856"/>
            <a:ext cx="8318433" cy="374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11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Гистограмма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3045FDAA-34E4-4E69-B6F3-C889BD5C050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496944" cy="2547922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Гистограмма</a:t>
                </a:r>
                <a:r>
                  <a:rPr lang="ru-RU" sz="2400" b="1" dirty="0">
                    <a:solidFill>
                      <a:srgbClr val="0059A9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ru-RU" sz="2400" b="1" dirty="0">
                    <a:solidFill>
                      <a:srgbClr val="0059A9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эмпирическая оценка плотности распределения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.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 оси</a:t>
                </a:r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откладывают значения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br>
                  <a:rPr lang="en-US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по оси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400" dirty="0">
                    <a:solidFill>
                      <a:srgbClr val="0059A9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частоты</a:t>
                </a:r>
                <a:r>
                  <a:rPr lang="en-US" sz="2400" dirty="0">
                    <a:solidFill>
                      <a:srgbClr val="373737"/>
                    </a:solidFill>
                  </a:rPr>
                  <a:t>. </a:t>
                </a:r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3045FDAA-34E4-4E69-B6F3-C889BD5C05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496944" cy="2547922"/>
              </a:xfrm>
              <a:prstGeom prst="rect">
                <a:avLst/>
              </a:prstGeom>
              <a:blipFill>
                <a:blip r:embed="rId4"/>
                <a:stretch>
                  <a:fillRect l="-1076" t="-167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0522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Гистограмма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58733CF0-B8AE-4C72-AAC1-CB1F263E704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496944" cy="2547922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Гистограмма</a:t>
                </a:r>
                <a:r>
                  <a:rPr lang="ru-RU" sz="2400" b="1" dirty="0">
                    <a:solidFill>
                      <a:srgbClr val="0059A9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ru-RU" sz="2400" b="1" dirty="0">
                    <a:solidFill>
                      <a:srgbClr val="0059A9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эмпирическая оценка плотности распределения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.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 оси</a:t>
                </a:r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откладывают значения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br>
                  <a:rPr lang="en-US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по оси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400" dirty="0">
                    <a:solidFill>
                      <a:srgbClr val="0059A9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частоты</a:t>
                </a:r>
                <a:r>
                  <a:rPr lang="en-US" sz="2400" dirty="0">
                    <a:solidFill>
                      <a:srgbClr val="373737"/>
                    </a:solidFill>
                  </a:rPr>
                  <a:t>. </a:t>
                </a:r>
                <a:endParaRPr lang="ru-RU" sz="2400" dirty="0">
                  <a:solidFill>
                    <a:srgbClr val="373737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dirty="0">
                    <a:solidFill>
                      <a:srgbClr val="373737"/>
                    </a:solidFill>
                  </a:rPr>
                  <a:t>Область возможных значений обычно дробят на отрезки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b="1" dirty="0" err="1">
                    <a:solidFill>
                      <a:srgbClr val="28516A"/>
                    </a:solidFill>
                  </a:rPr>
                  <a:t>бины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.</a:t>
                </a:r>
                <a:r>
                  <a:rPr lang="ru-RU" sz="2400" dirty="0">
                    <a:solidFill>
                      <a:srgbClr val="373737"/>
                    </a:solidFill>
                  </a:rPr>
                  <a:t> Чем короче </a:t>
                </a:r>
                <a:r>
                  <a:rPr lang="ru-RU" sz="2400" dirty="0" err="1">
                    <a:solidFill>
                      <a:srgbClr val="373737"/>
                    </a:solidFill>
                  </a:rPr>
                  <a:t>бины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тем детальнее рисуется гистограмма</a:t>
                </a:r>
                <a:r>
                  <a:rPr lang="en-US" sz="2400" dirty="0">
                    <a:solidFill>
                      <a:srgbClr val="373737"/>
                    </a:solidFill>
                  </a:rPr>
                  <a:t>. </a:t>
                </a:r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58733CF0-B8AE-4C72-AAC1-CB1F263E70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496944" cy="2547922"/>
              </a:xfrm>
              <a:prstGeom prst="rect">
                <a:avLst/>
              </a:prstGeom>
              <a:blipFill>
                <a:blip r:embed="rId4"/>
                <a:stretch>
                  <a:fillRect l="-1076" t="-1675" r="-222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2177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Гистограмма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5">
                <a:extLst>
                  <a:ext uri="{FF2B5EF4-FFF2-40B4-BE49-F238E27FC236}">
                    <a16:creationId xmlns:a16="http://schemas.microsoft.com/office/drawing/2014/main" id="{62AE34F3-A833-6E47-A348-4A3C5CA5988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496944" cy="2547922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Гистограмма</a:t>
                </a:r>
                <a:r>
                  <a:rPr lang="ru-RU" sz="2400" b="1" dirty="0">
                    <a:solidFill>
                      <a:srgbClr val="0059A9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ru-RU" sz="2400" b="1" dirty="0">
                    <a:solidFill>
                      <a:srgbClr val="0059A9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эмпирическая оценка плотности распределения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.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 оси</a:t>
                </a:r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откладывают значения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br>
                  <a:rPr lang="en-US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по оси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400" dirty="0">
                    <a:solidFill>
                      <a:srgbClr val="0059A9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частоты</a:t>
                </a:r>
                <a:r>
                  <a:rPr lang="en-US" sz="2400" dirty="0">
                    <a:solidFill>
                      <a:srgbClr val="373737"/>
                    </a:solidFill>
                  </a:rPr>
                  <a:t>. </a:t>
                </a:r>
                <a:endParaRPr lang="ru-RU" sz="2400" dirty="0">
                  <a:solidFill>
                    <a:srgbClr val="373737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dirty="0">
                    <a:solidFill>
                      <a:srgbClr val="373737"/>
                    </a:solidFill>
                  </a:rPr>
                  <a:t>Область возможных значений обычно дробят на отрезки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b="1" dirty="0" err="1">
                    <a:solidFill>
                      <a:srgbClr val="28516A"/>
                    </a:solidFill>
                  </a:rPr>
                  <a:t>бины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.</a:t>
                </a:r>
                <a:r>
                  <a:rPr lang="ru-RU" sz="2400" dirty="0">
                    <a:solidFill>
                      <a:srgbClr val="373737"/>
                    </a:solidFill>
                  </a:rPr>
                  <a:t> Чем короче </a:t>
                </a:r>
                <a:r>
                  <a:rPr lang="ru-RU" sz="2400" dirty="0" err="1">
                    <a:solidFill>
                      <a:srgbClr val="373737"/>
                    </a:solidFill>
                  </a:rPr>
                  <a:t>бины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тем детальнее рисуется гистограмма</a:t>
                </a:r>
                <a:r>
                  <a:rPr lang="en-US" sz="2400" dirty="0">
                    <a:solidFill>
                      <a:srgbClr val="373737"/>
                    </a:solidFill>
                  </a:rPr>
                  <a:t>. </a:t>
                </a:r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3" name="Объект 5">
                <a:extLst>
                  <a:ext uri="{FF2B5EF4-FFF2-40B4-BE49-F238E27FC236}">
                    <a16:creationId xmlns:a16="http://schemas.microsoft.com/office/drawing/2014/main" id="{62AE34F3-A833-6E47-A348-4A3C5CA598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496944" cy="2547922"/>
              </a:xfrm>
              <a:prstGeom prst="rect">
                <a:avLst/>
              </a:prstGeom>
              <a:blipFill>
                <a:blip r:embed="rId4"/>
                <a:stretch>
                  <a:fillRect l="-1076" t="-1675" r="-222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5C7D3F3-9959-6D41-88D3-2B0A0AC438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86569" y="2852936"/>
            <a:ext cx="4731213" cy="3096344"/>
          </a:xfrm>
          <a:prstGeom prst="rect">
            <a:avLst/>
          </a:prstGeom>
        </p:spPr>
      </p:pic>
      <p:sp>
        <p:nvSpPr>
          <p:cNvPr id="6" name="Объект 5">
            <a:extLst>
              <a:ext uri="{FF2B5EF4-FFF2-40B4-BE49-F238E27FC236}">
                <a16:creationId xmlns:a16="http://schemas.microsoft.com/office/drawing/2014/main" id="{84B8DEC5-BEAC-8E45-BD4B-503A0717C733}"/>
              </a:ext>
            </a:extLst>
          </p:cNvPr>
          <p:cNvSpPr txBox="1">
            <a:spLocks/>
          </p:cNvSpPr>
          <p:nvPr/>
        </p:nvSpPr>
        <p:spPr>
          <a:xfrm>
            <a:off x="5436096" y="5916421"/>
            <a:ext cx="2023821" cy="40503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28516A"/>
                </a:solidFill>
              </a:rPr>
              <a:t>Значения </a:t>
            </a:r>
          </a:p>
        </p:txBody>
      </p:sp>
      <p:sp>
        <p:nvSpPr>
          <p:cNvPr id="8" name="Объект 5">
            <a:extLst>
              <a:ext uri="{FF2B5EF4-FFF2-40B4-BE49-F238E27FC236}">
                <a16:creationId xmlns:a16="http://schemas.microsoft.com/office/drawing/2014/main" id="{FE7AE2AF-E9FA-B845-9224-74F8B21EBD35}"/>
              </a:ext>
            </a:extLst>
          </p:cNvPr>
          <p:cNvSpPr txBox="1">
            <a:spLocks/>
          </p:cNvSpPr>
          <p:nvPr/>
        </p:nvSpPr>
        <p:spPr>
          <a:xfrm>
            <a:off x="892629" y="3789040"/>
            <a:ext cx="2562972" cy="122413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28516A"/>
                </a:solidFill>
              </a:rPr>
              <a:t>Сколько значений попали в текущий отрезок (бин)</a:t>
            </a:r>
          </a:p>
        </p:txBody>
      </p:sp>
    </p:spTree>
    <p:extLst>
      <p:ext uri="{BB962C8B-B14F-4D97-AF65-F5344CB8AC3E}">
        <p14:creationId xmlns:p14="http://schemas.microsoft.com/office/powerpoint/2010/main" val="37349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Гистограмма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FCD85ABF-7DD6-4DA2-98E6-F8FEA86F3CBC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352488" cy="122413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Чем короче </a:t>
            </a:r>
            <a:r>
              <a:rPr lang="ru-RU" sz="2400" dirty="0" err="1">
                <a:solidFill>
                  <a:srgbClr val="373737"/>
                </a:solidFill>
              </a:rPr>
              <a:t>бины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тем чувствительнее гистограмма к шуму</a:t>
            </a:r>
            <a:endParaRPr lang="en-US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8458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wrap="square" rIns="0" bIns="0">
            <a:noAutofit/>
          </a:bodyPr>
          <a:lstStyle>
            <a:defPPr>
              <a:defRPr lang="ru-RU"/>
            </a:defPPr>
            <a:lvl1pPr>
              <a:defRPr sz="3200" b="1">
                <a:solidFill>
                  <a:srgbClr val="28516A"/>
                </a:solidFill>
              </a:defRPr>
            </a:lvl1pPr>
          </a:lstStyle>
          <a:p>
            <a:r>
              <a:rPr lang="ru-RU" dirty="0"/>
              <a:t>Частотный взгляд на вероятность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EDEE5CAD-D09E-2A42-B48D-C0DFC4B01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692696"/>
            <a:ext cx="8496504" cy="4464496"/>
          </a:xfrm>
        </p:spPr>
        <p:txBody>
          <a:bodyPr lIns="90000" tIns="46800" rIns="0" bIns="0">
            <a:no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Фишер</a:t>
            </a:r>
            <a:r>
              <a:rPr lang="en-US" sz="2400" b="1" dirty="0">
                <a:solidFill>
                  <a:srgbClr val="28516A"/>
                </a:solidFill>
                <a:latin typeface="Myriad Pro" pitchFamily="34" charset="0"/>
              </a:rPr>
              <a:t>:</a:t>
            </a:r>
            <a:r>
              <a:rPr lang="en-US" sz="2400" dirty="0">
                <a:solidFill>
                  <a:srgbClr val="28516A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28516A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наука не может рассматривать вероятность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как нечто субъективное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Можно оценивать вероятность только тех событий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которые происходят более одного раза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Вопрос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“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Какова вероятность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что кандидат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N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 победит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 выборах?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”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не имеет ответа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так как событие уникально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и не обладает</a:t>
            </a:r>
            <a:r>
              <a:rPr lang="ru-RU" sz="2400" dirty="0">
                <a:solidFill>
                  <a:srgbClr val="5C5B5C"/>
                </a:solidFill>
                <a:latin typeface="Myriad Pro" pitchFamily="34" charset="0"/>
              </a:rPr>
              <a:t> </a:t>
            </a: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частотой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Вероятность должна быть объективной</a:t>
            </a:r>
          </a:p>
        </p:txBody>
      </p:sp>
    </p:spTree>
    <p:extLst>
      <p:ext uri="{BB962C8B-B14F-4D97-AF65-F5344CB8AC3E}">
        <p14:creationId xmlns:p14="http://schemas.microsoft.com/office/powerpoint/2010/main" val="109640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Гистограмма</a:t>
            </a:r>
          </a:p>
        </p:txBody>
      </p:sp>
      <p:sp>
        <p:nvSpPr>
          <p:cNvPr id="3" name="Объект 5">
            <a:extLst>
              <a:ext uri="{FF2B5EF4-FFF2-40B4-BE49-F238E27FC236}">
                <a16:creationId xmlns:a16="http://schemas.microsoft.com/office/drawing/2014/main" id="{62AE34F3-A833-6E47-A348-4A3C5CA59883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352488" cy="122413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Чем короче </a:t>
            </a:r>
            <a:r>
              <a:rPr lang="ru-RU" sz="2400" dirty="0" err="1">
                <a:solidFill>
                  <a:srgbClr val="373737"/>
                </a:solidFill>
              </a:rPr>
              <a:t>бины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тем чувствительнее гистограмма к шуму</a:t>
            </a:r>
            <a:endParaRPr lang="en-US" sz="2400" dirty="0">
              <a:solidFill>
                <a:srgbClr val="373737"/>
              </a:solidFill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Выборка объёма 100 из нормального распределения</a:t>
            </a:r>
            <a:r>
              <a:rPr lang="en-US" sz="2400" dirty="0">
                <a:solidFill>
                  <a:srgbClr val="373737"/>
                </a:solidFill>
              </a:rPr>
              <a:t> </a:t>
            </a:r>
            <a:endParaRPr lang="ru-RU" sz="2400" dirty="0">
              <a:solidFill>
                <a:srgbClr val="373737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A0E76E9-4617-CE4F-86C9-68C9286D61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6080" y="2163172"/>
            <a:ext cx="4250376" cy="278166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A3A270F-1A02-3A4C-95C0-6FEFBF8B13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43313" y="2163172"/>
            <a:ext cx="4005591" cy="2781660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1A4C6407-980F-2747-AB53-77C5D1DFA74C}"/>
              </a:ext>
            </a:extLst>
          </p:cNvPr>
          <p:cNvSpPr/>
          <p:nvPr/>
        </p:nvSpPr>
        <p:spPr>
          <a:xfrm>
            <a:off x="1907704" y="5028700"/>
            <a:ext cx="198406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28516A"/>
                </a:solidFill>
              </a:rPr>
              <a:t>20 </a:t>
            </a:r>
            <a:r>
              <a:rPr lang="ru-RU" sz="2400" b="1" dirty="0" err="1">
                <a:solidFill>
                  <a:srgbClr val="28516A"/>
                </a:solidFill>
              </a:rPr>
              <a:t>бинов</a:t>
            </a:r>
            <a:endParaRPr lang="ru-RU" sz="2400" dirty="0">
              <a:solidFill>
                <a:srgbClr val="28516A"/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7AF3EFFC-1228-C947-8439-4844227CF38F}"/>
              </a:ext>
            </a:extLst>
          </p:cNvPr>
          <p:cNvSpPr/>
          <p:nvPr/>
        </p:nvSpPr>
        <p:spPr>
          <a:xfrm>
            <a:off x="5868144" y="5028700"/>
            <a:ext cx="198406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28516A"/>
                </a:solidFill>
              </a:rPr>
              <a:t>100 </a:t>
            </a:r>
            <a:r>
              <a:rPr lang="ru-RU" sz="2400" b="1" dirty="0" err="1">
                <a:solidFill>
                  <a:srgbClr val="28516A"/>
                </a:solidFill>
              </a:rPr>
              <a:t>бинов</a:t>
            </a:r>
            <a:endParaRPr lang="ru-RU" sz="24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6856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Гистограмма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4A564A08-85BD-4FBA-BE6A-E85CF360C572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136904" cy="19442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По гистограмме можно попытаться оценить плотность распределения случайной величины</a:t>
            </a:r>
          </a:p>
        </p:txBody>
      </p:sp>
    </p:spTree>
    <p:extLst>
      <p:ext uri="{BB962C8B-B14F-4D97-AF65-F5344CB8AC3E}">
        <p14:creationId xmlns:p14="http://schemas.microsoft.com/office/powerpoint/2010/main" val="40404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Гистограмма</a:t>
            </a:r>
          </a:p>
        </p:txBody>
      </p:sp>
      <p:sp>
        <p:nvSpPr>
          <p:cNvPr id="3" name="Объект 5">
            <a:extLst>
              <a:ext uri="{FF2B5EF4-FFF2-40B4-BE49-F238E27FC236}">
                <a16:creationId xmlns:a16="http://schemas.microsoft.com/office/drawing/2014/main" id="{62AE34F3-A833-6E47-A348-4A3C5CA59883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136904" cy="19442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По гистограмме можно попытаться оценить плотность распределения случайной величины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Позже мы подробнее поговорим про методы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которые позволяют это сделать</a:t>
            </a:r>
            <a:r>
              <a:rPr lang="en-US" sz="2400" dirty="0">
                <a:solidFill>
                  <a:srgbClr val="373737"/>
                </a:solidFill>
              </a:rPr>
              <a:t>,</a:t>
            </a:r>
            <a:r>
              <a:rPr lang="ru-RU" sz="2400" dirty="0">
                <a:solidFill>
                  <a:srgbClr val="373737"/>
                </a:solidFill>
              </a:rPr>
              <a:t> ядерное сглаживание </a:t>
            </a:r>
            <a:r>
              <a:rPr lang="en-US" sz="2400" dirty="0">
                <a:solidFill>
                  <a:srgbClr val="373737"/>
                </a:solidFill>
              </a:rPr>
              <a:t>(kernel density estimation)</a:t>
            </a:r>
            <a:endParaRPr lang="ru-RU" sz="2400" dirty="0">
              <a:solidFill>
                <a:srgbClr val="373737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123FD4A-91FA-4D4E-99F9-9CCB351680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19672" y="2780928"/>
            <a:ext cx="5472608" cy="365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5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09F13A7-1767-F143-B0AA-6D49DAE644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5568" y="950490"/>
            <a:ext cx="2276872" cy="2276872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Ящик с усами</a:t>
            </a:r>
            <a:r>
              <a:rPr lang="en-US" sz="3200" b="1" dirty="0">
                <a:solidFill>
                  <a:srgbClr val="28516A"/>
                </a:solidFill>
              </a:rPr>
              <a:t> (Boxplot)</a:t>
            </a:r>
            <a:endParaRPr lang="ru-RU" sz="3200" b="1" dirty="0">
              <a:solidFill>
                <a:srgbClr val="28516A"/>
              </a:solidFill>
            </a:endParaRPr>
          </a:p>
        </p:txBody>
      </p:sp>
      <p:pic>
        <p:nvPicPr>
          <p:cNvPr id="5" name="Google Shape;117;p19" descr="Картинки по запросу усы">
            <a:extLst>
              <a:ext uri="{FF2B5EF4-FFF2-40B4-BE49-F238E27FC236}">
                <a16:creationId xmlns:a16="http://schemas.microsoft.com/office/drawing/2014/main" id="{47D9F96F-2A0A-CA46-AFBB-501DB0CDB89D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433139" y="1412776"/>
            <a:ext cx="1921729" cy="1080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6D873AA-F189-0241-A487-0495FE55EF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654340"/>
            <a:ext cx="5334919" cy="581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402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Ящик с усами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FE76B09-C763-6D48-9626-46D7FC34F0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83366" y="3462391"/>
            <a:ext cx="5201002" cy="276416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B86A4F1-7018-8949-8DBF-B80F446E15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01770" y="692696"/>
            <a:ext cx="5382598" cy="273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845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Ящик с усами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FE76B09-C763-6D48-9626-46D7FC34F0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83366" y="3462391"/>
            <a:ext cx="5201002" cy="276416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B86A4F1-7018-8949-8DBF-B80F446E15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01770" y="692696"/>
            <a:ext cx="5382598" cy="2736304"/>
          </a:xfrm>
          <a:prstGeom prst="rect">
            <a:avLst/>
          </a:prstGeom>
        </p:spPr>
      </p:pic>
      <p:sp>
        <p:nvSpPr>
          <p:cNvPr id="7" name="Овал 6">
            <a:extLst>
              <a:ext uri="{FF2B5EF4-FFF2-40B4-BE49-F238E27FC236}">
                <a16:creationId xmlns:a16="http://schemas.microsoft.com/office/drawing/2014/main" id="{6ED8C018-315C-7648-9540-D1F1EA27DF36}"/>
              </a:ext>
            </a:extLst>
          </p:cNvPr>
          <p:cNvSpPr/>
          <p:nvPr/>
        </p:nvSpPr>
        <p:spPr>
          <a:xfrm>
            <a:off x="2822710" y="4592652"/>
            <a:ext cx="325231" cy="324000"/>
          </a:xfrm>
          <a:prstGeom prst="ellipse">
            <a:avLst/>
          </a:prstGeom>
          <a:solidFill>
            <a:srgbClr val="C0504D">
              <a:alpha val="22000"/>
            </a:srgbClr>
          </a:solidFill>
          <a:ln w="38100" cap="flat" cmpd="sng" algn="ctr">
            <a:noFill/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B30058"/>
              </a:solidFill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C9503DE8-6629-F347-8B2A-048E0A33CE8D}"/>
              </a:ext>
            </a:extLst>
          </p:cNvPr>
          <p:cNvSpPr/>
          <p:nvPr/>
        </p:nvSpPr>
        <p:spPr>
          <a:xfrm>
            <a:off x="467544" y="4339153"/>
            <a:ext cx="208997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ru-RU" sz="2400" b="1" dirty="0">
                <a:solidFill>
                  <a:srgbClr val="C0504D"/>
                </a:solidFill>
              </a:rPr>
              <a:t>Аномальное значение</a:t>
            </a:r>
          </a:p>
        </p:txBody>
      </p:sp>
    </p:spTree>
    <p:extLst>
      <p:ext uri="{BB962C8B-B14F-4D97-AF65-F5344CB8AC3E}">
        <p14:creationId xmlns:p14="http://schemas.microsoft.com/office/powerpoint/2010/main" val="366684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Ящик с усами</a:t>
            </a:r>
            <a:r>
              <a:rPr lang="en-US" sz="3200" b="1" dirty="0">
                <a:solidFill>
                  <a:srgbClr val="28516A"/>
                </a:solidFill>
              </a:rPr>
              <a:t> (Boxplot)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F2AC2C2F-2733-6F47-8734-B60AF7332E67}"/>
              </a:ext>
            </a:extLst>
          </p:cNvPr>
          <p:cNvSpPr/>
          <p:nvPr/>
        </p:nvSpPr>
        <p:spPr>
          <a:xfrm>
            <a:off x="612000" y="692696"/>
            <a:ext cx="7632848" cy="263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Позволяет обобщить данные 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Показывает наличие выбросов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Даёт некоторое представление о симметрии данных 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ea typeface="MyriadPro-Regular"/>
                <a:cs typeface="MyriadPro-Regular"/>
                <a:sym typeface="MyriadPro-Regular"/>
              </a:rPr>
              <a:t>Позволяет сравнить несколько переменных между собой</a:t>
            </a:r>
          </a:p>
        </p:txBody>
      </p:sp>
    </p:spTree>
    <p:extLst>
      <p:ext uri="{BB962C8B-B14F-4D97-AF65-F5344CB8AC3E}">
        <p14:creationId xmlns:p14="http://schemas.microsoft.com/office/powerpoint/2010/main" val="2444906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71E114C6-CCE3-7149-8101-298448DB92E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</a:defRPr>
            </a:lvl1pPr>
          </a:lstStyle>
          <a:p>
            <a:r>
              <a:rPr lang="ru-RU" dirty="0"/>
              <a:t>Резюме</a:t>
            </a:r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FB31B215-208D-46C2-880C-96745E4021E1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064896" cy="1881227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Плотность распределения вероятностей и функцию распределения также можно оценить по выборке</a:t>
            </a:r>
          </a:p>
        </p:txBody>
      </p:sp>
    </p:spTree>
    <p:extLst>
      <p:ext uri="{BB962C8B-B14F-4D97-AF65-F5344CB8AC3E}">
        <p14:creationId xmlns:p14="http://schemas.microsoft.com/office/powerpoint/2010/main" val="194836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71E114C6-CCE3-7149-8101-298448DB92E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</a:defRPr>
            </a:lvl1pPr>
          </a:lstStyle>
          <a:p>
            <a:r>
              <a:rPr lang="ru-RU" dirty="0"/>
              <a:t>Резюме</a:t>
            </a:r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969509A2-DDA9-47B6-A59C-95E062E750EA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064896" cy="1881227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Плотность распределения вероятностей и функцию распределения также можно оценить по выборке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Ящик с усами позволяет визуализировать основные описательные статистики</a:t>
            </a:r>
            <a:endParaRPr lang="en-US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9819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42FB967B-0314-4443-8F91-260231CA3F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1780096"/>
              </p:ext>
            </p:extLst>
          </p:nvPr>
        </p:nvGraphicFramePr>
        <p:xfrm>
          <a:off x="741519" y="2996952"/>
          <a:ext cx="7920880" cy="1737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32448">
                  <a:extLst>
                    <a:ext uri="{9D8B030D-6E8A-4147-A177-3AD203B41FA5}">
                      <a16:colId xmlns:a16="http://schemas.microsoft.com/office/drawing/2014/main" val="3295259163"/>
                    </a:ext>
                  </a:extLst>
                </a:gridCol>
                <a:gridCol w="3888432">
                  <a:extLst>
                    <a:ext uri="{9D8B030D-6E8A-4147-A177-3AD203B41FA5}">
                      <a16:colId xmlns:a16="http://schemas.microsoft.com/office/drawing/2014/main" val="2804897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2400" b="1" dirty="0">
                          <a:solidFill>
                            <a:srgbClr val="28516A"/>
                          </a:solidFill>
                        </a:rPr>
                        <a:t>Теоретическая величина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dirty="0">
                          <a:solidFill>
                            <a:srgbClr val="28516A"/>
                          </a:solidFill>
                        </a:rPr>
                        <a:t>Выборочный аналог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8306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>
                          <a:solidFill>
                            <a:srgbClr val="373737"/>
                          </a:solidFill>
                        </a:rPr>
                        <a:t>Функция распределения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>
                          <a:solidFill>
                            <a:srgbClr val="373737"/>
                          </a:solidFill>
                        </a:rPr>
                        <a:t>Эмпирическая функция распределения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4153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>
                          <a:solidFill>
                            <a:srgbClr val="373737"/>
                          </a:solidFill>
                        </a:rPr>
                        <a:t>Плотность распределения</a:t>
                      </a:r>
                      <a:endParaRPr lang="ru-RU" sz="2400" dirty="0">
                        <a:solidFill>
                          <a:srgbClr val="373737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>
                          <a:solidFill>
                            <a:srgbClr val="373737"/>
                          </a:solidFill>
                        </a:rPr>
                        <a:t>Гистограмма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2104968"/>
                  </a:ext>
                </a:extLst>
              </a:tr>
            </a:tbl>
          </a:graphicData>
        </a:graphic>
      </p:graphicFrame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71E114C6-CCE3-7149-8101-298448DB92E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</a:defRPr>
            </a:lvl1pPr>
          </a:lstStyle>
          <a:p>
            <a:r>
              <a:rPr lang="ru-RU" dirty="0"/>
              <a:t>Резюме</a:t>
            </a:r>
          </a:p>
        </p:txBody>
      </p:sp>
      <p:sp>
        <p:nvSpPr>
          <p:cNvPr id="7" name="Объект 5">
            <a:extLst>
              <a:ext uri="{FF2B5EF4-FFF2-40B4-BE49-F238E27FC236}">
                <a16:creationId xmlns:a16="http://schemas.microsoft.com/office/drawing/2014/main" id="{58E15E00-4DF3-E544-A468-75880785A697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064896" cy="1881227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Плотность распределения вероятностей и функцию распределения также можно оценить по выборке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Ящик с усами позволяет визуализировать основные описательные статистики</a:t>
            </a:r>
            <a:endParaRPr lang="en-US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7390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Как устроен мир</a:t>
            </a: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B4ED2A86-5B3E-4291-8778-D546102800EC}"/>
              </a:ext>
            </a:extLst>
          </p:cNvPr>
          <p:cNvGrpSpPr/>
          <p:nvPr/>
        </p:nvGrpSpPr>
        <p:grpSpPr>
          <a:xfrm>
            <a:off x="827584" y="972048"/>
            <a:ext cx="7200800" cy="1767719"/>
            <a:chOff x="827584" y="811753"/>
            <a:chExt cx="7200800" cy="1767719"/>
          </a:xfrm>
        </p:grpSpPr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8DE7A7DD-77B9-4F49-A5EC-0F544FDA66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7584" y="811753"/>
              <a:ext cx="2191387" cy="1767719"/>
            </a:xfrm>
            <a:prstGeom prst="rect">
              <a:avLst/>
            </a:prstGeom>
          </p:spPr>
        </p:pic>
        <p:sp>
          <p:nvSpPr>
            <p:cNvPr id="12" name="Arrow">
              <a:extLst>
                <a:ext uri="{FF2B5EF4-FFF2-40B4-BE49-F238E27FC236}">
                  <a16:creationId xmlns:a16="http://schemas.microsoft.com/office/drawing/2014/main" id="{85AC093E-F934-4128-B31E-62DB743DBACF}"/>
                </a:ext>
              </a:extLst>
            </p:cNvPr>
            <p:cNvSpPr/>
            <p:nvPr/>
          </p:nvSpPr>
          <p:spPr>
            <a:xfrm>
              <a:off x="3605362" y="1580668"/>
              <a:ext cx="2756511" cy="229888"/>
            </a:xfrm>
            <a:prstGeom prst="rightArrow">
              <a:avLst>
                <a:gd name="adj1" fmla="val 36848"/>
                <a:gd name="adj2" fmla="val 66277"/>
              </a:avLst>
            </a:prstGeom>
            <a:gradFill>
              <a:gsLst>
                <a:gs pos="0">
                  <a:srgbClr val="28516A">
                    <a:alpha val="0"/>
                  </a:srgbClr>
                </a:gs>
                <a:gs pos="100000">
                  <a:srgbClr val="28516A"/>
                </a:gs>
              </a:gsLst>
            </a:gradFill>
            <a:ln w="3175">
              <a:miter lim="400000"/>
            </a:ln>
          </p:spPr>
          <p:txBody>
            <a:bodyPr lIns="19050" tIns="19050" rIns="19050" bIns="1905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6ECFB2AC-5EBF-4C29-97E0-2A5F4C73394F}"/>
                    </a:ext>
                  </a:extLst>
                </p:cNvPr>
                <p:cNvSpPr txBox="1"/>
                <p:nvPr/>
              </p:nvSpPr>
              <p:spPr>
                <a:xfrm>
                  <a:off x="6948264" y="972337"/>
                  <a:ext cx="1080120" cy="14465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8800" i="0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oMath>
                    </m:oMathPara>
                  </a14:m>
                  <a:endParaRPr lang="ru-RU" sz="88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6ECFB2AC-5EBF-4C29-97E0-2A5F4C7339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48264" y="972337"/>
                  <a:ext cx="1080120" cy="144655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8" name="Прямоугольник 8">
            <a:extLst>
              <a:ext uri="{FF2B5EF4-FFF2-40B4-BE49-F238E27FC236}">
                <a16:creationId xmlns:a16="http://schemas.microsoft.com/office/drawing/2014/main" id="{F3AE7DD5-D5BA-444D-9AD6-2AAF6B195563}"/>
              </a:ext>
            </a:extLst>
          </p:cNvPr>
          <p:cNvSpPr/>
          <p:nvPr/>
        </p:nvSpPr>
        <p:spPr>
          <a:xfrm>
            <a:off x="611560" y="6165304"/>
            <a:ext cx="1718099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r>
              <a:rPr lang="en-US" sz="1100" dirty="0" err="1">
                <a:solidFill>
                  <a:schemeClr val="bg1">
                    <a:lumMod val="75000"/>
                  </a:schemeClr>
                </a:solidFill>
              </a:rPr>
              <a:t>pngimg.com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2661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Как устроен мир</a:t>
            </a:r>
          </a:p>
        </p:txBody>
      </p:sp>
      <p:sp>
        <p:nvSpPr>
          <p:cNvPr id="12" name="Содержимое 2">
            <a:extLst>
              <a:ext uri="{FF2B5EF4-FFF2-40B4-BE49-F238E27FC236}">
                <a16:creationId xmlns:a16="http://schemas.microsoft.com/office/drawing/2014/main" id="{C25B31CA-3A45-4AED-B5A0-8A6B67EE8CD9}"/>
              </a:ext>
            </a:extLst>
          </p:cNvPr>
          <p:cNvSpPr txBox="1">
            <a:spLocks/>
          </p:cNvSpPr>
          <p:nvPr/>
        </p:nvSpPr>
        <p:spPr>
          <a:xfrm>
            <a:off x="611560" y="3240064"/>
            <a:ext cx="8280920" cy="2709216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Сундук</a:t>
            </a:r>
            <a:r>
              <a:rPr lang="ru-RU" sz="2400" b="1" dirty="0">
                <a:solidFill>
                  <a:srgbClr val="0059A9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– различные процессы порождения данных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.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Теория вероятностей изучает этот сундук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.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В реальности мы не видим его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.</a:t>
            </a: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FD87E515-3ED5-4258-9DCD-B8915476A093}"/>
              </a:ext>
            </a:extLst>
          </p:cNvPr>
          <p:cNvGrpSpPr/>
          <p:nvPr/>
        </p:nvGrpSpPr>
        <p:grpSpPr>
          <a:xfrm>
            <a:off x="827584" y="972048"/>
            <a:ext cx="7200800" cy="1767719"/>
            <a:chOff x="827584" y="811753"/>
            <a:chExt cx="7200800" cy="1767719"/>
          </a:xfrm>
        </p:grpSpPr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05501348-5D39-4FA7-8541-DB5390107E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7584" y="811753"/>
              <a:ext cx="2191387" cy="1767719"/>
            </a:xfrm>
            <a:prstGeom prst="rect">
              <a:avLst/>
            </a:prstGeom>
          </p:spPr>
        </p:pic>
        <p:sp>
          <p:nvSpPr>
            <p:cNvPr id="16" name="Arrow">
              <a:extLst>
                <a:ext uri="{FF2B5EF4-FFF2-40B4-BE49-F238E27FC236}">
                  <a16:creationId xmlns:a16="http://schemas.microsoft.com/office/drawing/2014/main" id="{82684CEE-1327-4F75-B310-8232CB64E305}"/>
                </a:ext>
              </a:extLst>
            </p:cNvPr>
            <p:cNvSpPr/>
            <p:nvPr/>
          </p:nvSpPr>
          <p:spPr>
            <a:xfrm>
              <a:off x="3605362" y="1580668"/>
              <a:ext cx="2756511" cy="229888"/>
            </a:xfrm>
            <a:prstGeom prst="rightArrow">
              <a:avLst>
                <a:gd name="adj1" fmla="val 36848"/>
                <a:gd name="adj2" fmla="val 66277"/>
              </a:avLst>
            </a:prstGeom>
            <a:gradFill>
              <a:gsLst>
                <a:gs pos="0">
                  <a:srgbClr val="28516A">
                    <a:alpha val="0"/>
                  </a:srgbClr>
                </a:gs>
                <a:gs pos="100000">
                  <a:srgbClr val="28516A"/>
                </a:gs>
              </a:gsLst>
            </a:gradFill>
            <a:ln w="3175">
              <a:miter lim="400000"/>
            </a:ln>
          </p:spPr>
          <p:txBody>
            <a:bodyPr lIns="19050" tIns="19050" rIns="19050" bIns="1905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AB29B202-E260-41D6-A25E-5AA5FBDE66DF}"/>
                    </a:ext>
                  </a:extLst>
                </p:cNvPr>
                <p:cNvSpPr txBox="1"/>
                <p:nvPr/>
              </p:nvSpPr>
              <p:spPr>
                <a:xfrm>
                  <a:off x="6948264" y="972337"/>
                  <a:ext cx="1080120" cy="14465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8800" i="0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oMath>
                    </m:oMathPara>
                  </a14:m>
                  <a:endParaRPr lang="ru-RU" sz="88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AB29B202-E260-41D6-A25E-5AA5FBDE66D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48264" y="972337"/>
                  <a:ext cx="1080120" cy="144655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8" name="Прямоугольник 8">
            <a:extLst>
              <a:ext uri="{FF2B5EF4-FFF2-40B4-BE49-F238E27FC236}">
                <a16:creationId xmlns:a16="http://schemas.microsoft.com/office/drawing/2014/main" id="{5CD43790-A13C-B348-8F28-54D54C91BB20}"/>
              </a:ext>
            </a:extLst>
          </p:cNvPr>
          <p:cNvSpPr/>
          <p:nvPr/>
        </p:nvSpPr>
        <p:spPr>
          <a:xfrm>
            <a:off x="611560" y="6165304"/>
            <a:ext cx="1718099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r>
              <a:rPr lang="en-US" sz="1100" dirty="0" err="1">
                <a:solidFill>
                  <a:schemeClr val="bg1">
                    <a:lumMod val="75000"/>
                  </a:schemeClr>
                </a:solidFill>
              </a:rPr>
              <a:t>pngimg.com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077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План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A72EE927-B0F1-4AC5-A898-08C642C9E2BF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920880" cy="3645104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Узнаем, есть ли в мире случайности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Обсудим процесс порождения данных и невежество</a:t>
            </a:r>
          </a:p>
        </p:txBody>
      </p:sp>
    </p:spTree>
    <p:extLst>
      <p:ext uri="{BB962C8B-B14F-4D97-AF65-F5344CB8AC3E}">
        <p14:creationId xmlns:p14="http://schemas.microsoft.com/office/powerpoint/2010/main" val="2047277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Как устроен мир</a:t>
            </a:r>
          </a:p>
        </p:txBody>
      </p:sp>
      <p:sp>
        <p:nvSpPr>
          <p:cNvPr id="12" name="Содержимое 2">
            <a:extLst>
              <a:ext uri="{FF2B5EF4-FFF2-40B4-BE49-F238E27FC236}">
                <a16:creationId xmlns:a16="http://schemas.microsoft.com/office/drawing/2014/main" id="{6C65B6F8-22CA-4E1E-88D7-E0007D3AD82C}"/>
              </a:ext>
            </a:extLst>
          </p:cNvPr>
          <p:cNvSpPr txBox="1">
            <a:spLocks/>
          </p:cNvSpPr>
          <p:nvPr/>
        </p:nvSpPr>
        <p:spPr>
          <a:xfrm>
            <a:off x="611560" y="3240064"/>
            <a:ext cx="8280920" cy="2709216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Сундук</a:t>
            </a:r>
            <a:r>
              <a:rPr lang="ru-RU" sz="2400" b="1" dirty="0">
                <a:solidFill>
                  <a:srgbClr val="0059A9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– различные процессы порождения данных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.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Теория вероятностей изучает этот сундук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.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В реальности мы не видим его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.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Сундук порождает </a:t>
            </a: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выборки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.</a:t>
            </a:r>
            <a:r>
              <a:rPr lang="en-US" sz="2400" b="1" dirty="0">
                <a:solidFill>
                  <a:srgbClr val="373737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Математическая статистика изучает их и пытается восстановить внутренности сундука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.</a:t>
            </a: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A4E37219-46E6-49C9-8438-6649CB7AE6BD}"/>
              </a:ext>
            </a:extLst>
          </p:cNvPr>
          <p:cNvGrpSpPr/>
          <p:nvPr/>
        </p:nvGrpSpPr>
        <p:grpSpPr>
          <a:xfrm>
            <a:off x="827584" y="972048"/>
            <a:ext cx="7200800" cy="1767719"/>
            <a:chOff x="827584" y="811753"/>
            <a:chExt cx="7200800" cy="1767719"/>
          </a:xfrm>
        </p:grpSpPr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76E17451-A262-4890-9B00-9D5AAF54B2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7584" y="811753"/>
              <a:ext cx="2191387" cy="1767719"/>
            </a:xfrm>
            <a:prstGeom prst="rect">
              <a:avLst/>
            </a:prstGeom>
          </p:spPr>
        </p:pic>
        <p:sp>
          <p:nvSpPr>
            <p:cNvPr id="16" name="Arrow">
              <a:extLst>
                <a:ext uri="{FF2B5EF4-FFF2-40B4-BE49-F238E27FC236}">
                  <a16:creationId xmlns:a16="http://schemas.microsoft.com/office/drawing/2014/main" id="{59DD13F3-84B0-43C8-9E2F-C08DD25CB40C}"/>
                </a:ext>
              </a:extLst>
            </p:cNvPr>
            <p:cNvSpPr/>
            <p:nvPr/>
          </p:nvSpPr>
          <p:spPr>
            <a:xfrm>
              <a:off x="3605362" y="1580668"/>
              <a:ext cx="2756511" cy="229888"/>
            </a:xfrm>
            <a:prstGeom prst="rightArrow">
              <a:avLst>
                <a:gd name="adj1" fmla="val 36848"/>
                <a:gd name="adj2" fmla="val 66277"/>
              </a:avLst>
            </a:prstGeom>
            <a:gradFill>
              <a:gsLst>
                <a:gs pos="0">
                  <a:srgbClr val="28516A">
                    <a:alpha val="0"/>
                  </a:srgbClr>
                </a:gs>
                <a:gs pos="100000">
                  <a:srgbClr val="28516A"/>
                </a:gs>
              </a:gsLst>
            </a:gradFill>
            <a:ln w="3175">
              <a:miter lim="400000"/>
            </a:ln>
          </p:spPr>
          <p:txBody>
            <a:bodyPr lIns="19050" tIns="19050" rIns="19050" bIns="1905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2F2A65EF-F839-4DD2-B584-7A29DDB8B296}"/>
                    </a:ext>
                  </a:extLst>
                </p:cNvPr>
                <p:cNvSpPr txBox="1"/>
                <p:nvPr/>
              </p:nvSpPr>
              <p:spPr>
                <a:xfrm>
                  <a:off x="6948264" y="972337"/>
                  <a:ext cx="1080120" cy="14465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8800" i="0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oMath>
                    </m:oMathPara>
                  </a14:m>
                  <a:endParaRPr lang="ru-RU" sz="88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2F2A65EF-F839-4DD2-B584-7A29DDB8B29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48264" y="972337"/>
                  <a:ext cx="1080120" cy="144655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8" name="Прямоугольник 8">
            <a:extLst>
              <a:ext uri="{FF2B5EF4-FFF2-40B4-BE49-F238E27FC236}">
                <a16:creationId xmlns:a16="http://schemas.microsoft.com/office/drawing/2014/main" id="{2AD7E793-3AAA-DA4A-AA27-5D45D3207685}"/>
              </a:ext>
            </a:extLst>
          </p:cNvPr>
          <p:cNvSpPr/>
          <p:nvPr/>
        </p:nvSpPr>
        <p:spPr>
          <a:xfrm>
            <a:off x="611560" y="6165304"/>
            <a:ext cx="1718099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r>
              <a:rPr lang="en-US" sz="1100" dirty="0" err="1">
                <a:solidFill>
                  <a:schemeClr val="bg1">
                    <a:lumMod val="75000"/>
                  </a:schemeClr>
                </a:solidFill>
              </a:rPr>
              <a:t>pngimg.com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751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Устройство сундука</a:t>
            </a:r>
          </a:p>
        </p:txBody>
      </p:sp>
      <p:sp>
        <p:nvSpPr>
          <p:cNvPr id="7" name="Содержимое 2">
            <a:extLst>
              <a:ext uri="{FF2B5EF4-FFF2-40B4-BE49-F238E27FC236}">
                <a16:creationId xmlns:a16="http://schemas.microsoft.com/office/drawing/2014/main" id="{2F5D7748-2B46-4EC8-9426-7ADFBB0858EB}"/>
              </a:ext>
            </a:extLst>
          </p:cNvPr>
          <p:cNvSpPr txBox="1">
            <a:spLocks/>
          </p:cNvSpPr>
          <p:nvPr/>
        </p:nvSpPr>
        <p:spPr>
          <a:xfrm>
            <a:off x="612000" y="3636000"/>
            <a:ext cx="8424496" cy="1122301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Модель</a:t>
            </a:r>
            <a:r>
              <a:rPr lang="ru-RU" sz="2400" b="1" dirty="0">
                <a:solidFill>
                  <a:srgbClr val="0059A9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–</a:t>
            </a:r>
            <a:r>
              <a:rPr lang="ru-RU" sz="2400" b="1" dirty="0">
                <a:solidFill>
                  <a:srgbClr val="373737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наше предположение о том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как сундук устроен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.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За каждой моделью стоят какие-то предпосылки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описывающие наше незнание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.</a:t>
            </a: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CD6DDA2-3FF8-4CCC-BCB6-C632D94A4A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0947" y="741984"/>
            <a:ext cx="3795687" cy="281857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E550D80-879E-46E2-B4C9-FB1C5F619E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232" y="736437"/>
            <a:ext cx="3910822" cy="282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893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Линия">
            <a:extLst>
              <a:ext uri="{FF2B5EF4-FFF2-40B4-BE49-F238E27FC236}">
                <a16:creationId xmlns:a16="http://schemas.microsoft.com/office/drawing/2014/main" id="{9635145A-0CD1-0141-9C24-E01320FBD2BC}"/>
              </a:ext>
            </a:extLst>
          </p:cNvPr>
          <p:cNvSpPr/>
          <p:nvPr/>
        </p:nvSpPr>
        <p:spPr>
          <a:xfrm flipH="1" flipV="1">
            <a:off x="2613918" y="5725849"/>
            <a:ext cx="225071" cy="384316"/>
          </a:xfrm>
          <a:prstGeom prst="line">
            <a:avLst/>
          </a:prstGeom>
          <a:ln w="19050">
            <a:solidFill>
              <a:srgbClr val="C0504D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" name="Линия">
            <a:extLst>
              <a:ext uri="{FF2B5EF4-FFF2-40B4-BE49-F238E27FC236}">
                <a16:creationId xmlns:a16="http://schemas.microsoft.com/office/drawing/2014/main" id="{54E2695D-6A63-8F43-9DD0-1E1BE9CD964F}"/>
              </a:ext>
            </a:extLst>
          </p:cNvPr>
          <p:cNvSpPr/>
          <p:nvPr/>
        </p:nvSpPr>
        <p:spPr>
          <a:xfrm flipH="1" flipV="1">
            <a:off x="998542" y="5717930"/>
            <a:ext cx="225071" cy="384316"/>
          </a:xfrm>
          <a:prstGeom prst="line">
            <a:avLst/>
          </a:prstGeom>
          <a:ln w="1905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" name="Линия">
            <a:extLst>
              <a:ext uri="{FF2B5EF4-FFF2-40B4-BE49-F238E27FC236}">
                <a16:creationId xmlns:a16="http://schemas.microsoft.com/office/drawing/2014/main" id="{4B028171-9BEC-7A4E-8BBA-CC33C0867FB5}"/>
              </a:ext>
            </a:extLst>
          </p:cNvPr>
          <p:cNvSpPr/>
          <p:nvPr/>
        </p:nvSpPr>
        <p:spPr>
          <a:xfrm flipH="1" flipV="1">
            <a:off x="1324249" y="5176353"/>
            <a:ext cx="350434" cy="441644"/>
          </a:xfrm>
          <a:prstGeom prst="line">
            <a:avLst/>
          </a:prstGeom>
          <a:ln w="1905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" name="Линия">
            <a:extLst>
              <a:ext uri="{FF2B5EF4-FFF2-40B4-BE49-F238E27FC236}">
                <a16:creationId xmlns:a16="http://schemas.microsoft.com/office/drawing/2014/main" id="{26C2B39B-6FD7-1F4C-ADA1-FF8F71BA002A}"/>
              </a:ext>
            </a:extLst>
          </p:cNvPr>
          <p:cNvSpPr/>
          <p:nvPr/>
        </p:nvSpPr>
        <p:spPr>
          <a:xfrm flipV="1">
            <a:off x="702393" y="5660991"/>
            <a:ext cx="302355" cy="441255"/>
          </a:xfrm>
          <a:prstGeom prst="line">
            <a:avLst/>
          </a:prstGeom>
          <a:ln w="1905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7F6D9C47-68A2-4FFB-9CBB-61225E88EDA6}"/>
              </a:ext>
            </a:extLst>
          </p:cNvPr>
          <p:cNvSpPr/>
          <p:nvPr/>
        </p:nvSpPr>
        <p:spPr>
          <a:xfrm>
            <a:off x="5974903" y="5159629"/>
            <a:ext cx="613321" cy="43045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23B8A77B-35D7-4173-8CBB-123F0D809A81}"/>
              </a:ext>
            </a:extLst>
          </p:cNvPr>
          <p:cNvSpPr/>
          <p:nvPr/>
        </p:nvSpPr>
        <p:spPr>
          <a:xfrm>
            <a:off x="5420031" y="5171242"/>
            <a:ext cx="402460" cy="7753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F1B97CD-A9FE-4F21-95BB-3FC3402B5BF2}"/>
              </a:ext>
            </a:extLst>
          </p:cNvPr>
          <p:cNvSpPr/>
          <p:nvPr/>
        </p:nvSpPr>
        <p:spPr>
          <a:xfrm>
            <a:off x="4204257" y="5157192"/>
            <a:ext cx="775390" cy="775390"/>
          </a:xfrm>
          <a:prstGeom prst="rect">
            <a:avLst/>
          </a:prstGeom>
          <a:solidFill>
            <a:srgbClr val="FFCD01"/>
          </a:solidFill>
          <a:ln>
            <a:solidFill>
              <a:srgbClr val="FFCD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Устройство сундука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AB160833-B203-2849-8DA0-1EFB0569FA2D}"/>
              </a:ext>
            </a:extLst>
          </p:cNvPr>
          <p:cNvSpPr txBox="1">
            <a:spLocks/>
          </p:cNvSpPr>
          <p:nvPr/>
        </p:nvSpPr>
        <p:spPr>
          <a:xfrm>
            <a:off x="612000" y="3636000"/>
            <a:ext cx="8424496" cy="1122301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Модель</a:t>
            </a:r>
            <a:r>
              <a:rPr lang="ru-RU" sz="2400" b="1" dirty="0">
                <a:solidFill>
                  <a:srgbClr val="0059A9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–</a:t>
            </a:r>
            <a:r>
              <a:rPr lang="ru-RU" sz="2400" b="1" dirty="0">
                <a:solidFill>
                  <a:srgbClr val="373737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наше предположение о том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как сундук устроен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.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За каждой моделью стоят какие-то предпосылки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описывающие наше незнание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.</a:t>
            </a: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6856E1C-C09E-F342-A339-A4350E45DF4E}"/>
                  </a:ext>
                </a:extLst>
              </p:cNvPr>
              <p:cNvSpPr txBox="1"/>
              <p:nvPr/>
            </p:nvSpPr>
            <p:spPr>
              <a:xfrm>
                <a:off x="4423122" y="5374271"/>
                <a:ext cx="349455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𝑴</m:t>
                      </m:r>
                    </m:oMath>
                  </m:oMathPara>
                </a14:m>
                <a:endParaRPr lang="ru-RU" sz="2400" b="1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6856E1C-C09E-F342-A339-A4350E45DF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3122" y="5374271"/>
                <a:ext cx="349455" cy="369332"/>
              </a:xfrm>
              <a:prstGeom prst="rect">
                <a:avLst/>
              </a:prstGeom>
              <a:blipFill>
                <a:blip r:embed="rId4"/>
                <a:stretch>
                  <a:fillRect l="-21053" r="-21053" b="-8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D4653F2-E3A4-4245-90C3-771483A66929}"/>
                  </a:ext>
                </a:extLst>
              </p:cNvPr>
              <p:cNvSpPr txBox="1"/>
              <p:nvPr/>
            </p:nvSpPr>
            <p:spPr>
              <a:xfrm>
                <a:off x="1992335" y="5289480"/>
                <a:ext cx="349455" cy="430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ru-RU" sz="2800" b="1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D4653F2-E3A4-4245-90C3-771483A669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2335" y="5289480"/>
                <a:ext cx="349455" cy="43088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2B059FF1-DFEF-2B44-944A-DB51DCC75561}"/>
                  </a:ext>
                </a:extLst>
              </p:cNvPr>
              <p:cNvSpPr txBox="1"/>
              <p:nvPr/>
            </p:nvSpPr>
            <p:spPr>
              <a:xfrm>
                <a:off x="5057849" y="5360221"/>
                <a:ext cx="298159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ru-RU" sz="2400" b="1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2B059FF1-DFEF-2B44-944A-DB51DCC755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7849" y="5360221"/>
                <a:ext cx="298159" cy="369332"/>
              </a:xfrm>
              <a:prstGeom prst="rect">
                <a:avLst/>
              </a:prstGeom>
              <a:blipFill>
                <a:blip r:embed="rId6"/>
                <a:stretch>
                  <a:fillRect l="-10204" r="-1020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67ED474-7103-F247-9BFA-0B794F31D6F5}"/>
                  </a:ext>
                </a:extLst>
              </p:cNvPr>
              <p:cNvSpPr txBox="1"/>
              <p:nvPr/>
            </p:nvSpPr>
            <p:spPr>
              <a:xfrm>
                <a:off x="5477651" y="5363516"/>
                <a:ext cx="28693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𝑼</m:t>
                      </m:r>
                    </m:oMath>
                  </m:oMathPara>
                </a14:m>
                <a:endParaRPr lang="ru-RU" sz="2400" b="1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67ED474-7103-F247-9BFA-0B794F31D6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7651" y="5363516"/>
                <a:ext cx="286937" cy="369332"/>
              </a:xfrm>
              <a:prstGeom prst="rect">
                <a:avLst/>
              </a:prstGeom>
              <a:blipFill>
                <a:blip r:embed="rId7"/>
                <a:stretch>
                  <a:fillRect l="-27660" r="-23404" b="-8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E9B4ED9-FC14-834D-BD85-EAFFAC7FFA16}"/>
                  </a:ext>
                </a:extLst>
              </p:cNvPr>
              <p:cNvSpPr txBox="1"/>
              <p:nvPr/>
            </p:nvSpPr>
            <p:spPr>
              <a:xfrm>
                <a:off x="6066897" y="5220754"/>
                <a:ext cx="421526" cy="3758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1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1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p>
                          <m:r>
                            <a:rPr lang="en-US" sz="2400" b="1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</m:oMath>
                  </m:oMathPara>
                </a14:m>
                <a:endParaRPr lang="ru-RU" sz="2400" b="1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E9B4ED9-FC14-834D-BD85-EAFFAC7FFA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66897" y="5220754"/>
                <a:ext cx="421526" cy="375872"/>
              </a:xfrm>
              <a:prstGeom prst="rect">
                <a:avLst/>
              </a:prstGeom>
              <a:blipFill>
                <a:blip r:embed="rId8"/>
                <a:stretch>
                  <a:fillRect l="-15942" r="-7246" b="-806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C8C82CE-0DAA-5A4C-9FD3-DDA478762B4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30947" y="741984"/>
            <a:ext cx="3795687" cy="2818579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D84F80D2-EC9F-974B-8DA3-DEA8C9310D9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2232" y="736437"/>
            <a:ext cx="3910822" cy="2820304"/>
          </a:xfrm>
          <a:prstGeom prst="rect">
            <a:avLst/>
          </a:prstGeom>
        </p:spPr>
      </p:pic>
      <p:sp>
        <p:nvSpPr>
          <p:cNvPr id="34" name="Линия">
            <a:extLst>
              <a:ext uri="{FF2B5EF4-FFF2-40B4-BE49-F238E27FC236}">
                <a16:creationId xmlns:a16="http://schemas.microsoft.com/office/drawing/2014/main" id="{ADAF8BBA-70BD-AE41-91BA-AA570FF122D3}"/>
              </a:ext>
            </a:extLst>
          </p:cNvPr>
          <p:cNvSpPr/>
          <p:nvPr/>
        </p:nvSpPr>
        <p:spPr>
          <a:xfrm flipV="1">
            <a:off x="965152" y="5217175"/>
            <a:ext cx="375821" cy="483525"/>
          </a:xfrm>
          <a:prstGeom prst="line">
            <a:avLst/>
          </a:prstGeom>
          <a:ln w="1905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" name="Кружок">
            <a:extLst>
              <a:ext uri="{FF2B5EF4-FFF2-40B4-BE49-F238E27FC236}">
                <a16:creationId xmlns:a16="http://schemas.microsoft.com/office/drawing/2014/main" id="{DBE38467-0727-1741-B6A7-C965E385F6AA}"/>
              </a:ext>
            </a:extLst>
          </p:cNvPr>
          <p:cNvSpPr/>
          <p:nvPr/>
        </p:nvSpPr>
        <p:spPr>
          <a:xfrm>
            <a:off x="623699" y="6007926"/>
            <a:ext cx="180000" cy="180000"/>
          </a:xfrm>
          <a:prstGeom prst="ellipse">
            <a:avLst/>
          </a:prstGeom>
          <a:solidFill>
            <a:srgbClr val="28516A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endParaRPr/>
          </a:p>
        </p:txBody>
      </p:sp>
      <p:sp>
        <p:nvSpPr>
          <p:cNvPr id="41" name="Кружок">
            <a:extLst>
              <a:ext uri="{FF2B5EF4-FFF2-40B4-BE49-F238E27FC236}">
                <a16:creationId xmlns:a16="http://schemas.microsoft.com/office/drawing/2014/main" id="{38906DB2-9533-AB41-9685-AD570CD6BE7A}"/>
              </a:ext>
            </a:extLst>
          </p:cNvPr>
          <p:cNvSpPr/>
          <p:nvPr/>
        </p:nvSpPr>
        <p:spPr>
          <a:xfrm>
            <a:off x="1129341" y="6007926"/>
            <a:ext cx="180000" cy="180000"/>
          </a:xfrm>
          <a:prstGeom prst="ellipse">
            <a:avLst/>
          </a:prstGeom>
          <a:solidFill>
            <a:srgbClr val="28516A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endParaRPr/>
          </a:p>
        </p:txBody>
      </p:sp>
      <p:sp>
        <p:nvSpPr>
          <p:cNvPr id="42" name="Кружок">
            <a:extLst>
              <a:ext uri="{FF2B5EF4-FFF2-40B4-BE49-F238E27FC236}">
                <a16:creationId xmlns:a16="http://schemas.microsoft.com/office/drawing/2014/main" id="{454BB3C4-4B36-4448-99CD-66C273141A3A}"/>
              </a:ext>
            </a:extLst>
          </p:cNvPr>
          <p:cNvSpPr/>
          <p:nvPr/>
        </p:nvSpPr>
        <p:spPr>
          <a:xfrm>
            <a:off x="891705" y="5600551"/>
            <a:ext cx="180000" cy="180000"/>
          </a:xfrm>
          <a:prstGeom prst="ellipse">
            <a:avLst/>
          </a:prstGeom>
          <a:solidFill>
            <a:srgbClr val="28516A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endParaRPr/>
          </a:p>
        </p:txBody>
      </p:sp>
      <p:sp>
        <p:nvSpPr>
          <p:cNvPr id="43" name="Кружок">
            <a:extLst>
              <a:ext uri="{FF2B5EF4-FFF2-40B4-BE49-F238E27FC236}">
                <a16:creationId xmlns:a16="http://schemas.microsoft.com/office/drawing/2014/main" id="{AE428401-9F64-D24D-8931-E8220AB1AB74}"/>
              </a:ext>
            </a:extLst>
          </p:cNvPr>
          <p:cNvSpPr/>
          <p:nvPr/>
        </p:nvSpPr>
        <p:spPr>
          <a:xfrm>
            <a:off x="1643895" y="5600551"/>
            <a:ext cx="180000" cy="180000"/>
          </a:xfrm>
          <a:prstGeom prst="ellipse">
            <a:avLst/>
          </a:prstGeom>
          <a:solidFill>
            <a:srgbClr val="28516A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endParaRPr/>
          </a:p>
        </p:txBody>
      </p:sp>
      <p:sp>
        <p:nvSpPr>
          <p:cNvPr id="44" name="Кружок">
            <a:extLst>
              <a:ext uri="{FF2B5EF4-FFF2-40B4-BE49-F238E27FC236}">
                <a16:creationId xmlns:a16="http://schemas.microsoft.com/office/drawing/2014/main" id="{5247ED2E-BB8C-2746-B376-456276B69791}"/>
              </a:ext>
            </a:extLst>
          </p:cNvPr>
          <p:cNvSpPr/>
          <p:nvPr/>
        </p:nvSpPr>
        <p:spPr>
          <a:xfrm>
            <a:off x="1264355" y="5126135"/>
            <a:ext cx="180000" cy="180000"/>
          </a:xfrm>
          <a:prstGeom prst="ellipse">
            <a:avLst/>
          </a:prstGeom>
          <a:solidFill>
            <a:srgbClr val="28516A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endParaRPr/>
          </a:p>
        </p:txBody>
      </p:sp>
      <p:sp>
        <p:nvSpPr>
          <p:cNvPr id="48" name="Линия">
            <a:extLst>
              <a:ext uri="{FF2B5EF4-FFF2-40B4-BE49-F238E27FC236}">
                <a16:creationId xmlns:a16="http://schemas.microsoft.com/office/drawing/2014/main" id="{E10FCFFB-709B-E044-9DAF-71E715F16E76}"/>
              </a:ext>
            </a:extLst>
          </p:cNvPr>
          <p:cNvSpPr/>
          <p:nvPr/>
        </p:nvSpPr>
        <p:spPr>
          <a:xfrm flipH="1" flipV="1">
            <a:off x="2929236" y="5158905"/>
            <a:ext cx="478289" cy="502085"/>
          </a:xfrm>
          <a:prstGeom prst="line">
            <a:avLst/>
          </a:prstGeom>
          <a:ln w="19050">
            <a:solidFill>
              <a:srgbClr val="C0504D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" name="Линия">
            <a:extLst>
              <a:ext uri="{FF2B5EF4-FFF2-40B4-BE49-F238E27FC236}">
                <a16:creationId xmlns:a16="http://schemas.microsoft.com/office/drawing/2014/main" id="{19BDC9F5-1F63-E04B-B5EC-98AF89F945F4}"/>
              </a:ext>
            </a:extLst>
          </p:cNvPr>
          <p:cNvSpPr/>
          <p:nvPr/>
        </p:nvSpPr>
        <p:spPr>
          <a:xfrm flipV="1">
            <a:off x="2307381" y="5643545"/>
            <a:ext cx="302355" cy="441255"/>
          </a:xfrm>
          <a:prstGeom prst="line">
            <a:avLst/>
          </a:prstGeom>
          <a:ln w="19050">
            <a:solidFill>
              <a:srgbClr val="C0504D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" name="Линия">
            <a:extLst>
              <a:ext uri="{FF2B5EF4-FFF2-40B4-BE49-F238E27FC236}">
                <a16:creationId xmlns:a16="http://schemas.microsoft.com/office/drawing/2014/main" id="{398157EA-91B7-6C49-997B-3700054AD3B6}"/>
              </a:ext>
            </a:extLst>
          </p:cNvPr>
          <p:cNvSpPr/>
          <p:nvPr/>
        </p:nvSpPr>
        <p:spPr>
          <a:xfrm flipV="1">
            <a:off x="2570140" y="5199729"/>
            <a:ext cx="375821" cy="483525"/>
          </a:xfrm>
          <a:prstGeom prst="line">
            <a:avLst/>
          </a:prstGeom>
          <a:ln w="19050">
            <a:solidFill>
              <a:srgbClr val="C0504D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1" name="Кружок">
            <a:extLst>
              <a:ext uri="{FF2B5EF4-FFF2-40B4-BE49-F238E27FC236}">
                <a16:creationId xmlns:a16="http://schemas.microsoft.com/office/drawing/2014/main" id="{C4202AAD-D8A0-AB46-BA33-16B8FB86148F}"/>
              </a:ext>
            </a:extLst>
          </p:cNvPr>
          <p:cNvSpPr/>
          <p:nvPr/>
        </p:nvSpPr>
        <p:spPr>
          <a:xfrm>
            <a:off x="2228687" y="5990480"/>
            <a:ext cx="180000" cy="180000"/>
          </a:xfrm>
          <a:prstGeom prst="ellipse">
            <a:avLst/>
          </a:prstGeom>
          <a:solidFill>
            <a:srgbClr val="C0504D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endParaRPr/>
          </a:p>
        </p:txBody>
      </p:sp>
      <p:sp>
        <p:nvSpPr>
          <p:cNvPr id="52" name="Кружок">
            <a:extLst>
              <a:ext uri="{FF2B5EF4-FFF2-40B4-BE49-F238E27FC236}">
                <a16:creationId xmlns:a16="http://schemas.microsoft.com/office/drawing/2014/main" id="{FC185537-BFF4-104A-8E79-E04AB69A7F53}"/>
              </a:ext>
            </a:extLst>
          </p:cNvPr>
          <p:cNvSpPr/>
          <p:nvPr/>
        </p:nvSpPr>
        <p:spPr>
          <a:xfrm>
            <a:off x="2734329" y="5990480"/>
            <a:ext cx="180000" cy="180000"/>
          </a:xfrm>
          <a:prstGeom prst="ellipse">
            <a:avLst/>
          </a:prstGeom>
          <a:solidFill>
            <a:srgbClr val="C0504D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endParaRPr/>
          </a:p>
        </p:txBody>
      </p:sp>
      <p:sp>
        <p:nvSpPr>
          <p:cNvPr id="53" name="Кружок">
            <a:extLst>
              <a:ext uri="{FF2B5EF4-FFF2-40B4-BE49-F238E27FC236}">
                <a16:creationId xmlns:a16="http://schemas.microsoft.com/office/drawing/2014/main" id="{357D089A-7F6E-D944-974A-5690D661F495}"/>
              </a:ext>
            </a:extLst>
          </p:cNvPr>
          <p:cNvSpPr/>
          <p:nvPr/>
        </p:nvSpPr>
        <p:spPr>
          <a:xfrm>
            <a:off x="2496693" y="5583105"/>
            <a:ext cx="180000" cy="180000"/>
          </a:xfrm>
          <a:prstGeom prst="ellipse">
            <a:avLst/>
          </a:prstGeom>
          <a:solidFill>
            <a:srgbClr val="C0504D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endParaRPr/>
          </a:p>
        </p:txBody>
      </p:sp>
      <p:sp>
        <p:nvSpPr>
          <p:cNvPr id="55" name="Кружок">
            <a:extLst>
              <a:ext uri="{FF2B5EF4-FFF2-40B4-BE49-F238E27FC236}">
                <a16:creationId xmlns:a16="http://schemas.microsoft.com/office/drawing/2014/main" id="{8005F519-D1A0-9045-9B25-921E4E512120}"/>
              </a:ext>
            </a:extLst>
          </p:cNvPr>
          <p:cNvSpPr/>
          <p:nvPr/>
        </p:nvSpPr>
        <p:spPr>
          <a:xfrm>
            <a:off x="2869343" y="5108689"/>
            <a:ext cx="180000" cy="180000"/>
          </a:xfrm>
          <a:prstGeom prst="ellipse">
            <a:avLst/>
          </a:prstGeom>
          <a:solidFill>
            <a:srgbClr val="C0504D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endParaRPr/>
          </a:p>
        </p:txBody>
      </p:sp>
      <p:sp>
        <p:nvSpPr>
          <p:cNvPr id="61" name="Линия">
            <a:extLst>
              <a:ext uri="{FF2B5EF4-FFF2-40B4-BE49-F238E27FC236}">
                <a16:creationId xmlns:a16="http://schemas.microsoft.com/office/drawing/2014/main" id="{0DA9D07D-AA9E-CE43-856D-328E0ABDC855}"/>
              </a:ext>
            </a:extLst>
          </p:cNvPr>
          <p:cNvSpPr/>
          <p:nvPr/>
        </p:nvSpPr>
        <p:spPr>
          <a:xfrm flipH="1" flipV="1">
            <a:off x="3421369" y="5720030"/>
            <a:ext cx="225071" cy="384316"/>
          </a:xfrm>
          <a:prstGeom prst="line">
            <a:avLst/>
          </a:prstGeom>
          <a:ln w="19050">
            <a:solidFill>
              <a:srgbClr val="C0504D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2" name="Линия">
            <a:extLst>
              <a:ext uri="{FF2B5EF4-FFF2-40B4-BE49-F238E27FC236}">
                <a16:creationId xmlns:a16="http://schemas.microsoft.com/office/drawing/2014/main" id="{1A9DCA19-FF41-0C45-9120-C1E7EE518B00}"/>
              </a:ext>
            </a:extLst>
          </p:cNvPr>
          <p:cNvSpPr/>
          <p:nvPr/>
        </p:nvSpPr>
        <p:spPr>
          <a:xfrm flipV="1">
            <a:off x="3114832" y="5637726"/>
            <a:ext cx="302355" cy="441255"/>
          </a:xfrm>
          <a:prstGeom prst="line">
            <a:avLst/>
          </a:prstGeom>
          <a:ln w="19050">
            <a:solidFill>
              <a:srgbClr val="C0504D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3" name="Кружок">
            <a:extLst>
              <a:ext uri="{FF2B5EF4-FFF2-40B4-BE49-F238E27FC236}">
                <a16:creationId xmlns:a16="http://schemas.microsoft.com/office/drawing/2014/main" id="{C5F49B2F-E6AF-6448-950B-466C7A95FD78}"/>
              </a:ext>
            </a:extLst>
          </p:cNvPr>
          <p:cNvSpPr/>
          <p:nvPr/>
        </p:nvSpPr>
        <p:spPr>
          <a:xfrm>
            <a:off x="3036138" y="5984661"/>
            <a:ext cx="180000" cy="180000"/>
          </a:xfrm>
          <a:prstGeom prst="ellipse">
            <a:avLst/>
          </a:prstGeom>
          <a:solidFill>
            <a:srgbClr val="C0504D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endParaRPr/>
          </a:p>
        </p:txBody>
      </p:sp>
      <p:sp>
        <p:nvSpPr>
          <p:cNvPr id="64" name="Кружок">
            <a:extLst>
              <a:ext uri="{FF2B5EF4-FFF2-40B4-BE49-F238E27FC236}">
                <a16:creationId xmlns:a16="http://schemas.microsoft.com/office/drawing/2014/main" id="{0CE6D6C6-FD31-1B42-B88A-EC133DA73401}"/>
              </a:ext>
            </a:extLst>
          </p:cNvPr>
          <p:cNvSpPr/>
          <p:nvPr/>
        </p:nvSpPr>
        <p:spPr>
          <a:xfrm>
            <a:off x="3541780" y="5984661"/>
            <a:ext cx="180000" cy="180000"/>
          </a:xfrm>
          <a:prstGeom prst="ellipse">
            <a:avLst/>
          </a:prstGeom>
          <a:solidFill>
            <a:srgbClr val="C0504D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endParaRPr/>
          </a:p>
        </p:txBody>
      </p:sp>
      <p:sp>
        <p:nvSpPr>
          <p:cNvPr id="65" name="Кружок">
            <a:extLst>
              <a:ext uri="{FF2B5EF4-FFF2-40B4-BE49-F238E27FC236}">
                <a16:creationId xmlns:a16="http://schemas.microsoft.com/office/drawing/2014/main" id="{4BD45616-5C23-E941-8D8F-50E9AA7A9881}"/>
              </a:ext>
            </a:extLst>
          </p:cNvPr>
          <p:cNvSpPr/>
          <p:nvPr/>
        </p:nvSpPr>
        <p:spPr>
          <a:xfrm>
            <a:off x="3304144" y="5577286"/>
            <a:ext cx="180000" cy="180000"/>
          </a:xfrm>
          <a:prstGeom prst="ellipse">
            <a:avLst/>
          </a:prstGeom>
          <a:solidFill>
            <a:srgbClr val="C0504D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endParaRPr/>
          </a:p>
        </p:txBody>
      </p:sp>
      <p:sp>
        <p:nvSpPr>
          <p:cNvPr id="78" name="Линия">
            <a:extLst>
              <a:ext uri="{FF2B5EF4-FFF2-40B4-BE49-F238E27FC236}">
                <a16:creationId xmlns:a16="http://schemas.microsoft.com/office/drawing/2014/main" id="{FE3E3ED4-735E-D64E-AA83-F0D1E3A7173C}"/>
              </a:ext>
            </a:extLst>
          </p:cNvPr>
          <p:cNvSpPr/>
          <p:nvPr/>
        </p:nvSpPr>
        <p:spPr>
          <a:xfrm flipH="1" flipV="1">
            <a:off x="7899896" y="5621582"/>
            <a:ext cx="74240" cy="457397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9" name="Линия">
            <a:extLst>
              <a:ext uri="{FF2B5EF4-FFF2-40B4-BE49-F238E27FC236}">
                <a16:creationId xmlns:a16="http://schemas.microsoft.com/office/drawing/2014/main" id="{EA8D7995-7855-4F44-A2F7-B0AA3F3A637F}"/>
              </a:ext>
            </a:extLst>
          </p:cNvPr>
          <p:cNvSpPr/>
          <p:nvPr/>
        </p:nvSpPr>
        <p:spPr>
          <a:xfrm flipH="1" flipV="1">
            <a:off x="7606671" y="5637726"/>
            <a:ext cx="367464" cy="441254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0" name="Линия">
            <a:extLst>
              <a:ext uri="{FF2B5EF4-FFF2-40B4-BE49-F238E27FC236}">
                <a16:creationId xmlns:a16="http://schemas.microsoft.com/office/drawing/2014/main" id="{E9757961-B44F-444B-A399-15731DF4797B}"/>
              </a:ext>
            </a:extLst>
          </p:cNvPr>
          <p:cNvSpPr/>
          <p:nvPr/>
        </p:nvSpPr>
        <p:spPr>
          <a:xfrm flipH="1" flipV="1">
            <a:off x="7317769" y="5637726"/>
            <a:ext cx="645711" cy="464520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1" name="Линия">
            <a:extLst>
              <a:ext uri="{FF2B5EF4-FFF2-40B4-BE49-F238E27FC236}">
                <a16:creationId xmlns:a16="http://schemas.microsoft.com/office/drawing/2014/main" id="{237372BE-9E3C-4146-8FCE-6299FCD4973C}"/>
              </a:ext>
            </a:extLst>
          </p:cNvPr>
          <p:cNvSpPr/>
          <p:nvPr/>
        </p:nvSpPr>
        <p:spPr>
          <a:xfrm flipH="1" flipV="1">
            <a:off x="7032896" y="5582168"/>
            <a:ext cx="957219" cy="520077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2" name="Линия">
            <a:extLst>
              <a:ext uri="{FF2B5EF4-FFF2-40B4-BE49-F238E27FC236}">
                <a16:creationId xmlns:a16="http://schemas.microsoft.com/office/drawing/2014/main" id="{1A7B78DE-BAA8-6E46-8695-81EB89376BEF}"/>
              </a:ext>
            </a:extLst>
          </p:cNvPr>
          <p:cNvSpPr/>
          <p:nvPr/>
        </p:nvSpPr>
        <p:spPr>
          <a:xfrm flipV="1">
            <a:off x="7490543" y="5590086"/>
            <a:ext cx="379261" cy="495660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3" name="Линия">
            <a:extLst>
              <a:ext uri="{FF2B5EF4-FFF2-40B4-BE49-F238E27FC236}">
                <a16:creationId xmlns:a16="http://schemas.microsoft.com/office/drawing/2014/main" id="{9E3E190E-E38E-0B49-A334-614B811F8711}"/>
              </a:ext>
            </a:extLst>
          </p:cNvPr>
          <p:cNvSpPr/>
          <p:nvPr/>
        </p:nvSpPr>
        <p:spPr>
          <a:xfrm flipV="1">
            <a:off x="7498532" y="5614461"/>
            <a:ext cx="101407" cy="487784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4" name="Линия">
            <a:extLst>
              <a:ext uri="{FF2B5EF4-FFF2-40B4-BE49-F238E27FC236}">
                <a16:creationId xmlns:a16="http://schemas.microsoft.com/office/drawing/2014/main" id="{A87698FB-250F-1348-BFA4-14C46363F476}"/>
              </a:ext>
            </a:extLst>
          </p:cNvPr>
          <p:cNvSpPr/>
          <p:nvPr/>
        </p:nvSpPr>
        <p:spPr>
          <a:xfrm flipH="1" flipV="1">
            <a:off x="7308681" y="5596625"/>
            <a:ext cx="187614" cy="505619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5" name="Линия">
            <a:extLst>
              <a:ext uri="{FF2B5EF4-FFF2-40B4-BE49-F238E27FC236}">
                <a16:creationId xmlns:a16="http://schemas.microsoft.com/office/drawing/2014/main" id="{FBEB10B9-AEBB-9445-9B68-92FA69A4EEF3}"/>
              </a:ext>
            </a:extLst>
          </p:cNvPr>
          <p:cNvSpPr/>
          <p:nvPr/>
        </p:nvSpPr>
        <p:spPr>
          <a:xfrm flipH="1" flipV="1">
            <a:off x="7019143" y="5587988"/>
            <a:ext cx="449036" cy="496812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6" name="Линия">
            <a:extLst>
              <a:ext uri="{FF2B5EF4-FFF2-40B4-BE49-F238E27FC236}">
                <a16:creationId xmlns:a16="http://schemas.microsoft.com/office/drawing/2014/main" id="{AA59C9B9-0923-2947-8E39-FACCEFAE2DD5}"/>
              </a:ext>
            </a:extLst>
          </p:cNvPr>
          <p:cNvSpPr/>
          <p:nvPr/>
        </p:nvSpPr>
        <p:spPr>
          <a:xfrm flipV="1">
            <a:off x="6988821" y="5587987"/>
            <a:ext cx="22767" cy="522177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7" name="Линия">
            <a:extLst>
              <a:ext uri="{FF2B5EF4-FFF2-40B4-BE49-F238E27FC236}">
                <a16:creationId xmlns:a16="http://schemas.microsoft.com/office/drawing/2014/main" id="{61BC2906-F839-A444-A052-C9342F00A92D}"/>
              </a:ext>
            </a:extLst>
          </p:cNvPr>
          <p:cNvSpPr/>
          <p:nvPr/>
        </p:nvSpPr>
        <p:spPr>
          <a:xfrm flipV="1">
            <a:off x="7003164" y="5596624"/>
            <a:ext cx="282844" cy="513540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8" name="Линия">
            <a:extLst>
              <a:ext uri="{FF2B5EF4-FFF2-40B4-BE49-F238E27FC236}">
                <a16:creationId xmlns:a16="http://schemas.microsoft.com/office/drawing/2014/main" id="{27D95F1E-716B-694C-9FA9-7786F4CD087E}"/>
              </a:ext>
            </a:extLst>
          </p:cNvPr>
          <p:cNvSpPr/>
          <p:nvPr/>
        </p:nvSpPr>
        <p:spPr>
          <a:xfrm flipV="1">
            <a:off x="6971044" y="5631354"/>
            <a:ext cx="608991" cy="501878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9" name="Линия">
            <a:extLst>
              <a:ext uri="{FF2B5EF4-FFF2-40B4-BE49-F238E27FC236}">
                <a16:creationId xmlns:a16="http://schemas.microsoft.com/office/drawing/2014/main" id="{FA8C16D9-921B-7341-8797-C1F610A33AF8}"/>
              </a:ext>
            </a:extLst>
          </p:cNvPr>
          <p:cNvSpPr/>
          <p:nvPr/>
        </p:nvSpPr>
        <p:spPr>
          <a:xfrm flipV="1">
            <a:off x="6988820" y="5574248"/>
            <a:ext cx="893300" cy="558983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0" name="Линия">
            <a:extLst>
              <a:ext uri="{FF2B5EF4-FFF2-40B4-BE49-F238E27FC236}">
                <a16:creationId xmlns:a16="http://schemas.microsoft.com/office/drawing/2014/main" id="{55B98E08-776E-DD45-9408-895841705098}"/>
              </a:ext>
            </a:extLst>
          </p:cNvPr>
          <p:cNvSpPr/>
          <p:nvPr/>
        </p:nvSpPr>
        <p:spPr>
          <a:xfrm flipH="1" flipV="1">
            <a:off x="7757785" y="5094336"/>
            <a:ext cx="124334" cy="448926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1" name="Линия">
            <a:extLst>
              <a:ext uri="{FF2B5EF4-FFF2-40B4-BE49-F238E27FC236}">
                <a16:creationId xmlns:a16="http://schemas.microsoft.com/office/drawing/2014/main" id="{1016AA97-3BCB-6047-846F-FED9DE38F005}"/>
              </a:ext>
            </a:extLst>
          </p:cNvPr>
          <p:cNvSpPr/>
          <p:nvPr/>
        </p:nvSpPr>
        <p:spPr>
          <a:xfrm flipV="1">
            <a:off x="7899895" y="5094336"/>
            <a:ext cx="135587" cy="479912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2" name="Линия">
            <a:extLst>
              <a:ext uri="{FF2B5EF4-FFF2-40B4-BE49-F238E27FC236}">
                <a16:creationId xmlns:a16="http://schemas.microsoft.com/office/drawing/2014/main" id="{3A3B7CA0-72FD-B54C-9521-C09C5465941F}"/>
              </a:ext>
            </a:extLst>
          </p:cNvPr>
          <p:cNvSpPr/>
          <p:nvPr/>
        </p:nvSpPr>
        <p:spPr>
          <a:xfrm flipH="1" flipV="1">
            <a:off x="7487115" y="5101504"/>
            <a:ext cx="401072" cy="463691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3" name="Линия">
            <a:extLst>
              <a:ext uri="{FF2B5EF4-FFF2-40B4-BE49-F238E27FC236}">
                <a16:creationId xmlns:a16="http://schemas.microsoft.com/office/drawing/2014/main" id="{BDDE9E6D-C9C3-784D-A909-5EF706ADE59D}"/>
              </a:ext>
            </a:extLst>
          </p:cNvPr>
          <p:cNvSpPr/>
          <p:nvPr/>
        </p:nvSpPr>
        <p:spPr>
          <a:xfrm flipH="1" flipV="1">
            <a:off x="7216660" y="5104911"/>
            <a:ext cx="679059" cy="474024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4" name="Линия">
            <a:extLst>
              <a:ext uri="{FF2B5EF4-FFF2-40B4-BE49-F238E27FC236}">
                <a16:creationId xmlns:a16="http://schemas.microsoft.com/office/drawing/2014/main" id="{8CF927E8-A7CD-9547-A08F-1BAFC17EBB00}"/>
              </a:ext>
            </a:extLst>
          </p:cNvPr>
          <p:cNvSpPr/>
          <p:nvPr/>
        </p:nvSpPr>
        <p:spPr>
          <a:xfrm flipH="1" flipV="1">
            <a:off x="6948062" y="5077740"/>
            <a:ext cx="929469" cy="499171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5" name="Линия">
            <a:extLst>
              <a:ext uri="{FF2B5EF4-FFF2-40B4-BE49-F238E27FC236}">
                <a16:creationId xmlns:a16="http://schemas.microsoft.com/office/drawing/2014/main" id="{935D23BC-27FE-5641-850A-CDE4D856AAC2}"/>
              </a:ext>
            </a:extLst>
          </p:cNvPr>
          <p:cNvSpPr/>
          <p:nvPr/>
        </p:nvSpPr>
        <p:spPr>
          <a:xfrm flipH="1" flipV="1">
            <a:off x="7494765" y="5097375"/>
            <a:ext cx="88714" cy="481559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6" name="Линия">
            <a:extLst>
              <a:ext uri="{FF2B5EF4-FFF2-40B4-BE49-F238E27FC236}">
                <a16:creationId xmlns:a16="http://schemas.microsoft.com/office/drawing/2014/main" id="{9A6F7720-23FA-C147-833E-CBCC2C9EF6DD}"/>
              </a:ext>
            </a:extLst>
          </p:cNvPr>
          <p:cNvSpPr/>
          <p:nvPr/>
        </p:nvSpPr>
        <p:spPr>
          <a:xfrm flipV="1">
            <a:off x="7631115" y="5091072"/>
            <a:ext cx="113070" cy="481151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7" name="Линия">
            <a:extLst>
              <a:ext uri="{FF2B5EF4-FFF2-40B4-BE49-F238E27FC236}">
                <a16:creationId xmlns:a16="http://schemas.microsoft.com/office/drawing/2014/main" id="{46F4D239-C24C-1641-AF28-B8FC59229D52}"/>
              </a:ext>
            </a:extLst>
          </p:cNvPr>
          <p:cNvSpPr/>
          <p:nvPr/>
        </p:nvSpPr>
        <p:spPr>
          <a:xfrm flipV="1">
            <a:off x="7614196" y="5080315"/>
            <a:ext cx="421286" cy="512739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8" name="Линия">
            <a:extLst>
              <a:ext uri="{FF2B5EF4-FFF2-40B4-BE49-F238E27FC236}">
                <a16:creationId xmlns:a16="http://schemas.microsoft.com/office/drawing/2014/main" id="{9355C0E1-F529-9C42-98E6-BCC074C7758F}"/>
              </a:ext>
            </a:extLst>
          </p:cNvPr>
          <p:cNvSpPr/>
          <p:nvPr/>
        </p:nvSpPr>
        <p:spPr>
          <a:xfrm flipH="1" flipV="1">
            <a:off x="7212483" y="5081785"/>
            <a:ext cx="369954" cy="508299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9" name="Линия">
            <a:extLst>
              <a:ext uri="{FF2B5EF4-FFF2-40B4-BE49-F238E27FC236}">
                <a16:creationId xmlns:a16="http://schemas.microsoft.com/office/drawing/2014/main" id="{B8E24FC9-E78F-B24D-A410-DE2CCB5C49D8}"/>
              </a:ext>
            </a:extLst>
          </p:cNvPr>
          <p:cNvSpPr/>
          <p:nvPr/>
        </p:nvSpPr>
        <p:spPr>
          <a:xfrm flipH="1" flipV="1">
            <a:off x="6952388" y="5086341"/>
            <a:ext cx="646968" cy="496942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0" name="Линия">
            <a:extLst>
              <a:ext uri="{FF2B5EF4-FFF2-40B4-BE49-F238E27FC236}">
                <a16:creationId xmlns:a16="http://schemas.microsoft.com/office/drawing/2014/main" id="{481EBFBF-B661-AE42-9303-5A4F544EB4D3}"/>
              </a:ext>
            </a:extLst>
          </p:cNvPr>
          <p:cNvSpPr/>
          <p:nvPr/>
        </p:nvSpPr>
        <p:spPr>
          <a:xfrm flipH="1" flipV="1">
            <a:off x="6952387" y="5136433"/>
            <a:ext cx="369088" cy="468007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1" name="Линия">
            <a:extLst>
              <a:ext uri="{FF2B5EF4-FFF2-40B4-BE49-F238E27FC236}">
                <a16:creationId xmlns:a16="http://schemas.microsoft.com/office/drawing/2014/main" id="{4BB4FA46-56D9-E243-B035-02E06057029C}"/>
              </a:ext>
            </a:extLst>
          </p:cNvPr>
          <p:cNvSpPr/>
          <p:nvPr/>
        </p:nvSpPr>
        <p:spPr>
          <a:xfrm flipH="1" flipV="1">
            <a:off x="7221078" y="5081497"/>
            <a:ext cx="81360" cy="484832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2" name="Линия">
            <a:extLst>
              <a:ext uri="{FF2B5EF4-FFF2-40B4-BE49-F238E27FC236}">
                <a16:creationId xmlns:a16="http://schemas.microsoft.com/office/drawing/2014/main" id="{DCD4C79E-A926-5A43-BFA5-494583446324}"/>
              </a:ext>
            </a:extLst>
          </p:cNvPr>
          <p:cNvSpPr/>
          <p:nvPr/>
        </p:nvSpPr>
        <p:spPr>
          <a:xfrm flipV="1">
            <a:off x="7333029" y="5100205"/>
            <a:ext cx="143959" cy="456353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3" name="Линия">
            <a:extLst>
              <a:ext uri="{FF2B5EF4-FFF2-40B4-BE49-F238E27FC236}">
                <a16:creationId xmlns:a16="http://schemas.microsoft.com/office/drawing/2014/main" id="{07E64384-1AF4-5044-A46A-B150E9C00432}"/>
              </a:ext>
            </a:extLst>
          </p:cNvPr>
          <p:cNvSpPr/>
          <p:nvPr/>
        </p:nvSpPr>
        <p:spPr>
          <a:xfrm flipV="1">
            <a:off x="7313404" y="5083638"/>
            <a:ext cx="446006" cy="512818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" name="Линия">
            <a:extLst>
              <a:ext uri="{FF2B5EF4-FFF2-40B4-BE49-F238E27FC236}">
                <a16:creationId xmlns:a16="http://schemas.microsoft.com/office/drawing/2014/main" id="{CE065E69-0408-284E-B168-29F395BB6833}"/>
              </a:ext>
            </a:extLst>
          </p:cNvPr>
          <p:cNvSpPr/>
          <p:nvPr/>
        </p:nvSpPr>
        <p:spPr>
          <a:xfrm flipV="1">
            <a:off x="7321475" y="5087443"/>
            <a:ext cx="719730" cy="528876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5" name="Линия">
            <a:extLst>
              <a:ext uri="{FF2B5EF4-FFF2-40B4-BE49-F238E27FC236}">
                <a16:creationId xmlns:a16="http://schemas.microsoft.com/office/drawing/2014/main" id="{0BFA6982-6E71-5049-A11B-C06ED0FA5C1F}"/>
              </a:ext>
            </a:extLst>
          </p:cNvPr>
          <p:cNvSpPr/>
          <p:nvPr/>
        </p:nvSpPr>
        <p:spPr>
          <a:xfrm flipH="1" flipV="1">
            <a:off x="6943500" y="5086247"/>
            <a:ext cx="77079" cy="530071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6" name="Линия">
            <a:extLst>
              <a:ext uri="{FF2B5EF4-FFF2-40B4-BE49-F238E27FC236}">
                <a16:creationId xmlns:a16="http://schemas.microsoft.com/office/drawing/2014/main" id="{453C29B1-84B3-784A-BC13-5A0F424F7C38}"/>
              </a:ext>
            </a:extLst>
          </p:cNvPr>
          <p:cNvSpPr/>
          <p:nvPr/>
        </p:nvSpPr>
        <p:spPr>
          <a:xfrm flipV="1">
            <a:off x="7044977" y="5110017"/>
            <a:ext cx="159723" cy="456312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7" name="Линия">
            <a:extLst>
              <a:ext uri="{FF2B5EF4-FFF2-40B4-BE49-F238E27FC236}">
                <a16:creationId xmlns:a16="http://schemas.microsoft.com/office/drawing/2014/main" id="{1AFA9901-04E1-6042-A645-5D8E3900BD75}"/>
              </a:ext>
            </a:extLst>
          </p:cNvPr>
          <p:cNvSpPr/>
          <p:nvPr/>
        </p:nvSpPr>
        <p:spPr>
          <a:xfrm flipV="1">
            <a:off x="7041887" y="5109729"/>
            <a:ext cx="436328" cy="479926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8" name="Линия">
            <a:extLst>
              <a:ext uri="{FF2B5EF4-FFF2-40B4-BE49-F238E27FC236}">
                <a16:creationId xmlns:a16="http://schemas.microsoft.com/office/drawing/2014/main" id="{CE29E818-B1E8-7D4E-ABD3-B831E12F12AA}"/>
              </a:ext>
            </a:extLst>
          </p:cNvPr>
          <p:cNvSpPr/>
          <p:nvPr/>
        </p:nvSpPr>
        <p:spPr>
          <a:xfrm flipV="1">
            <a:off x="7026036" y="5100731"/>
            <a:ext cx="729156" cy="506964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9" name="Линия">
            <a:extLst>
              <a:ext uri="{FF2B5EF4-FFF2-40B4-BE49-F238E27FC236}">
                <a16:creationId xmlns:a16="http://schemas.microsoft.com/office/drawing/2014/main" id="{E957E66C-4DBF-F948-B746-046B651B0FC5}"/>
              </a:ext>
            </a:extLst>
          </p:cNvPr>
          <p:cNvSpPr/>
          <p:nvPr/>
        </p:nvSpPr>
        <p:spPr>
          <a:xfrm flipV="1">
            <a:off x="7029363" y="5079300"/>
            <a:ext cx="1002365" cy="519015"/>
          </a:xfrm>
          <a:prstGeom prst="line">
            <a:avLst/>
          </a:prstGeom>
          <a:ln w="12700">
            <a:solidFill>
              <a:srgbClr val="28516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6" name="Кружок">
            <a:extLst>
              <a:ext uri="{FF2B5EF4-FFF2-40B4-BE49-F238E27FC236}">
                <a16:creationId xmlns:a16="http://schemas.microsoft.com/office/drawing/2014/main" id="{BC6CA56E-5AC4-214D-BD5D-29EF9DC43871}"/>
              </a:ext>
            </a:extLst>
          </p:cNvPr>
          <p:cNvSpPr>
            <a:spLocks noChangeAspect="1"/>
          </p:cNvSpPr>
          <p:nvPr/>
        </p:nvSpPr>
        <p:spPr>
          <a:xfrm>
            <a:off x="6914659" y="6040218"/>
            <a:ext cx="144000" cy="144000"/>
          </a:xfrm>
          <a:prstGeom prst="ellipse">
            <a:avLst/>
          </a:prstGeom>
          <a:solidFill>
            <a:srgbClr val="FFCD01"/>
          </a:solidFill>
          <a:ln w="12700">
            <a:solidFill>
              <a:srgbClr val="FFCD01"/>
            </a:solidFill>
            <a:miter lim="400000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 anchor="ctr"/>
          <a:lstStyle/>
          <a:p>
            <a:endParaRPr dirty="0"/>
          </a:p>
        </p:txBody>
      </p:sp>
      <p:sp>
        <p:nvSpPr>
          <p:cNvPr id="67" name="Кружок">
            <a:extLst>
              <a:ext uri="{FF2B5EF4-FFF2-40B4-BE49-F238E27FC236}">
                <a16:creationId xmlns:a16="http://schemas.microsoft.com/office/drawing/2014/main" id="{1C76F426-CC01-A64E-BFA9-80254CBF1965}"/>
              </a:ext>
            </a:extLst>
          </p:cNvPr>
          <p:cNvSpPr>
            <a:spLocks noChangeAspect="1"/>
          </p:cNvSpPr>
          <p:nvPr/>
        </p:nvSpPr>
        <p:spPr>
          <a:xfrm>
            <a:off x="7418982" y="6020661"/>
            <a:ext cx="144000" cy="144000"/>
          </a:xfrm>
          <a:prstGeom prst="ellipse">
            <a:avLst/>
          </a:prstGeom>
          <a:solidFill>
            <a:srgbClr val="FFCD01"/>
          </a:solidFill>
          <a:ln w="12700">
            <a:solidFill>
              <a:srgbClr val="FFCD01"/>
            </a:solidFill>
            <a:miter lim="400000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68" name="Кружок">
            <a:extLst>
              <a:ext uri="{FF2B5EF4-FFF2-40B4-BE49-F238E27FC236}">
                <a16:creationId xmlns:a16="http://schemas.microsoft.com/office/drawing/2014/main" id="{30D082F3-EDAE-434B-A384-9E6FCAB4C37B}"/>
              </a:ext>
            </a:extLst>
          </p:cNvPr>
          <p:cNvSpPr>
            <a:spLocks noChangeAspect="1"/>
          </p:cNvSpPr>
          <p:nvPr/>
        </p:nvSpPr>
        <p:spPr>
          <a:xfrm>
            <a:off x="7913878" y="6030246"/>
            <a:ext cx="144000" cy="144000"/>
          </a:xfrm>
          <a:prstGeom prst="ellipse">
            <a:avLst/>
          </a:prstGeom>
          <a:solidFill>
            <a:srgbClr val="FFCD01"/>
          </a:solidFill>
          <a:ln w="12700">
            <a:solidFill>
              <a:srgbClr val="FFCD01"/>
            </a:solidFill>
            <a:miter lim="400000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69" name="Кружок">
            <a:extLst>
              <a:ext uri="{FF2B5EF4-FFF2-40B4-BE49-F238E27FC236}">
                <a16:creationId xmlns:a16="http://schemas.microsoft.com/office/drawing/2014/main" id="{C0D5C924-E49C-EE46-85C7-2A04C4B1B10A}"/>
              </a:ext>
            </a:extLst>
          </p:cNvPr>
          <p:cNvSpPr>
            <a:spLocks noChangeAspect="1"/>
          </p:cNvSpPr>
          <p:nvPr/>
        </p:nvSpPr>
        <p:spPr>
          <a:xfrm>
            <a:off x="6874481" y="5023165"/>
            <a:ext cx="144000" cy="144000"/>
          </a:xfrm>
          <a:prstGeom prst="ellipse">
            <a:avLst/>
          </a:prstGeom>
          <a:solidFill>
            <a:srgbClr val="C0504D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endParaRPr/>
          </a:p>
        </p:txBody>
      </p:sp>
      <p:sp>
        <p:nvSpPr>
          <p:cNvPr id="70" name="Кружок">
            <a:extLst>
              <a:ext uri="{FF2B5EF4-FFF2-40B4-BE49-F238E27FC236}">
                <a16:creationId xmlns:a16="http://schemas.microsoft.com/office/drawing/2014/main" id="{B1E13773-C9CD-B047-A42D-B5C9CECA1F0A}"/>
              </a:ext>
            </a:extLst>
          </p:cNvPr>
          <p:cNvSpPr>
            <a:spLocks noChangeAspect="1"/>
          </p:cNvSpPr>
          <p:nvPr/>
        </p:nvSpPr>
        <p:spPr>
          <a:xfrm>
            <a:off x="7146731" y="5023491"/>
            <a:ext cx="144000" cy="144000"/>
          </a:xfrm>
          <a:prstGeom prst="ellipse">
            <a:avLst/>
          </a:prstGeom>
          <a:solidFill>
            <a:srgbClr val="C0504D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endParaRPr/>
          </a:p>
        </p:txBody>
      </p:sp>
      <p:sp>
        <p:nvSpPr>
          <p:cNvPr id="71" name="Кружок">
            <a:extLst>
              <a:ext uri="{FF2B5EF4-FFF2-40B4-BE49-F238E27FC236}">
                <a16:creationId xmlns:a16="http://schemas.microsoft.com/office/drawing/2014/main" id="{C15B2182-7A9D-934D-8DCD-95A6434A0543}"/>
              </a:ext>
            </a:extLst>
          </p:cNvPr>
          <p:cNvSpPr>
            <a:spLocks noChangeAspect="1"/>
          </p:cNvSpPr>
          <p:nvPr/>
        </p:nvSpPr>
        <p:spPr>
          <a:xfrm>
            <a:off x="7418982" y="5023165"/>
            <a:ext cx="144000" cy="144000"/>
          </a:xfrm>
          <a:prstGeom prst="ellipse">
            <a:avLst/>
          </a:prstGeom>
          <a:solidFill>
            <a:srgbClr val="C0504D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endParaRPr/>
          </a:p>
        </p:txBody>
      </p:sp>
      <p:sp>
        <p:nvSpPr>
          <p:cNvPr id="72" name="Кружок">
            <a:extLst>
              <a:ext uri="{FF2B5EF4-FFF2-40B4-BE49-F238E27FC236}">
                <a16:creationId xmlns:a16="http://schemas.microsoft.com/office/drawing/2014/main" id="{DF597534-25CB-6748-BA4E-4FE548BE71B8}"/>
              </a:ext>
            </a:extLst>
          </p:cNvPr>
          <p:cNvSpPr>
            <a:spLocks noChangeAspect="1"/>
          </p:cNvSpPr>
          <p:nvPr/>
        </p:nvSpPr>
        <p:spPr>
          <a:xfrm>
            <a:off x="7688473" y="5023165"/>
            <a:ext cx="144000" cy="144000"/>
          </a:xfrm>
          <a:prstGeom prst="ellipse">
            <a:avLst/>
          </a:prstGeom>
          <a:solidFill>
            <a:srgbClr val="C0504D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endParaRPr/>
          </a:p>
        </p:txBody>
      </p:sp>
      <p:sp>
        <p:nvSpPr>
          <p:cNvPr id="73" name="Кружок">
            <a:extLst>
              <a:ext uri="{FF2B5EF4-FFF2-40B4-BE49-F238E27FC236}">
                <a16:creationId xmlns:a16="http://schemas.microsoft.com/office/drawing/2014/main" id="{A8CA0005-287B-F54A-9EF4-3569773F63FA}"/>
              </a:ext>
            </a:extLst>
          </p:cNvPr>
          <p:cNvSpPr>
            <a:spLocks noChangeAspect="1"/>
          </p:cNvSpPr>
          <p:nvPr/>
        </p:nvSpPr>
        <p:spPr>
          <a:xfrm>
            <a:off x="7963483" y="5029505"/>
            <a:ext cx="144000" cy="144000"/>
          </a:xfrm>
          <a:prstGeom prst="ellipse">
            <a:avLst/>
          </a:prstGeom>
          <a:solidFill>
            <a:srgbClr val="C0504D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endParaRPr/>
          </a:p>
        </p:txBody>
      </p:sp>
      <p:sp>
        <p:nvSpPr>
          <p:cNvPr id="74" name="Кружок">
            <a:extLst>
              <a:ext uri="{FF2B5EF4-FFF2-40B4-BE49-F238E27FC236}">
                <a16:creationId xmlns:a16="http://schemas.microsoft.com/office/drawing/2014/main" id="{7987BFA8-9D28-8B49-B071-F2EE5FAD2BEB}"/>
              </a:ext>
            </a:extLst>
          </p:cNvPr>
          <p:cNvSpPr>
            <a:spLocks noChangeAspect="1"/>
          </p:cNvSpPr>
          <p:nvPr/>
        </p:nvSpPr>
        <p:spPr>
          <a:xfrm>
            <a:off x="6948264" y="5518086"/>
            <a:ext cx="144000" cy="144000"/>
          </a:xfrm>
          <a:prstGeom prst="ellipse">
            <a:avLst/>
          </a:prstGeom>
          <a:solidFill>
            <a:srgbClr val="28516A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endParaRPr/>
          </a:p>
        </p:txBody>
      </p:sp>
      <p:sp>
        <p:nvSpPr>
          <p:cNvPr id="75" name="Кружок">
            <a:extLst>
              <a:ext uri="{FF2B5EF4-FFF2-40B4-BE49-F238E27FC236}">
                <a16:creationId xmlns:a16="http://schemas.microsoft.com/office/drawing/2014/main" id="{D9DEAD39-F2C2-CD4A-96E2-29D48EADF046}"/>
              </a:ext>
            </a:extLst>
          </p:cNvPr>
          <p:cNvSpPr>
            <a:spLocks noChangeAspect="1"/>
          </p:cNvSpPr>
          <p:nvPr/>
        </p:nvSpPr>
        <p:spPr>
          <a:xfrm>
            <a:off x="7236296" y="5515742"/>
            <a:ext cx="144000" cy="144000"/>
          </a:xfrm>
          <a:prstGeom prst="ellipse">
            <a:avLst/>
          </a:prstGeom>
          <a:solidFill>
            <a:srgbClr val="28516A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endParaRPr/>
          </a:p>
        </p:txBody>
      </p:sp>
      <p:sp>
        <p:nvSpPr>
          <p:cNvPr id="76" name="Кружок">
            <a:extLst>
              <a:ext uri="{FF2B5EF4-FFF2-40B4-BE49-F238E27FC236}">
                <a16:creationId xmlns:a16="http://schemas.microsoft.com/office/drawing/2014/main" id="{453AB305-53E8-3A43-B03D-D34EC6F9D8D9}"/>
              </a:ext>
            </a:extLst>
          </p:cNvPr>
          <p:cNvSpPr>
            <a:spLocks noChangeAspect="1"/>
          </p:cNvSpPr>
          <p:nvPr/>
        </p:nvSpPr>
        <p:spPr>
          <a:xfrm>
            <a:off x="7522931" y="5523286"/>
            <a:ext cx="144000" cy="144000"/>
          </a:xfrm>
          <a:prstGeom prst="ellipse">
            <a:avLst/>
          </a:prstGeom>
          <a:solidFill>
            <a:srgbClr val="28516A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endParaRPr/>
          </a:p>
        </p:txBody>
      </p:sp>
      <p:sp>
        <p:nvSpPr>
          <p:cNvPr id="77" name="Кружок">
            <a:extLst>
              <a:ext uri="{FF2B5EF4-FFF2-40B4-BE49-F238E27FC236}">
                <a16:creationId xmlns:a16="http://schemas.microsoft.com/office/drawing/2014/main" id="{3B167B75-ACA4-1F49-9FE1-338C6226E4BE}"/>
              </a:ext>
            </a:extLst>
          </p:cNvPr>
          <p:cNvSpPr>
            <a:spLocks noChangeAspect="1"/>
          </p:cNvSpPr>
          <p:nvPr/>
        </p:nvSpPr>
        <p:spPr>
          <a:xfrm>
            <a:off x="7807773" y="5514658"/>
            <a:ext cx="144000" cy="144000"/>
          </a:xfrm>
          <a:prstGeom prst="ellipse">
            <a:avLst/>
          </a:prstGeom>
          <a:solidFill>
            <a:srgbClr val="28516A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12399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1" name="applause.wav"/>
          </p:stSnd>
        </p:sndAc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Что извергает сундук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9FDCF609-B84E-474D-B9AF-E63E7E48A0C7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3168352" cy="3429080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Сундук порождает выборки</a:t>
            </a:r>
          </a:p>
          <a:p>
            <a:r>
              <a:rPr lang="ru-RU" dirty="0"/>
              <a:t>Мы пытаемся по ним восстановить его структуру</a:t>
            </a:r>
          </a:p>
          <a:p>
            <a:r>
              <a:rPr lang="ru-RU" dirty="0"/>
              <a:t>Делаем это в рамках выбранной модели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A417A69-0038-184F-BCD0-28DAC202C6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35476" y="720000"/>
            <a:ext cx="4882577" cy="485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417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Что мы будем делать?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322410B7-70AB-4109-BC25-371CC061C263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352488" cy="2952289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Изучать выборки из сундука и их свойства</a:t>
            </a:r>
          </a:p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None/>
            </a:pP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AF03054-CB47-401F-9F57-4E2AAD1F17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872" y="3789040"/>
            <a:ext cx="2356918" cy="1901247"/>
          </a:xfrm>
          <a:prstGeom prst="rect">
            <a:avLst/>
          </a:prstGeom>
        </p:spPr>
      </p:pic>
      <p:sp>
        <p:nvSpPr>
          <p:cNvPr id="5" name="Прямоугольник 8">
            <a:extLst>
              <a:ext uri="{FF2B5EF4-FFF2-40B4-BE49-F238E27FC236}">
                <a16:creationId xmlns:a16="http://schemas.microsoft.com/office/drawing/2014/main" id="{810E32EF-75A0-3A4B-9D1A-4DA06304165F}"/>
              </a:ext>
            </a:extLst>
          </p:cNvPr>
          <p:cNvSpPr/>
          <p:nvPr/>
        </p:nvSpPr>
        <p:spPr>
          <a:xfrm>
            <a:off x="611560" y="6165304"/>
            <a:ext cx="1718099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r>
              <a:rPr lang="en-US" sz="1100" dirty="0" err="1">
                <a:solidFill>
                  <a:schemeClr val="bg1">
                    <a:lumMod val="75000"/>
                  </a:schemeClr>
                </a:solidFill>
              </a:rPr>
              <a:t>pngimg.com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6238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Что мы будем делать?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0632FA19-0508-44A4-A1D3-31E8662EBE46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352488" cy="2952289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Изучать выборки из сундука и их свойства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Предполагать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 что внутри сундука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описывать своё незнание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с помощью какой-то модели</a:t>
            </a:r>
          </a:p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None/>
            </a:pP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AC404BC-DB56-4F19-BC96-56CD1A2299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872" y="3789040"/>
            <a:ext cx="2356918" cy="1901247"/>
          </a:xfrm>
          <a:prstGeom prst="rect">
            <a:avLst/>
          </a:prstGeom>
        </p:spPr>
      </p:pic>
      <p:sp>
        <p:nvSpPr>
          <p:cNvPr id="5" name="Прямоугольник 8">
            <a:extLst>
              <a:ext uri="{FF2B5EF4-FFF2-40B4-BE49-F238E27FC236}">
                <a16:creationId xmlns:a16="http://schemas.microsoft.com/office/drawing/2014/main" id="{A85F32F1-8728-BA46-BC25-F9C1A4C930C5}"/>
              </a:ext>
            </a:extLst>
          </p:cNvPr>
          <p:cNvSpPr/>
          <p:nvPr/>
        </p:nvSpPr>
        <p:spPr>
          <a:xfrm>
            <a:off x="611560" y="6165304"/>
            <a:ext cx="1718099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r>
              <a:rPr lang="en-US" sz="1100" dirty="0" err="1">
                <a:solidFill>
                  <a:schemeClr val="bg1">
                    <a:lumMod val="75000"/>
                  </a:schemeClr>
                </a:solidFill>
              </a:rPr>
              <a:t>pngimg.com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0194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Что мы будем делать?</a:t>
            </a:r>
          </a:p>
        </p:txBody>
      </p:sp>
      <p:sp>
        <p:nvSpPr>
          <p:cNvPr id="5" name="Содержимое 2">
            <a:extLst>
              <a:ext uri="{FF2B5EF4-FFF2-40B4-BE49-F238E27FC236}">
                <a16:creationId xmlns:a16="http://schemas.microsoft.com/office/drawing/2014/main" id="{79D97D3D-F0C1-4A46-BBC0-ABC91E7C3E4D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352488" cy="2952289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Изучать выборки из сундука и их свойства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Предполагать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 что внутри сундука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описывать своё незнание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с помощью какой-то модели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Разбираться, насколько наши предположения согласуются с выборками – данными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предоставленными нам сундуком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DC68A35-34BB-6B4C-9640-BE815B6A99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872" y="3789040"/>
            <a:ext cx="2356918" cy="1901247"/>
          </a:xfrm>
          <a:prstGeom prst="rect">
            <a:avLst/>
          </a:prstGeom>
        </p:spPr>
      </p:pic>
      <p:sp>
        <p:nvSpPr>
          <p:cNvPr id="6" name="Прямоугольник 8">
            <a:extLst>
              <a:ext uri="{FF2B5EF4-FFF2-40B4-BE49-F238E27FC236}">
                <a16:creationId xmlns:a16="http://schemas.microsoft.com/office/drawing/2014/main" id="{184CBD27-FF35-1240-B2BB-14D9DD3F927A}"/>
              </a:ext>
            </a:extLst>
          </p:cNvPr>
          <p:cNvSpPr/>
          <p:nvPr/>
        </p:nvSpPr>
        <p:spPr>
          <a:xfrm>
            <a:off x="611560" y="6165304"/>
            <a:ext cx="1718099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r>
              <a:rPr lang="en-US" sz="1100" dirty="0" err="1">
                <a:solidFill>
                  <a:schemeClr val="bg1">
                    <a:lumMod val="75000"/>
                  </a:schemeClr>
                </a:solidFill>
              </a:rPr>
              <a:t>pngimg.com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5199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1043608" y="116632"/>
            <a:ext cx="7848872" cy="626469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Ins="0" bIns="0" anchor="ctr">
            <a:noAutofit/>
          </a:bodyPr>
          <a:lstStyle>
            <a:defPPr>
              <a:defRPr lang="ru-RU"/>
            </a:defPPr>
            <a:lvl1pPr>
              <a:defRPr sz="3200" b="1">
                <a:solidFill>
                  <a:srgbClr val="28516A"/>
                </a:solidFill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yriad Pro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yriad Pro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yriad Pro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9pPr>
          </a:lstStyle>
          <a:p>
            <a:r>
              <a:rPr lang="ru-RU" altLang="ru-RU" dirty="0"/>
              <a:t>Как устроены внутренности сундука</a:t>
            </a:r>
            <a:r>
              <a:rPr lang="en-US" altLang="ru-RU" dirty="0"/>
              <a:t>: </a:t>
            </a:r>
            <a:r>
              <a:rPr lang="ru-RU" altLang="ru-RU" dirty="0"/>
              <a:t>распределение</a:t>
            </a:r>
          </a:p>
        </p:txBody>
      </p:sp>
    </p:spTree>
    <p:extLst>
      <p:ext uri="{BB962C8B-B14F-4D97-AF65-F5344CB8AC3E}">
        <p14:creationId xmlns:p14="http://schemas.microsoft.com/office/powerpoint/2010/main" val="1023197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Случайная величина</a:t>
            </a:r>
          </a:p>
        </p:txBody>
      </p:sp>
      <p:sp>
        <p:nvSpPr>
          <p:cNvPr id="9" name="Содержимое 2">
            <a:extLst>
              <a:ext uri="{FF2B5EF4-FFF2-40B4-BE49-F238E27FC236}">
                <a16:creationId xmlns:a16="http://schemas.microsoft.com/office/drawing/2014/main" id="{F2A01AFF-D382-7247-B1FA-3284E76A238C}"/>
              </a:ext>
            </a:extLst>
          </p:cNvPr>
          <p:cNvSpPr txBox="1">
            <a:spLocks/>
          </p:cNvSpPr>
          <p:nvPr/>
        </p:nvSpPr>
        <p:spPr>
          <a:xfrm>
            <a:off x="611560" y="3240064"/>
            <a:ext cx="8280920" cy="2709216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Сундук</a:t>
            </a:r>
            <a:r>
              <a:rPr lang="ru-RU" sz="2400" b="1" dirty="0">
                <a:solidFill>
                  <a:srgbClr val="0059A9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– различные процессы порождения данных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.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Теория вероятностей изучает этот сундук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.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В реальности мы не видим его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.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Сундук порождает </a:t>
            </a: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выборки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.</a:t>
            </a:r>
            <a:r>
              <a:rPr lang="en-US" sz="2400" b="1" dirty="0">
                <a:solidFill>
                  <a:srgbClr val="373737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Математическая статистика изучает их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 и пытается восстановить внутренности сундука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.</a:t>
            </a: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97A4C0B1-EDED-4048-881B-5F79FA1A9516}"/>
              </a:ext>
            </a:extLst>
          </p:cNvPr>
          <p:cNvGrpSpPr/>
          <p:nvPr/>
        </p:nvGrpSpPr>
        <p:grpSpPr>
          <a:xfrm>
            <a:off x="827584" y="972048"/>
            <a:ext cx="7200800" cy="1767719"/>
            <a:chOff x="827584" y="811753"/>
            <a:chExt cx="7200800" cy="1767719"/>
          </a:xfrm>
        </p:grpSpPr>
        <p:pic>
          <p:nvPicPr>
            <p:cNvPr id="10" name="Рисунок 9">
              <a:extLst>
                <a:ext uri="{FF2B5EF4-FFF2-40B4-BE49-F238E27FC236}">
                  <a16:creationId xmlns:a16="http://schemas.microsoft.com/office/drawing/2014/main" id="{C5F3DA9E-7B01-41DE-BED3-C66DC5C44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7584" y="811753"/>
              <a:ext cx="2191387" cy="1767719"/>
            </a:xfrm>
            <a:prstGeom prst="rect">
              <a:avLst/>
            </a:prstGeom>
          </p:spPr>
        </p:pic>
        <p:sp>
          <p:nvSpPr>
            <p:cNvPr id="11" name="Arrow">
              <a:extLst>
                <a:ext uri="{FF2B5EF4-FFF2-40B4-BE49-F238E27FC236}">
                  <a16:creationId xmlns:a16="http://schemas.microsoft.com/office/drawing/2014/main" id="{248BA248-891C-4741-AD82-6B2BD0EC20F2}"/>
                </a:ext>
              </a:extLst>
            </p:cNvPr>
            <p:cNvSpPr/>
            <p:nvPr/>
          </p:nvSpPr>
          <p:spPr>
            <a:xfrm>
              <a:off x="3605362" y="1580668"/>
              <a:ext cx="2756511" cy="229888"/>
            </a:xfrm>
            <a:prstGeom prst="rightArrow">
              <a:avLst>
                <a:gd name="adj1" fmla="val 36848"/>
                <a:gd name="adj2" fmla="val 66277"/>
              </a:avLst>
            </a:prstGeom>
            <a:gradFill>
              <a:gsLst>
                <a:gs pos="0">
                  <a:srgbClr val="28516A">
                    <a:alpha val="0"/>
                  </a:srgbClr>
                </a:gs>
                <a:gs pos="100000">
                  <a:srgbClr val="28516A"/>
                </a:gs>
              </a:gsLst>
            </a:gradFill>
            <a:ln w="3175">
              <a:miter lim="400000"/>
            </a:ln>
          </p:spPr>
          <p:txBody>
            <a:bodyPr lIns="19050" tIns="19050" rIns="19050" bIns="1905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CFB74251-4E9C-4F05-AB77-6CC3DAC2A653}"/>
                    </a:ext>
                  </a:extLst>
                </p:cNvPr>
                <p:cNvSpPr txBox="1"/>
                <p:nvPr/>
              </p:nvSpPr>
              <p:spPr>
                <a:xfrm>
                  <a:off x="6948264" y="972337"/>
                  <a:ext cx="1080120" cy="14465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8800" i="0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oMath>
                    </m:oMathPara>
                  </a14:m>
                  <a:endParaRPr lang="ru-RU" sz="88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CFB74251-4E9C-4F05-AB77-6CC3DAC2A65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48264" y="972337"/>
                  <a:ext cx="1080120" cy="144655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2" name="Прямоугольник 8">
            <a:extLst>
              <a:ext uri="{FF2B5EF4-FFF2-40B4-BE49-F238E27FC236}">
                <a16:creationId xmlns:a16="http://schemas.microsoft.com/office/drawing/2014/main" id="{441BB6B6-F208-BE49-AB56-75343F904F4D}"/>
              </a:ext>
            </a:extLst>
          </p:cNvPr>
          <p:cNvSpPr/>
          <p:nvPr/>
        </p:nvSpPr>
        <p:spPr>
          <a:xfrm>
            <a:off x="611560" y="6165304"/>
            <a:ext cx="1718099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r>
              <a:rPr lang="en-US" sz="1100" dirty="0" err="1">
                <a:solidFill>
                  <a:schemeClr val="bg1">
                    <a:lumMod val="75000"/>
                  </a:schemeClr>
                </a:solidFill>
              </a:rPr>
              <a:t>pngimg.com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501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Какими бывают случайные величины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7F8ADA-BDBA-432F-AC91-07B14AF40C70}"/>
              </a:ext>
            </a:extLst>
          </p:cNvPr>
          <p:cNvSpPr txBox="1"/>
          <p:nvPr/>
        </p:nvSpPr>
        <p:spPr>
          <a:xfrm>
            <a:off x="2545237" y="692696"/>
            <a:ext cx="4053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rgbClr val="28516A"/>
                </a:solidFill>
              </a:rPr>
              <a:t>Случайны величины</a:t>
            </a:r>
          </a:p>
        </p:txBody>
      </p:sp>
    </p:spTree>
    <p:extLst>
      <p:ext uri="{BB962C8B-B14F-4D97-AF65-F5344CB8AC3E}">
        <p14:creationId xmlns:p14="http://schemas.microsoft.com/office/powerpoint/2010/main" val="2659643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План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41964EC9-1B88-480D-A3EC-A0D2870B6755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920880" cy="3645104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Узнаем, есть ли в мире случайности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Обсудим процесс порождения данных и невежество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Вспомним основные понятия теории вероятностей</a:t>
            </a:r>
          </a:p>
        </p:txBody>
      </p:sp>
    </p:spTree>
    <p:extLst>
      <p:ext uri="{BB962C8B-B14F-4D97-AF65-F5344CB8AC3E}">
        <p14:creationId xmlns:p14="http://schemas.microsoft.com/office/powerpoint/2010/main" val="240662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Какими бывают случайные величины</a:t>
            </a:r>
          </a:p>
        </p:txBody>
      </p: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BA7C7AA-7FEC-4E58-91A3-53DEA79458AF}"/>
              </a:ext>
            </a:extLst>
          </p:cNvPr>
          <p:cNvCxnSpPr>
            <a:cxnSpLocks/>
          </p:cNvCxnSpPr>
          <p:nvPr/>
        </p:nvCxnSpPr>
        <p:spPr>
          <a:xfrm flipH="1">
            <a:off x="2518305" y="1350676"/>
            <a:ext cx="1080120" cy="737040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Объект 5">
            <a:extLst>
              <a:ext uri="{FF2B5EF4-FFF2-40B4-BE49-F238E27FC236}">
                <a16:creationId xmlns:a16="http://schemas.microsoft.com/office/drawing/2014/main" id="{99739E64-9BB2-46DF-B58F-E808992F9A5E}"/>
              </a:ext>
            </a:extLst>
          </p:cNvPr>
          <p:cNvSpPr txBox="1">
            <a:spLocks/>
          </p:cNvSpPr>
          <p:nvPr/>
        </p:nvSpPr>
        <p:spPr>
          <a:xfrm>
            <a:off x="632740" y="2131226"/>
            <a:ext cx="3168099" cy="43830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Дискретные</a:t>
            </a:r>
          </a:p>
        </p:txBody>
      </p:sp>
      <p:sp>
        <p:nvSpPr>
          <p:cNvPr id="11" name="Объект 5">
            <a:extLst>
              <a:ext uri="{FF2B5EF4-FFF2-40B4-BE49-F238E27FC236}">
                <a16:creationId xmlns:a16="http://schemas.microsoft.com/office/drawing/2014/main" id="{CD709C41-13A5-4247-8690-52D7B2BB8994}"/>
              </a:ext>
            </a:extLst>
          </p:cNvPr>
          <p:cNvSpPr txBox="1">
            <a:spLocks/>
          </p:cNvSpPr>
          <p:nvPr/>
        </p:nvSpPr>
        <p:spPr>
          <a:xfrm>
            <a:off x="266823" y="2630382"/>
            <a:ext cx="3731347" cy="26046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Множество значений конечно или </a:t>
            </a:r>
            <a:r>
              <a:rPr lang="ru-RU" sz="2400" dirty="0" err="1">
                <a:solidFill>
                  <a:srgbClr val="373737"/>
                </a:solidFill>
              </a:rPr>
              <a:t>счётно</a:t>
            </a:r>
            <a:endParaRPr lang="en-US" sz="2400" dirty="0">
              <a:solidFill>
                <a:srgbClr val="373737"/>
              </a:solidFill>
            </a:endParaRPr>
          </a:p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en-US" sz="2400" dirty="0">
                <a:solidFill>
                  <a:srgbClr val="373737"/>
                </a:solidFill>
              </a:rPr>
              <a:t>(</a:t>
            </a:r>
            <a:r>
              <a:rPr lang="ru-RU" sz="2400" dirty="0">
                <a:solidFill>
                  <a:srgbClr val="373737"/>
                </a:solidFill>
              </a:rPr>
              <a:t>число звонков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число очков на игральной кости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число ошибок на страницу текста)</a:t>
            </a:r>
          </a:p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endParaRPr lang="ru-RU" sz="2400" b="1" dirty="0">
              <a:solidFill>
                <a:srgbClr val="373737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2B7363E-1706-4B7D-991F-A0D7EF8E95F4}"/>
              </a:ext>
            </a:extLst>
          </p:cNvPr>
          <p:cNvSpPr txBox="1"/>
          <p:nvPr/>
        </p:nvSpPr>
        <p:spPr>
          <a:xfrm>
            <a:off x="2545237" y="692696"/>
            <a:ext cx="4053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rgbClr val="28516A"/>
                </a:solidFill>
              </a:rPr>
              <a:t>Случайные величины</a:t>
            </a:r>
          </a:p>
        </p:txBody>
      </p:sp>
    </p:spTree>
    <p:extLst>
      <p:ext uri="{BB962C8B-B14F-4D97-AF65-F5344CB8AC3E}">
        <p14:creationId xmlns:p14="http://schemas.microsoft.com/office/powerpoint/2010/main" val="4124229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Какими бывают случайные величины</a:t>
            </a:r>
          </a:p>
        </p:txBody>
      </p:sp>
      <p:cxnSp>
        <p:nvCxnSpPr>
          <p:cNvPr id="4" name="Прямая со стрелкой 3">
            <a:extLst>
              <a:ext uri="{FF2B5EF4-FFF2-40B4-BE49-F238E27FC236}">
                <a16:creationId xmlns:a16="http://schemas.microsoft.com/office/drawing/2014/main" id="{24E71AB0-BF01-9340-A33C-3161EE357F99}"/>
              </a:ext>
            </a:extLst>
          </p:cNvPr>
          <p:cNvCxnSpPr>
            <a:cxnSpLocks/>
          </p:cNvCxnSpPr>
          <p:nvPr/>
        </p:nvCxnSpPr>
        <p:spPr>
          <a:xfrm flipH="1">
            <a:off x="2518305" y="1350676"/>
            <a:ext cx="1080120" cy="737040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Объект 5">
            <a:extLst>
              <a:ext uri="{FF2B5EF4-FFF2-40B4-BE49-F238E27FC236}">
                <a16:creationId xmlns:a16="http://schemas.microsoft.com/office/drawing/2014/main" id="{766B277B-4C09-E74C-8CCC-485F3C7F729D}"/>
              </a:ext>
            </a:extLst>
          </p:cNvPr>
          <p:cNvSpPr txBox="1">
            <a:spLocks/>
          </p:cNvSpPr>
          <p:nvPr/>
        </p:nvSpPr>
        <p:spPr>
          <a:xfrm>
            <a:off x="5824264" y="2180664"/>
            <a:ext cx="2779307" cy="36843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Непрерывные</a:t>
            </a:r>
          </a:p>
        </p:txBody>
      </p:sp>
      <p:sp>
        <p:nvSpPr>
          <p:cNvPr id="7" name="Объект 5">
            <a:extLst>
              <a:ext uri="{FF2B5EF4-FFF2-40B4-BE49-F238E27FC236}">
                <a16:creationId xmlns:a16="http://schemas.microsoft.com/office/drawing/2014/main" id="{8D9549E8-80C5-D44D-8172-A3EB083E171D}"/>
              </a:ext>
            </a:extLst>
          </p:cNvPr>
          <p:cNvSpPr txBox="1">
            <a:spLocks/>
          </p:cNvSpPr>
          <p:nvPr/>
        </p:nvSpPr>
        <p:spPr>
          <a:xfrm>
            <a:off x="5315314" y="2630125"/>
            <a:ext cx="3686373" cy="260464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Принимают бесконечное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континуальное число значений</a:t>
            </a:r>
          </a:p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(рост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время ожидания автобуса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вес)</a:t>
            </a:r>
          </a:p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endParaRPr lang="ru-RU" sz="2400" b="1" dirty="0">
              <a:solidFill>
                <a:srgbClr val="373737"/>
              </a:solidFill>
            </a:endParaRPr>
          </a:p>
        </p:txBody>
      </p:sp>
      <p:sp>
        <p:nvSpPr>
          <p:cNvPr id="9" name="Объект 5">
            <a:extLst>
              <a:ext uri="{FF2B5EF4-FFF2-40B4-BE49-F238E27FC236}">
                <a16:creationId xmlns:a16="http://schemas.microsoft.com/office/drawing/2014/main" id="{51CF191F-4021-A248-A0EC-7545314C2969}"/>
              </a:ext>
            </a:extLst>
          </p:cNvPr>
          <p:cNvSpPr txBox="1">
            <a:spLocks/>
          </p:cNvSpPr>
          <p:nvPr/>
        </p:nvSpPr>
        <p:spPr>
          <a:xfrm>
            <a:off x="632740" y="2131226"/>
            <a:ext cx="3168099" cy="43830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Дискретные</a:t>
            </a:r>
          </a:p>
        </p:txBody>
      </p:sp>
      <p:sp>
        <p:nvSpPr>
          <p:cNvPr id="10" name="Объект 5">
            <a:extLst>
              <a:ext uri="{FF2B5EF4-FFF2-40B4-BE49-F238E27FC236}">
                <a16:creationId xmlns:a16="http://schemas.microsoft.com/office/drawing/2014/main" id="{397FEA38-B7E4-3347-9505-A22F4A3C1897}"/>
              </a:ext>
            </a:extLst>
          </p:cNvPr>
          <p:cNvSpPr txBox="1">
            <a:spLocks/>
          </p:cNvSpPr>
          <p:nvPr/>
        </p:nvSpPr>
        <p:spPr>
          <a:xfrm>
            <a:off x="266823" y="2630382"/>
            <a:ext cx="3731347" cy="26046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Множество значений конечно или </a:t>
            </a:r>
            <a:r>
              <a:rPr lang="ru-RU" sz="2400" dirty="0" err="1">
                <a:solidFill>
                  <a:srgbClr val="373737"/>
                </a:solidFill>
              </a:rPr>
              <a:t>счётно</a:t>
            </a:r>
            <a:endParaRPr lang="en-US" sz="2400" dirty="0">
              <a:solidFill>
                <a:srgbClr val="373737"/>
              </a:solidFill>
            </a:endParaRPr>
          </a:p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en-US" sz="2400" dirty="0">
                <a:solidFill>
                  <a:srgbClr val="373737"/>
                </a:solidFill>
              </a:rPr>
              <a:t>(</a:t>
            </a:r>
            <a:r>
              <a:rPr lang="ru-RU" sz="2400" dirty="0">
                <a:solidFill>
                  <a:srgbClr val="373737"/>
                </a:solidFill>
              </a:rPr>
              <a:t>число звонков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число очков на игральной кости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число ошибок на страницу текста)</a:t>
            </a:r>
          </a:p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endParaRPr lang="ru-RU" sz="2400" b="1" dirty="0">
              <a:solidFill>
                <a:srgbClr val="373737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0261A9-8272-4709-8BAC-5100764CE657}"/>
              </a:ext>
            </a:extLst>
          </p:cNvPr>
          <p:cNvSpPr txBox="1"/>
          <p:nvPr/>
        </p:nvSpPr>
        <p:spPr>
          <a:xfrm>
            <a:off x="2545237" y="692696"/>
            <a:ext cx="4053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rgbClr val="28516A"/>
                </a:solidFill>
              </a:rPr>
              <a:t>Случайные величины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53490AED-9549-468C-B928-4973D1C1DD18}"/>
              </a:ext>
            </a:extLst>
          </p:cNvPr>
          <p:cNvCxnSpPr>
            <a:cxnSpLocks/>
          </p:cNvCxnSpPr>
          <p:nvPr/>
        </p:nvCxnSpPr>
        <p:spPr>
          <a:xfrm>
            <a:off x="5652120" y="1335845"/>
            <a:ext cx="1080120" cy="737040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8572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Дискретные случайные величины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9FD5094A-93ED-42A6-A79A-6A95591C8320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136904" cy="1179770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Распределение дискретной случайной величины </a:t>
            </a:r>
            <a:r>
              <a:rPr lang="en-US" sz="2400" dirty="0">
                <a:solidFill>
                  <a:srgbClr val="5C5B5C"/>
                </a:solidFill>
              </a:rPr>
              <a:t>–</a:t>
            </a:r>
            <a:r>
              <a:rPr lang="en-US" sz="2400" b="1" dirty="0">
                <a:solidFill>
                  <a:srgbClr val="5C5B5C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таблица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которая описывает, какие значения принимает случайная величина с какой вероятностью</a:t>
            </a:r>
          </a:p>
        </p:txBody>
      </p:sp>
    </p:spTree>
    <p:extLst>
      <p:ext uri="{BB962C8B-B14F-4D97-AF65-F5344CB8AC3E}">
        <p14:creationId xmlns:p14="http://schemas.microsoft.com/office/powerpoint/2010/main" val="48439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Дискретные случайные величины</a:t>
            </a:r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EA48B29F-7E09-41F6-921B-3E4AD0671948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136904" cy="1179770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Распределение дискретной случайной величины </a:t>
            </a:r>
            <a:r>
              <a:rPr lang="en-US" sz="2400" dirty="0">
                <a:solidFill>
                  <a:srgbClr val="5C5B5C"/>
                </a:solidFill>
              </a:rPr>
              <a:t>–</a:t>
            </a:r>
            <a:r>
              <a:rPr lang="en-US" sz="2400" b="1" dirty="0">
                <a:solidFill>
                  <a:srgbClr val="5C5B5C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таблица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которая описывает, какие значения принимает случайная величина с какой вероятностью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C9949C6-0A29-413C-93AA-CD463C425F66}"/>
              </a:ext>
            </a:extLst>
          </p:cNvPr>
          <p:cNvSpPr txBox="1">
            <a:spLocks/>
          </p:cNvSpPr>
          <p:nvPr/>
        </p:nvSpPr>
        <p:spPr>
          <a:xfrm>
            <a:off x="612000" y="1980000"/>
            <a:ext cx="7828696" cy="79208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Сумма вероятностей должна быть равна </a:t>
            </a:r>
            <a:r>
              <a:rPr lang="ru-RU" sz="2400" dirty="0">
                <a:solidFill>
                  <a:srgbClr val="28516A"/>
                </a:solidFill>
              </a:rPr>
              <a:t>1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каждая вероятность лежит между </a:t>
            </a:r>
            <a:r>
              <a:rPr lang="en-US" sz="2400" dirty="0">
                <a:solidFill>
                  <a:srgbClr val="28516A"/>
                </a:solidFill>
              </a:rPr>
              <a:t>0</a:t>
            </a:r>
            <a:r>
              <a:rPr lang="ru-RU" sz="2400" dirty="0">
                <a:solidFill>
                  <a:srgbClr val="28516A"/>
                </a:solidFill>
              </a:rPr>
              <a:t> и </a:t>
            </a:r>
            <a:r>
              <a:rPr lang="en-US" sz="2400" dirty="0">
                <a:solidFill>
                  <a:srgbClr val="28516A"/>
                </a:solidFill>
              </a:rPr>
              <a:t>1</a:t>
            </a:r>
            <a:endParaRPr lang="ru-RU" sz="24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833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Дискретные случайные величины</a:t>
            </a:r>
          </a:p>
        </p:txBody>
      </p:sp>
      <p:sp>
        <p:nvSpPr>
          <p:cNvPr id="8" name="Объект 5">
            <a:extLst>
              <a:ext uri="{FF2B5EF4-FFF2-40B4-BE49-F238E27FC236}">
                <a16:creationId xmlns:a16="http://schemas.microsoft.com/office/drawing/2014/main" id="{C9037026-FC74-42B6-BB1E-345922A25E56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136904" cy="1179770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Распределение дискретной случайной величины </a:t>
            </a:r>
            <a:r>
              <a:rPr lang="en-US" sz="2400" dirty="0">
                <a:solidFill>
                  <a:srgbClr val="5C5B5C"/>
                </a:solidFill>
              </a:rPr>
              <a:t>–</a:t>
            </a:r>
            <a:r>
              <a:rPr lang="en-US" sz="2400" b="1" dirty="0">
                <a:solidFill>
                  <a:srgbClr val="5C5B5C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таблица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которая описывает, какие значения принимает случайная величина с какой вероятностью</a:t>
            </a:r>
          </a:p>
        </p:txBody>
      </p:sp>
      <p:sp>
        <p:nvSpPr>
          <p:cNvPr id="9" name="Объект 5">
            <a:extLst>
              <a:ext uri="{FF2B5EF4-FFF2-40B4-BE49-F238E27FC236}">
                <a16:creationId xmlns:a16="http://schemas.microsoft.com/office/drawing/2014/main" id="{2A1890F0-75DD-4C40-BB15-E6007B9B3FFB}"/>
              </a:ext>
            </a:extLst>
          </p:cNvPr>
          <p:cNvSpPr txBox="1">
            <a:spLocks/>
          </p:cNvSpPr>
          <p:nvPr/>
        </p:nvSpPr>
        <p:spPr>
          <a:xfrm>
            <a:off x="612000" y="1980000"/>
            <a:ext cx="7828696" cy="79208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Сумма вероятностей должна быть равна </a:t>
            </a:r>
            <a:r>
              <a:rPr lang="ru-RU" sz="2400" dirty="0">
                <a:solidFill>
                  <a:srgbClr val="28516A"/>
                </a:solidFill>
              </a:rPr>
              <a:t>1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каждая вероятность лежит между </a:t>
            </a:r>
            <a:r>
              <a:rPr lang="en-US" sz="2400" dirty="0">
                <a:solidFill>
                  <a:srgbClr val="28516A"/>
                </a:solidFill>
              </a:rPr>
              <a:t>0</a:t>
            </a:r>
            <a:r>
              <a:rPr lang="ru-RU" sz="2400" dirty="0">
                <a:solidFill>
                  <a:srgbClr val="28516A"/>
                </a:solidFill>
              </a:rPr>
              <a:t> и </a:t>
            </a:r>
            <a:r>
              <a:rPr lang="en-US" sz="2400" dirty="0">
                <a:solidFill>
                  <a:srgbClr val="28516A"/>
                </a:solidFill>
              </a:rPr>
              <a:t>1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0" name="Таблица 9">
                <a:extLst>
                  <a:ext uri="{FF2B5EF4-FFF2-40B4-BE49-F238E27FC236}">
                    <a16:creationId xmlns:a16="http://schemas.microsoft.com/office/drawing/2014/main" id="{D1FD642C-C969-4668-A483-027AB81836D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03245322"/>
                  </p:ext>
                </p:extLst>
              </p:nvPr>
            </p:nvGraphicFramePr>
            <p:xfrm>
              <a:off x="4860032" y="4362913"/>
              <a:ext cx="4032446" cy="1233424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481307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905243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9974517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−12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ℙ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0" name="Таблица 9">
                <a:extLst>
                  <a:ext uri="{FF2B5EF4-FFF2-40B4-BE49-F238E27FC236}">
                    <a16:creationId xmlns:a16="http://schemas.microsoft.com/office/drawing/2014/main" id="{D1FD642C-C969-4668-A483-027AB81836D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03245322"/>
                  </p:ext>
                </p:extLst>
              </p:nvPr>
            </p:nvGraphicFramePr>
            <p:xfrm>
              <a:off x="4860032" y="4362913"/>
              <a:ext cx="4032446" cy="1233424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481307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905243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99745174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r="-173663" b="-17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63087" r="-183221" b="-17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0370" r="-102222" b="-17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390370" r="-2222" b="-17105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776224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t="-59375" r="-173663" b="-15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63087" t="-59375" r="-183221" b="-15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0370" t="-59375" r="-102222" b="-15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390370" t="-59375" r="-2222" b="-156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EF9D10AC-CA7B-4EC4-B265-AF31DA1502D0}"/>
              </a:ext>
            </a:extLst>
          </p:cNvPr>
          <p:cNvSpPr/>
          <p:nvPr/>
        </p:nvSpPr>
        <p:spPr>
          <a:xfrm>
            <a:off x="4788024" y="3645024"/>
            <a:ext cx="26388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лотерея</a:t>
            </a:r>
          </a:p>
        </p:txBody>
      </p:sp>
    </p:spTree>
    <p:extLst>
      <p:ext uri="{BB962C8B-B14F-4D97-AF65-F5344CB8AC3E}">
        <p14:creationId xmlns:p14="http://schemas.microsoft.com/office/powerpoint/2010/main" val="540431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EACFA00-95F7-0040-90E0-17A0C35B9A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810" y="3461630"/>
            <a:ext cx="4186515" cy="3088073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Дискретные случайные величины</a:t>
            </a:r>
          </a:p>
        </p:txBody>
      </p:sp>
      <p:sp>
        <p:nvSpPr>
          <p:cNvPr id="3" name="Объект 5">
            <a:extLst>
              <a:ext uri="{FF2B5EF4-FFF2-40B4-BE49-F238E27FC236}">
                <a16:creationId xmlns:a16="http://schemas.microsoft.com/office/drawing/2014/main" id="{3F6237D0-1CDB-8646-8287-AC8143A3BE46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136904" cy="1179770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Распределение дискретной случайной величины </a:t>
            </a:r>
            <a:r>
              <a:rPr lang="en-US" sz="2400" dirty="0">
                <a:solidFill>
                  <a:srgbClr val="5C5B5C"/>
                </a:solidFill>
              </a:rPr>
              <a:t>–</a:t>
            </a:r>
            <a:r>
              <a:rPr lang="en-US" sz="2400" b="1" dirty="0">
                <a:solidFill>
                  <a:srgbClr val="5C5B5C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таблица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которая описывает, какие значения принимает случайная величина с какой вероятностью</a:t>
            </a:r>
          </a:p>
        </p:txBody>
      </p:sp>
      <p:sp>
        <p:nvSpPr>
          <p:cNvPr id="7" name="Объект 5">
            <a:extLst>
              <a:ext uri="{FF2B5EF4-FFF2-40B4-BE49-F238E27FC236}">
                <a16:creationId xmlns:a16="http://schemas.microsoft.com/office/drawing/2014/main" id="{A5939853-163D-4A49-9824-AB4588ECDEF5}"/>
              </a:ext>
            </a:extLst>
          </p:cNvPr>
          <p:cNvSpPr txBox="1">
            <a:spLocks/>
          </p:cNvSpPr>
          <p:nvPr/>
        </p:nvSpPr>
        <p:spPr>
          <a:xfrm>
            <a:off x="612000" y="1980000"/>
            <a:ext cx="7828696" cy="792088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Сумма вероятностей должна быть равна </a:t>
            </a:r>
            <a:r>
              <a:rPr lang="ru-RU" sz="2400" dirty="0">
                <a:solidFill>
                  <a:srgbClr val="28516A"/>
                </a:solidFill>
              </a:rPr>
              <a:t>1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каждая вероятность лежит между </a:t>
            </a:r>
            <a:r>
              <a:rPr lang="en-US" sz="2400" dirty="0">
                <a:solidFill>
                  <a:srgbClr val="28516A"/>
                </a:solidFill>
              </a:rPr>
              <a:t>0</a:t>
            </a:r>
            <a:r>
              <a:rPr lang="ru-RU" sz="2400" dirty="0">
                <a:solidFill>
                  <a:srgbClr val="28516A"/>
                </a:solidFill>
              </a:rPr>
              <a:t> и </a:t>
            </a:r>
            <a:r>
              <a:rPr lang="en-US" sz="2400" dirty="0">
                <a:solidFill>
                  <a:srgbClr val="28516A"/>
                </a:solidFill>
              </a:rPr>
              <a:t>1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2" name="Таблица 11">
                <a:extLst>
                  <a:ext uri="{FF2B5EF4-FFF2-40B4-BE49-F238E27FC236}">
                    <a16:creationId xmlns:a16="http://schemas.microsoft.com/office/drawing/2014/main" id="{8129E2C4-7E4C-4A42-B9B3-A4442FFFF84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07657412"/>
                  </p:ext>
                </p:extLst>
              </p:nvPr>
            </p:nvGraphicFramePr>
            <p:xfrm>
              <a:off x="4860032" y="4362913"/>
              <a:ext cx="4032446" cy="1233424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481307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905243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9974517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−12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ℙ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2" name="Таблица 11">
                <a:extLst>
                  <a:ext uri="{FF2B5EF4-FFF2-40B4-BE49-F238E27FC236}">
                    <a16:creationId xmlns:a16="http://schemas.microsoft.com/office/drawing/2014/main" id="{8129E2C4-7E4C-4A42-B9B3-A4442FFFF84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07657412"/>
                  </p:ext>
                </p:extLst>
              </p:nvPr>
            </p:nvGraphicFramePr>
            <p:xfrm>
              <a:off x="4860032" y="4362913"/>
              <a:ext cx="4032446" cy="1233424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481307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905243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99745174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r="-173663" b="-17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3087" r="-183221" b="-17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90370" r="-102222" b="-17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390370" r="-2222" b="-17105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776224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t="-59375" r="-173663" b="-15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3087" t="-59375" r="-183221" b="-15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90370" t="-59375" r="-102222" b="-15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390370" t="-59375" r="-2222" b="-156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ACAE02A8-30B5-4544-9D0B-8ACA45BFAAFC}"/>
              </a:ext>
            </a:extLst>
          </p:cNvPr>
          <p:cNvSpPr/>
          <p:nvPr/>
        </p:nvSpPr>
        <p:spPr>
          <a:xfrm>
            <a:off x="4788024" y="3645024"/>
            <a:ext cx="26388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лотерея</a:t>
            </a:r>
          </a:p>
        </p:txBody>
      </p:sp>
    </p:spTree>
    <p:extLst>
      <p:ext uri="{BB962C8B-B14F-4D97-AF65-F5344CB8AC3E}">
        <p14:creationId xmlns:p14="http://schemas.microsoft.com/office/powerpoint/2010/main" val="2326035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D28DD297-73D1-BF4A-B04E-2ABCB083B236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Дискретные случайные величины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Объект 5">
                <a:extLst>
                  <a:ext uri="{FF2B5EF4-FFF2-40B4-BE49-F238E27FC236}">
                    <a16:creationId xmlns:a16="http://schemas.microsoft.com/office/drawing/2014/main" id="{CBBFEC09-28F8-49C5-8CE8-A38E756A170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247382" cy="821144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Функция распределения </a:t>
                </a:r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функция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которая определяет вероятность события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то есть </a:t>
                </a:r>
                <a:endParaRPr lang="en-US" sz="2400" dirty="0">
                  <a:solidFill>
                    <a:srgbClr val="3A3A3A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endParaRPr lang="ru-RU" sz="2400" dirty="0">
                  <a:solidFill>
                    <a:srgbClr val="3A3A3A"/>
                  </a:solidFill>
                </a:endParaRPr>
              </a:p>
            </p:txBody>
          </p:sp>
        </mc:Choice>
        <mc:Fallback xmlns="">
          <p:sp>
            <p:nvSpPr>
              <p:cNvPr id="5" name="Объект 5">
                <a:extLst>
                  <a:ext uri="{FF2B5EF4-FFF2-40B4-BE49-F238E27FC236}">
                    <a16:creationId xmlns:a16="http://schemas.microsoft.com/office/drawing/2014/main" id="{CBBFEC09-28F8-49C5-8CE8-A38E756A17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247382" cy="821144"/>
              </a:xfrm>
              <a:prstGeom prst="rect">
                <a:avLst/>
              </a:prstGeom>
              <a:blipFill>
                <a:blip r:embed="rId4"/>
                <a:stretch>
                  <a:fillRect l="-1109" t="-5224" b="-1865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16049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D28DD297-73D1-BF4A-B04E-2ABCB083B236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Дискретные случайные величины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Объект 5">
                <a:extLst>
                  <a:ext uri="{FF2B5EF4-FFF2-40B4-BE49-F238E27FC236}">
                    <a16:creationId xmlns:a16="http://schemas.microsoft.com/office/drawing/2014/main" id="{21398427-5F53-4F5C-AE58-A757AF999B6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247382" cy="821144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Функция распределения </a:t>
                </a:r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функция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которая определяет вероятность события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то есть </a:t>
                </a:r>
                <a:endParaRPr lang="en-US" sz="2400" dirty="0">
                  <a:solidFill>
                    <a:srgbClr val="3A3A3A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endParaRPr lang="ru-RU" sz="2400" dirty="0">
                  <a:solidFill>
                    <a:srgbClr val="3A3A3A"/>
                  </a:solidFill>
                </a:endParaRPr>
              </a:p>
            </p:txBody>
          </p:sp>
        </mc:Choice>
        <mc:Fallback xmlns="">
          <p:sp>
            <p:nvSpPr>
              <p:cNvPr id="5" name="Объект 5">
                <a:extLst>
                  <a:ext uri="{FF2B5EF4-FFF2-40B4-BE49-F238E27FC236}">
                    <a16:creationId xmlns:a16="http://schemas.microsoft.com/office/drawing/2014/main" id="{21398427-5F53-4F5C-AE58-A757AF999B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247382" cy="821144"/>
              </a:xfrm>
              <a:prstGeom prst="rect">
                <a:avLst/>
              </a:prstGeom>
              <a:blipFill>
                <a:blip r:embed="rId4"/>
                <a:stretch>
                  <a:fillRect l="-1109" t="-5224" b="-1865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021D3DCD-D3CD-44AD-9700-0C5778F2F8A6}"/>
                  </a:ext>
                </a:extLst>
              </p:cNvPr>
              <p:cNvSpPr/>
              <p:nvPr/>
            </p:nvSpPr>
            <p:spPr>
              <a:xfrm>
                <a:off x="1512288" y="1524003"/>
                <a:ext cx="6003310" cy="98655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  <m:d>
                        <m:d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2400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en-US" sz="2400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ℙ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021D3DCD-D3CD-44AD-9700-0C5778F2F8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2288" y="1524003"/>
                <a:ext cx="6003310" cy="98655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59336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D28DD297-73D1-BF4A-B04E-2ABCB083B236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Дискретные случайные величины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Объект 5">
                <a:extLst>
                  <a:ext uri="{FF2B5EF4-FFF2-40B4-BE49-F238E27FC236}">
                    <a16:creationId xmlns:a16="http://schemas.microsoft.com/office/drawing/2014/main" id="{85D0EBF8-773C-426F-B703-96DFD11C028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247382" cy="821144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Функция распределения </a:t>
                </a:r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функция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которая определяет вероятность события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то есть </a:t>
                </a:r>
                <a:endParaRPr lang="en-US" sz="2400" dirty="0">
                  <a:solidFill>
                    <a:srgbClr val="3A3A3A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endParaRPr lang="ru-RU" sz="2400" dirty="0">
                  <a:solidFill>
                    <a:srgbClr val="3A3A3A"/>
                  </a:solidFill>
                </a:endParaRPr>
              </a:p>
            </p:txBody>
          </p:sp>
        </mc:Choice>
        <mc:Fallback xmlns="">
          <p:sp>
            <p:nvSpPr>
              <p:cNvPr id="6" name="Объект 5">
                <a:extLst>
                  <a:ext uri="{FF2B5EF4-FFF2-40B4-BE49-F238E27FC236}">
                    <a16:creationId xmlns:a16="http://schemas.microsoft.com/office/drawing/2014/main" id="{85D0EBF8-773C-426F-B703-96DFD11C02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247382" cy="821144"/>
              </a:xfrm>
              <a:prstGeom prst="rect">
                <a:avLst/>
              </a:prstGeom>
              <a:blipFill>
                <a:blip r:embed="rId4"/>
                <a:stretch>
                  <a:fillRect l="-1109" t="-5224" b="-1865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8F8745A9-C4FB-4C6E-8D49-34454ACC28F6}"/>
                  </a:ext>
                </a:extLst>
              </p:cNvPr>
              <p:cNvSpPr/>
              <p:nvPr/>
            </p:nvSpPr>
            <p:spPr>
              <a:xfrm>
                <a:off x="2915816" y="2435397"/>
                <a:ext cx="2907206" cy="11469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]=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1, </m:t>
                              </m:r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0, иначе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8F8745A9-C4FB-4C6E-8D49-34454ACC28F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15816" y="2435397"/>
                <a:ext cx="2907206" cy="114698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F7128153-E878-4F64-A65E-EB16CD3F6081}"/>
                  </a:ext>
                </a:extLst>
              </p:cNvPr>
              <p:cNvSpPr/>
              <p:nvPr/>
            </p:nvSpPr>
            <p:spPr>
              <a:xfrm>
                <a:off x="1512288" y="1524003"/>
                <a:ext cx="6003310" cy="98655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  <m:d>
                        <m:d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2400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en-US" sz="2400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ℙ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F7128153-E878-4F64-A65E-EB16CD3F608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2288" y="1524003"/>
                <a:ext cx="6003310" cy="98655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98765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C8032B8B-9141-3344-901D-DC716BA3046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247382" cy="821144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Функция распределения </a:t>
                </a:r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функция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которая определяет вероятность события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то есть </a:t>
                </a:r>
                <a:endParaRPr lang="en-US" sz="2400" dirty="0">
                  <a:solidFill>
                    <a:srgbClr val="3A3A3A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endParaRPr lang="ru-RU" sz="2400" dirty="0">
                  <a:solidFill>
                    <a:srgbClr val="3A3A3A"/>
                  </a:solidFill>
                </a:endParaRPr>
              </a:p>
            </p:txBody>
          </p:sp>
        </mc:Choice>
        <mc:Fallback xmlns="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C8032B8B-9141-3344-901D-DC716BA304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247382" cy="821144"/>
              </a:xfrm>
              <a:prstGeom prst="rect">
                <a:avLst/>
              </a:prstGeom>
              <a:blipFill>
                <a:blip r:embed="rId4"/>
                <a:stretch>
                  <a:fillRect l="-1109" t="-5224" b="-1865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D28DD297-73D1-BF4A-B04E-2ABCB083B236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Дискретные случайные величины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A3C9353C-5B31-5E40-AFE0-9E24C55F48F8}"/>
                  </a:ext>
                </a:extLst>
              </p:cNvPr>
              <p:cNvSpPr/>
              <p:nvPr/>
            </p:nvSpPr>
            <p:spPr>
              <a:xfrm>
                <a:off x="2915816" y="2435397"/>
                <a:ext cx="2907206" cy="11469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]=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1, </m:t>
                              </m:r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0, иначе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A3C9353C-5B31-5E40-AFE0-9E24C55F48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15816" y="2435397"/>
                <a:ext cx="2907206" cy="114698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D9BA8FC0-71A5-F442-AE6E-9887946C39D9}"/>
                  </a:ext>
                </a:extLst>
              </p:cNvPr>
              <p:cNvSpPr/>
              <p:nvPr/>
            </p:nvSpPr>
            <p:spPr>
              <a:xfrm>
                <a:off x="1512288" y="1524003"/>
                <a:ext cx="6003310" cy="98655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  <m:d>
                        <m:d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2400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en-US" sz="2400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ℙ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D9BA8FC0-71A5-F442-AE6E-9887946C39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2288" y="1524003"/>
                <a:ext cx="6003310" cy="98655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814C231-3BB5-4AFC-8277-75BF6B8EF03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4396"/>
          <a:stretch/>
        </p:blipFill>
        <p:spPr>
          <a:xfrm>
            <a:off x="392568" y="3501008"/>
            <a:ext cx="4121375" cy="3088073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7BB3DB5-8ECB-4074-9FD4-4D07B5C92E4B}"/>
              </a:ext>
            </a:extLst>
          </p:cNvPr>
          <p:cNvSpPr/>
          <p:nvPr/>
        </p:nvSpPr>
        <p:spPr>
          <a:xfrm>
            <a:off x="4788024" y="3645024"/>
            <a:ext cx="26388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лотерея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Таблица 5">
                <a:extLst>
                  <a:ext uri="{FF2B5EF4-FFF2-40B4-BE49-F238E27FC236}">
                    <a16:creationId xmlns:a16="http://schemas.microsoft.com/office/drawing/2014/main" id="{96EEF2BB-C65D-4F33-B896-D6FD94C2723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15566844"/>
                  </p:ext>
                </p:extLst>
              </p:nvPr>
            </p:nvGraphicFramePr>
            <p:xfrm>
              <a:off x="4726272" y="4469017"/>
              <a:ext cx="4032446" cy="1233424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481307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905243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9974517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−12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ℙ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Таблица 5">
                <a:extLst>
                  <a:ext uri="{FF2B5EF4-FFF2-40B4-BE49-F238E27FC236}">
                    <a16:creationId xmlns:a16="http://schemas.microsoft.com/office/drawing/2014/main" id="{96EEF2BB-C65D-4F33-B896-D6FD94C2723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15566844"/>
                  </p:ext>
                </p:extLst>
              </p:nvPr>
            </p:nvGraphicFramePr>
            <p:xfrm>
              <a:off x="4726272" y="4469017"/>
              <a:ext cx="4032446" cy="1233424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481307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905243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99745174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8"/>
                          <a:stretch>
                            <a:fillRect r="-173663" b="-17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8"/>
                          <a:stretch>
                            <a:fillRect l="-163087" r="-183221" b="-17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8"/>
                          <a:stretch>
                            <a:fillRect l="-290370" r="-102222" b="-17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8"/>
                          <a:stretch>
                            <a:fillRect l="-390370" r="-2222" b="-173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776224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8"/>
                          <a:stretch>
                            <a:fillRect t="-58594" r="-173663" b="-15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8"/>
                          <a:stretch>
                            <a:fillRect l="-163087" t="-58594" r="-183221" b="-15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8"/>
                          <a:stretch>
                            <a:fillRect l="-290370" t="-58594" r="-102222" b="-15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8"/>
                          <a:stretch>
                            <a:fillRect l="-390370" t="-58594" r="-2222" b="-156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501778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План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801D9297-5177-4049-BC79-D66E38FEAAF9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920880" cy="3645104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Узнаем, есть ли в мире случайности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Обсудим процесс порождения данных и невежество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Вспомним основные понятия теории вероятностей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Поговорим, какими бывают распределения</a:t>
            </a:r>
          </a:p>
        </p:txBody>
      </p:sp>
    </p:spTree>
    <p:extLst>
      <p:ext uri="{BB962C8B-B14F-4D97-AF65-F5344CB8AC3E}">
        <p14:creationId xmlns:p14="http://schemas.microsoft.com/office/powerpoint/2010/main" val="3447689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Непрерывные случайные величины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208A04BD-1983-4615-83C9-DEC41616BB29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424496" cy="897459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Распределение  непрерывной случайной величины  описывается </a:t>
            </a:r>
            <a:r>
              <a:rPr lang="ru-RU" sz="2400" b="1" dirty="0">
                <a:solidFill>
                  <a:srgbClr val="28516A"/>
                </a:solidFill>
              </a:rPr>
              <a:t>плотностью распределения вероятностей</a:t>
            </a:r>
            <a:r>
              <a:rPr lang="en-US" sz="2400" b="1" dirty="0">
                <a:solidFill>
                  <a:srgbClr val="28516A"/>
                </a:solidFill>
              </a:rPr>
              <a:t>.</a:t>
            </a:r>
            <a:endParaRPr lang="ru-RU" sz="2400" b="1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6358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Непрерывные случайные величины</a:t>
            </a:r>
          </a:p>
        </p:txBody>
      </p:sp>
      <p:sp>
        <p:nvSpPr>
          <p:cNvPr id="7" name="Объект 5">
            <a:extLst>
              <a:ext uri="{FF2B5EF4-FFF2-40B4-BE49-F238E27FC236}">
                <a16:creationId xmlns:a16="http://schemas.microsoft.com/office/drawing/2014/main" id="{8BA5690E-A9C2-4A8E-B1AD-EAB440E359EE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424496" cy="897459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Распределение  непрерывной случайной величины  описывается </a:t>
            </a:r>
            <a:r>
              <a:rPr lang="ru-RU" sz="2400" b="1" dirty="0">
                <a:solidFill>
                  <a:srgbClr val="28516A"/>
                </a:solidFill>
              </a:rPr>
              <a:t>плотностью распределения вероятностей</a:t>
            </a:r>
            <a:r>
              <a:rPr lang="en-US" sz="2400" b="1" dirty="0">
                <a:solidFill>
                  <a:srgbClr val="28516A"/>
                </a:solidFill>
              </a:rPr>
              <a:t>.</a:t>
            </a:r>
            <a:endParaRPr lang="ru-RU" sz="2400" b="1" dirty="0">
              <a:solidFill>
                <a:srgbClr val="28516A"/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AD7A322-50EC-411C-A0D0-C67F2EA3FC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920" y="1752067"/>
            <a:ext cx="5268990" cy="279340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0E3CC8E-FAA5-41FC-96EB-E306FCE99CEC}"/>
                  </a:ext>
                </a:extLst>
              </p:cNvPr>
              <p:cNvSpPr txBox="1"/>
              <p:nvPr/>
            </p:nvSpPr>
            <p:spPr>
              <a:xfrm>
                <a:off x="6084168" y="3148767"/>
                <a:ext cx="2684261" cy="7965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</m:rad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  </m:t>
                          </m:r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0E3CC8E-FAA5-41FC-96EB-E306FCE99C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4168" y="3148767"/>
                <a:ext cx="2684261" cy="796565"/>
              </a:xfrm>
              <a:prstGeom prst="rect">
                <a:avLst/>
              </a:prstGeom>
              <a:blipFill>
                <a:blip r:embed="rId5"/>
                <a:stretch>
                  <a:fillRect l="-22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28A7059A-61B7-44AD-AA02-A6AAC4F87146}"/>
              </a:ext>
            </a:extLst>
          </p:cNvPr>
          <p:cNvSpPr/>
          <p:nvPr/>
        </p:nvSpPr>
        <p:spPr>
          <a:xfrm>
            <a:off x="5979724" y="1652607"/>
            <a:ext cx="259492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</p:spTree>
    <p:extLst>
      <p:ext uri="{BB962C8B-B14F-4D97-AF65-F5344CB8AC3E}">
        <p14:creationId xmlns:p14="http://schemas.microsoft.com/office/powerpoint/2010/main" val="2005923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Непрерывные случайные величины</a:t>
            </a:r>
          </a:p>
        </p:txBody>
      </p:sp>
      <p:sp>
        <p:nvSpPr>
          <p:cNvPr id="10" name="Объект 5">
            <a:extLst>
              <a:ext uri="{FF2B5EF4-FFF2-40B4-BE49-F238E27FC236}">
                <a16:creationId xmlns:a16="http://schemas.microsoft.com/office/drawing/2014/main" id="{6F8BDA31-F1FE-4D92-9C8B-D707272D387F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424496" cy="897459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Распределение  непрерывной случайной величины  описывается </a:t>
            </a:r>
            <a:r>
              <a:rPr lang="ru-RU" sz="2400" b="1" dirty="0">
                <a:solidFill>
                  <a:srgbClr val="28516A"/>
                </a:solidFill>
              </a:rPr>
              <a:t>плотностью распределения вероятностей</a:t>
            </a:r>
            <a:r>
              <a:rPr lang="en-US" sz="2400" b="1" dirty="0">
                <a:solidFill>
                  <a:srgbClr val="28516A"/>
                </a:solidFill>
              </a:rPr>
              <a:t>.</a:t>
            </a:r>
            <a:endParaRPr lang="ru-RU" sz="2400" b="1" dirty="0">
              <a:solidFill>
                <a:srgbClr val="28516A"/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3939ECB-D9B7-494A-AEBD-03EF7A773E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920" y="1752067"/>
            <a:ext cx="5268990" cy="279340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5584A9F-01C1-4995-A836-433C246A7BA8}"/>
                  </a:ext>
                </a:extLst>
              </p:cNvPr>
              <p:cNvSpPr txBox="1"/>
              <p:nvPr/>
            </p:nvSpPr>
            <p:spPr>
              <a:xfrm>
                <a:off x="6084168" y="3148767"/>
                <a:ext cx="2684261" cy="7965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</m:rad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  </m:t>
                          </m:r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5584A9F-01C1-4995-A836-433C246A7B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4168" y="3148767"/>
                <a:ext cx="2684261" cy="796565"/>
              </a:xfrm>
              <a:prstGeom prst="rect">
                <a:avLst/>
              </a:prstGeom>
              <a:blipFill>
                <a:blip r:embed="rId5"/>
                <a:stretch>
                  <a:fillRect l="-22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8093F8F9-BDB7-4A82-9CAF-A034C4F38933}"/>
              </a:ext>
            </a:extLst>
          </p:cNvPr>
          <p:cNvSpPr/>
          <p:nvPr/>
        </p:nvSpPr>
        <p:spPr>
          <a:xfrm>
            <a:off x="5979724" y="1652607"/>
            <a:ext cx="259492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3D53C259-9A2A-4963-AFCA-E35E604C1408}"/>
              </a:ext>
            </a:extLst>
          </p:cNvPr>
          <p:cNvCxnSpPr>
            <a:cxnSpLocks/>
          </p:cNvCxnSpPr>
          <p:nvPr/>
        </p:nvCxnSpPr>
        <p:spPr>
          <a:xfrm flipV="1">
            <a:off x="3789486" y="4224710"/>
            <a:ext cx="0" cy="563703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Объект 5">
            <a:extLst>
              <a:ext uri="{FF2B5EF4-FFF2-40B4-BE49-F238E27FC236}">
                <a16:creationId xmlns:a16="http://schemas.microsoft.com/office/drawing/2014/main" id="{BD3CE1F7-3A8E-431D-8541-BB6C48F63A06}"/>
              </a:ext>
            </a:extLst>
          </p:cNvPr>
          <p:cNvSpPr txBox="1">
            <a:spLocks/>
          </p:cNvSpPr>
          <p:nvPr/>
        </p:nvSpPr>
        <p:spPr>
          <a:xfrm>
            <a:off x="827584" y="4788413"/>
            <a:ext cx="4948326" cy="80444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28516A"/>
                </a:solidFill>
              </a:rPr>
              <a:t>Площадь равна вероятности попасть на отрезок от нуля до двух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9326FD99-E4CA-4EEC-ABD3-AD30269560A5}"/>
                  </a:ext>
                </a:extLst>
              </p:cNvPr>
              <p:cNvSpPr/>
              <p:nvPr/>
            </p:nvSpPr>
            <p:spPr>
              <a:xfrm>
                <a:off x="5868144" y="4666487"/>
                <a:ext cx="2039020" cy="92275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𝑑𝑥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9326FD99-E4CA-4EEC-ABD3-AD30269560A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68144" y="4666487"/>
                <a:ext cx="2039020" cy="92275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88752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Непрерывные случайные величины</a:t>
            </a:r>
          </a:p>
        </p:txBody>
      </p:sp>
      <p:sp>
        <p:nvSpPr>
          <p:cNvPr id="3" name="Объект 5">
            <a:extLst>
              <a:ext uri="{FF2B5EF4-FFF2-40B4-BE49-F238E27FC236}">
                <a16:creationId xmlns:a16="http://schemas.microsoft.com/office/drawing/2014/main" id="{3F6237D0-1CDB-8646-8287-AC8143A3BE46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424496" cy="897459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Распределение  непрерывной случайной величины  описывается </a:t>
            </a:r>
            <a:r>
              <a:rPr lang="ru-RU" sz="2400" b="1" dirty="0">
                <a:solidFill>
                  <a:srgbClr val="28516A"/>
                </a:solidFill>
              </a:rPr>
              <a:t>плотностью распределения вероятностей</a:t>
            </a:r>
            <a:r>
              <a:rPr lang="en-US" sz="2400" b="1" dirty="0">
                <a:solidFill>
                  <a:srgbClr val="28516A"/>
                </a:solidFill>
              </a:rPr>
              <a:t>.</a:t>
            </a:r>
            <a:endParaRPr lang="ru-RU" sz="2400" b="1" dirty="0">
              <a:solidFill>
                <a:srgbClr val="28516A"/>
              </a:solidFill>
            </a:endParaRPr>
          </a:p>
        </p:txBody>
      </p:sp>
      <p:sp>
        <p:nvSpPr>
          <p:cNvPr id="7" name="Объект 5">
            <a:extLst>
              <a:ext uri="{FF2B5EF4-FFF2-40B4-BE49-F238E27FC236}">
                <a16:creationId xmlns:a16="http://schemas.microsoft.com/office/drawing/2014/main" id="{A5939853-163D-4A49-9824-AB4588ECDEF5}"/>
              </a:ext>
            </a:extLst>
          </p:cNvPr>
          <p:cNvSpPr txBox="1">
            <a:spLocks/>
          </p:cNvSpPr>
          <p:nvPr/>
        </p:nvSpPr>
        <p:spPr>
          <a:xfrm>
            <a:off x="611560" y="5901322"/>
            <a:ext cx="7458568" cy="335990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Площадь под всей плотностью должна быть равна 1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60A5866-7B81-6947-82D7-731F89BFA2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920" y="1752067"/>
            <a:ext cx="5268990" cy="279340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62C60DA-7A0F-8741-955C-AA708BACD141}"/>
                  </a:ext>
                </a:extLst>
              </p:cNvPr>
              <p:cNvSpPr txBox="1"/>
              <p:nvPr/>
            </p:nvSpPr>
            <p:spPr>
              <a:xfrm>
                <a:off x="6084168" y="3148767"/>
                <a:ext cx="2684261" cy="7965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</m:rad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  </m:t>
                          </m:r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62C60DA-7A0F-8741-955C-AA708BACD1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4168" y="3148767"/>
                <a:ext cx="2684261" cy="796565"/>
              </a:xfrm>
              <a:prstGeom prst="rect">
                <a:avLst/>
              </a:prstGeom>
              <a:blipFill>
                <a:blip r:embed="rId5"/>
                <a:stretch>
                  <a:fillRect l="-22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16C0C79E-DE63-E145-A644-9F329548DA76}"/>
              </a:ext>
            </a:extLst>
          </p:cNvPr>
          <p:cNvSpPr/>
          <p:nvPr/>
        </p:nvSpPr>
        <p:spPr>
          <a:xfrm>
            <a:off x="5979724" y="1652607"/>
            <a:ext cx="259492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4BDC4784-98F7-1441-BD7F-BF0703EE14B3}"/>
              </a:ext>
            </a:extLst>
          </p:cNvPr>
          <p:cNvCxnSpPr>
            <a:cxnSpLocks/>
          </p:cNvCxnSpPr>
          <p:nvPr/>
        </p:nvCxnSpPr>
        <p:spPr>
          <a:xfrm flipV="1">
            <a:off x="3789486" y="4224710"/>
            <a:ext cx="0" cy="563703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Объект 5">
            <a:extLst>
              <a:ext uri="{FF2B5EF4-FFF2-40B4-BE49-F238E27FC236}">
                <a16:creationId xmlns:a16="http://schemas.microsoft.com/office/drawing/2014/main" id="{E919563C-F8E1-3644-A27A-108E0598D466}"/>
              </a:ext>
            </a:extLst>
          </p:cNvPr>
          <p:cNvSpPr txBox="1">
            <a:spLocks/>
          </p:cNvSpPr>
          <p:nvPr/>
        </p:nvSpPr>
        <p:spPr>
          <a:xfrm>
            <a:off x="827584" y="4788413"/>
            <a:ext cx="4948326" cy="80444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28516A"/>
                </a:solidFill>
              </a:rPr>
              <a:t>Площадь равна вероятности попасть на отрезок от нуля до двух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E663B15E-C23C-264A-9937-FB2F4A7F4AB6}"/>
                  </a:ext>
                </a:extLst>
              </p:cNvPr>
              <p:cNvSpPr/>
              <p:nvPr/>
            </p:nvSpPr>
            <p:spPr>
              <a:xfrm>
                <a:off x="5868144" y="4666487"/>
                <a:ext cx="2039020" cy="92275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𝑑𝑥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E663B15E-C23C-264A-9937-FB2F4A7F4AB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68144" y="4666487"/>
                <a:ext cx="2039020" cy="92275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84688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28D5597-04D3-7E44-BEC9-F43437417FBD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Непрерывные случайные величины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A8B7CDE4-F89B-48F1-A2AE-844C5EFAC15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424936" cy="821144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Функция распределения </a:t>
                </a:r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функция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которая определяет вероятность события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то есть 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endParaRPr lang="ru-RU" sz="2400" dirty="0">
                  <a:solidFill>
                    <a:srgbClr val="3A3A3A"/>
                  </a:solidFill>
                </a:endParaRPr>
              </a:p>
            </p:txBody>
          </p:sp>
        </mc:Choice>
        <mc:Fallback xmlns="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A8B7CDE4-F89B-48F1-A2AE-844C5EFAC1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424936" cy="821144"/>
              </a:xfrm>
              <a:prstGeom prst="rect">
                <a:avLst/>
              </a:prstGeom>
              <a:blipFill>
                <a:blip r:embed="rId4"/>
                <a:stretch>
                  <a:fillRect l="-1085" t="-5224" b="-1865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3287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28D5597-04D3-7E44-BEC9-F43437417FBD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Непрерывные случайные величины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Объект 5">
                <a:extLst>
                  <a:ext uri="{FF2B5EF4-FFF2-40B4-BE49-F238E27FC236}">
                    <a16:creationId xmlns:a16="http://schemas.microsoft.com/office/drawing/2014/main" id="{D24C873E-0337-45BF-A806-F30995D6C1F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424936" cy="821144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Функция распределения </a:t>
                </a:r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функция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которая определяет вероятность события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то есть 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endParaRPr lang="ru-RU" sz="2400" dirty="0">
                  <a:solidFill>
                    <a:srgbClr val="3A3A3A"/>
                  </a:solidFill>
                </a:endParaRPr>
              </a:p>
            </p:txBody>
          </p:sp>
        </mc:Choice>
        <mc:Fallback xmlns="">
          <p:sp>
            <p:nvSpPr>
              <p:cNvPr id="7" name="Объект 5">
                <a:extLst>
                  <a:ext uri="{FF2B5EF4-FFF2-40B4-BE49-F238E27FC236}">
                    <a16:creationId xmlns:a16="http://schemas.microsoft.com/office/drawing/2014/main" id="{D24C873E-0337-45BF-A806-F30995D6C1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424936" cy="821144"/>
              </a:xfrm>
              <a:prstGeom prst="rect">
                <a:avLst/>
              </a:prstGeom>
              <a:blipFill>
                <a:blip r:embed="rId4"/>
                <a:stretch>
                  <a:fillRect l="-1085" t="-5224" b="-1865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FDF7A068-6C78-4559-A1FF-0693BC91334A}"/>
                  </a:ext>
                </a:extLst>
              </p:cNvPr>
              <p:cNvSpPr/>
              <p:nvPr/>
            </p:nvSpPr>
            <p:spPr>
              <a:xfrm>
                <a:off x="1115616" y="1588419"/>
                <a:ext cx="7160806" cy="89037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240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p>
                        <m:e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ru-RU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−плотность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FDF7A068-6C78-4559-A1FF-0693BC91334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1588419"/>
                <a:ext cx="7160806" cy="89037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03987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28D5597-04D3-7E44-BEC9-F43437417FBD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Непрерывные случайные величины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7A1BBBD-B779-9246-A5BC-0F84350389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3608" y="2763070"/>
            <a:ext cx="6421066" cy="340418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Объект 5">
                <a:extLst>
                  <a:ext uri="{FF2B5EF4-FFF2-40B4-BE49-F238E27FC236}">
                    <a16:creationId xmlns:a16="http://schemas.microsoft.com/office/drawing/2014/main" id="{8C0B81DA-08C3-47C8-82E9-BC043A5CD4D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424936" cy="821144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Функция распределения </a:t>
                </a:r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функция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которая определяет вероятность события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то есть 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endParaRPr lang="ru-RU" sz="2400" dirty="0">
                  <a:solidFill>
                    <a:srgbClr val="3A3A3A"/>
                  </a:solidFill>
                </a:endParaRPr>
              </a:p>
            </p:txBody>
          </p:sp>
        </mc:Choice>
        <mc:Fallback xmlns="">
          <p:sp>
            <p:nvSpPr>
              <p:cNvPr id="7" name="Объект 5">
                <a:extLst>
                  <a:ext uri="{FF2B5EF4-FFF2-40B4-BE49-F238E27FC236}">
                    <a16:creationId xmlns:a16="http://schemas.microsoft.com/office/drawing/2014/main" id="{8C0B81DA-08C3-47C8-82E9-BC043A5CD4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424936" cy="821144"/>
              </a:xfrm>
              <a:prstGeom prst="rect">
                <a:avLst/>
              </a:prstGeom>
              <a:blipFill>
                <a:blip r:embed="rId5"/>
                <a:stretch>
                  <a:fillRect l="-1085" t="-5224" b="-1865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D12B99D7-B9EC-4694-AFB5-3B69C114B5FE}"/>
                  </a:ext>
                </a:extLst>
              </p:cNvPr>
              <p:cNvSpPr/>
              <p:nvPr/>
            </p:nvSpPr>
            <p:spPr>
              <a:xfrm>
                <a:off x="1115616" y="1588419"/>
                <a:ext cx="7160806" cy="89037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240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p>
                        <m:e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ru-RU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−плотность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D12B99D7-B9EC-4694-AFB5-3B69C114B5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1588419"/>
                <a:ext cx="7160806" cy="89037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48383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28D5597-04D3-7E44-BEC9-F43437417FBD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Непрерывные случайные величины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7A1BBBD-B779-9246-A5BC-0F84350389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3608" y="2763070"/>
            <a:ext cx="6421066" cy="3404184"/>
          </a:xfrm>
          <a:prstGeom prst="rect">
            <a:avLst/>
          </a:prstGeom>
        </p:spPr>
      </p:pic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41A040BD-8772-464A-BF45-1F9E418BC6C0}"/>
              </a:ext>
            </a:extLst>
          </p:cNvPr>
          <p:cNvCxnSpPr>
            <a:cxnSpLocks/>
          </p:cNvCxnSpPr>
          <p:nvPr/>
        </p:nvCxnSpPr>
        <p:spPr>
          <a:xfrm>
            <a:off x="2915816" y="4797152"/>
            <a:ext cx="216024" cy="504057"/>
          </a:xfrm>
          <a:prstGeom prst="straightConnector1">
            <a:avLst/>
          </a:prstGeom>
          <a:ln w="1905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81BDB4A4-4321-D343-A093-6E35CD0BD22B}"/>
                  </a:ext>
                </a:extLst>
              </p:cNvPr>
              <p:cNvSpPr/>
              <p:nvPr/>
            </p:nvSpPr>
            <p:spPr>
              <a:xfrm>
                <a:off x="1979712" y="4169710"/>
                <a:ext cx="150310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81BDB4A4-4321-D343-A093-6E35CD0BD2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9712" y="4169710"/>
                <a:ext cx="1503104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3FF404F2-B360-5E41-A854-2D2A5720AB0C}"/>
                  </a:ext>
                </a:extLst>
              </p:cNvPr>
              <p:cNvSpPr/>
              <p:nvPr/>
            </p:nvSpPr>
            <p:spPr>
              <a:xfrm>
                <a:off x="3707904" y="4797152"/>
                <a:ext cx="42639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>
                          <a:solidFill>
                            <a:srgbClr val="0059A9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ru-RU" sz="2400" dirty="0"/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3FF404F2-B360-5E41-A854-2D2A5720AB0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7904" y="4797152"/>
                <a:ext cx="426399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A9AA9484-226D-4DFC-8AC4-97DFF940232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424936" cy="821144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Функция распределения </a:t>
                </a:r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функция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которая определяет вероятность события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то есть 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endParaRPr lang="ru-RU" sz="2400" dirty="0">
                  <a:solidFill>
                    <a:srgbClr val="3A3A3A"/>
                  </a:solidFill>
                </a:endParaRPr>
              </a:p>
            </p:txBody>
          </p:sp>
        </mc:Choice>
        <mc:Fallback xmlns="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A9AA9484-226D-4DFC-8AC4-97DFF94023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424936" cy="821144"/>
              </a:xfrm>
              <a:prstGeom prst="rect">
                <a:avLst/>
              </a:prstGeom>
              <a:blipFill>
                <a:blip r:embed="rId9"/>
                <a:stretch>
                  <a:fillRect l="-1085" t="-5224" b="-1865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98CB0B51-4C61-4833-AF90-62DB4095A06F}"/>
                  </a:ext>
                </a:extLst>
              </p:cNvPr>
              <p:cNvSpPr/>
              <p:nvPr/>
            </p:nvSpPr>
            <p:spPr>
              <a:xfrm>
                <a:off x="1115616" y="1588419"/>
                <a:ext cx="7160806" cy="89037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240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p>
                        <m:e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ru-RU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−плотность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98CB0B51-4C61-4833-AF90-62DB4095A06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1588419"/>
                <a:ext cx="7160806" cy="89037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27035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1" name="applause.wav"/>
          </p:stSnd>
        </p:sndAc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AED6EB5-553C-41C4-85DB-382F2FA239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009" y="2758945"/>
            <a:ext cx="6452592" cy="3420898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28D5597-04D3-7E44-BEC9-F43437417FBD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Непрерывные случайные величины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81BDB4A4-4321-D343-A093-6E35CD0BD22B}"/>
                  </a:ext>
                </a:extLst>
              </p:cNvPr>
              <p:cNvSpPr/>
              <p:nvPr/>
            </p:nvSpPr>
            <p:spPr>
              <a:xfrm>
                <a:off x="2192356" y="3685888"/>
                <a:ext cx="150310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81BDB4A4-4321-D343-A093-6E35CD0BD2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2356" y="3685888"/>
                <a:ext cx="1503104" cy="461665"/>
              </a:xfrm>
              <a:prstGeom prst="rect">
                <a:avLst/>
              </a:prstGeom>
              <a:blipFill>
                <a:blip r:embed="rId5"/>
                <a:stretch>
                  <a:fillRect b="-1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3FF404F2-B360-5E41-A854-2D2A5720AB0C}"/>
                  </a:ext>
                </a:extLst>
              </p:cNvPr>
              <p:cNvSpPr/>
              <p:nvPr/>
            </p:nvSpPr>
            <p:spPr>
              <a:xfrm>
                <a:off x="4610828" y="4689414"/>
                <a:ext cx="42639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3FF404F2-B360-5E41-A854-2D2A5720AB0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0828" y="4689414"/>
                <a:ext cx="426399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EDE6FD05-1695-4C4A-8AE4-F561A4B340E0}"/>
              </a:ext>
            </a:extLst>
          </p:cNvPr>
          <p:cNvCxnSpPr>
            <a:cxnSpLocks/>
          </p:cNvCxnSpPr>
          <p:nvPr/>
        </p:nvCxnSpPr>
        <p:spPr>
          <a:xfrm flipH="1">
            <a:off x="1691680" y="4147553"/>
            <a:ext cx="2880321" cy="0"/>
          </a:xfrm>
          <a:prstGeom prst="line">
            <a:avLst/>
          </a:prstGeom>
          <a:ln w="25400">
            <a:solidFill>
              <a:srgbClr val="28516A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ED938FBB-C81E-234E-96FC-EC3FC427DE0C}"/>
              </a:ext>
            </a:extLst>
          </p:cNvPr>
          <p:cNvCxnSpPr>
            <a:cxnSpLocks/>
          </p:cNvCxnSpPr>
          <p:nvPr/>
        </p:nvCxnSpPr>
        <p:spPr>
          <a:xfrm flipV="1">
            <a:off x="4586745" y="4147554"/>
            <a:ext cx="0" cy="1441686"/>
          </a:xfrm>
          <a:prstGeom prst="line">
            <a:avLst/>
          </a:prstGeom>
          <a:ln w="25400">
            <a:solidFill>
              <a:srgbClr val="28516A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1671DDBB-61AD-4422-9CDA-6329B818AB55}"/>
                  </a:ext>
                </a:extLst>
              </p:cNvPr>
              <p:cNvSpPr/>
              <p:nvPr/>
            </p:nvSpPr>
            <p:spPr>
              <a:xfrm>
                <a:off x="1115616" y="1588419"/>
                <a:ext cx="7160806" cy="89037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240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p>
                        <m:e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ru-RU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−плотность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1671DDBB-61AD-4422-9CDA-6329B818AB5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1588419"/>
                <a:ext cx="7160806" cy="89037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Объект 5">
                <a:extLst>
                  <a:ext uri="{FF2B5EF4-FFF2-40B4-BE49-F238E27FC236}">
                    <a16:creationId xmlns:a16="http://schemas.microsoft.com/office/drawing/2014/main" id="{8B8940E8-831C-400A-A235-44B70F943B8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424936" cy="821144"/>
              </a:xfrm>
              <a:prstGeom prst="rect">
                <a:avLst/>
              </a:prstGeom>
            </p:spPr>
            <p:txBody>
              <a:bodyPr vert="horz" lIns="90000" tIns="4680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Функция распределения </a:t>
                </a:r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функция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которая определяет вероятность события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то есть 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endParaRPr lang="ru-RU" sz="2400" dirty="0">
                  <a:solidFill>
                    <a:srgbClr val="3A3A3A"/>
                  </a:solidFill>
                </a:endParaRPr>
              </a:p>
            </p:txBody>
          </p:sp>
        </mc:Choice>
        <mc:Fallback xmlns="">
          <p:sp>
            <p:nvSpPr>
              <p:cNvPr id="14" name="Объект 5">
                <a:extLst>
                  <a:ext uri="{FF2B5EF4-FFF2-40B4-BE49-F238E27FC236}">
                    <a16:creationId xmlns:a16="http://schemas.microsoft.com/office/drawing/2014/main" id="{8B8940E8-831C-400A-A235-44B70F943B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424936" cy="821144"/>
              </a:xfrm>
              <a:prstGeom prst="rect">
                <a:avLst/>
              </a:prstGeom>
              <a:blipFill>
                <a:blip r:embed="rId8"/>
                <a:stretch>
                  <a:fillRect l="-1085" t="-5224" b="-1865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90772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Важные свойства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0F81A8-A5CA-4E82-A504-924426C67B12}"/>
              </a:ext>
            </a:extLst>
          </p:cNvPr>
          <p:cNvSpPr txBox="1"/>
          <p:nvPr/>
        </p:nvSpPr>
        <p:spPr>
          <a:xfrm>
            <a:off x="611560" y="692696"/>
            <a:ext cx="828092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28516A"/>
              </a:buClr>
              <a:buFont typeface="+mj-lt"/>
              <a:buAutoNum type="arabicPeriod"/>
            </a:pPr>
            <a:r>
              <a:rPr lang="ru-RU" sz="2400" dirty="0">
                <a:solidFill>
                  <a:srgbClr val="373737"/>
                </a:solidFill>
                <a:ea typeface="Cambria Math" panose="02040503050406030204" pitchFamily="18" charset="0"/>
              </a:rPr>
              <a:t>Плотность определена только для непрерывных случайных величин</a:t>
            </a:r>
          </a:p>
          <a:p>
            <a:pPr marL="457200" indent="-457200">
              <a:buClr>
                <a:srgbClr val="28516A"/>
              </a:buClr>
              <a:buFont typeface="+mj-lt"/>
              <a:buAutoNum type="arabicPeriod"/>
            </a:pPr>
            <a:endParaRPr lang="en-US" sz="2400" b="0" dirty="0">
              <a:solidFill>
                <a:srgbClr val="0059A9"/>
              </a:solidFill>
              <a:ea typeface="Cambria Math" panose="02040503050406030204" pitchFamily="18" charset="0"/>
            </a:endParaRPr>
          </a:p>
          <a:p>
            <a:pPr>
              <a:buClr>
                <a:srgbClr val="28516A"/>
              </a:buClr>
            </a:pPr>
            <a:endParaRPr lang="ru-RU" sz="2400" dirty="0">
              <a:solidFill>
                <a:srgbClr val="28516A"/>
              </a:solidFill>
              <a:ea typeface="Cambria Math" panose="02040503050406030204" pitchFamily="18" charset="0"/>
            </a:endParaRPr>
          </a:p>
          <a:p>
            <a:pPr>
              <a:buClr>
                <a:srgbClr val="28516A"/>
              </a:buClr>
            </a:pPr>
            <a:endParaRPr lang="en-US" sz="2400" i="1" dirty="0">
              <a:solidFill>
                <a:srgbClr val="0059A9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>
              <a:buClr>
                <a:srgbClr val="28516A"/>
              </a:buClr>
            </a:pPr>
            <a:endParaRPr lang="ru-RU" sz="2400" dirty="0">
              <a:solidFill>
                <a:srgbClr val="0059A9"/>
              </a:solidFill>
              <a:latin typeface="Myriad Pro" panose="020B0503030403020204" pitchFamily="34" charset="0"/>
              <a:ea typeface="Cambria Math" panose="02040503050406030204" pitchFamily="18" charset="0"/>
            </a:endParaRPr>
          </a:p>
          <a:p>
            <a:pPr>
              <a:buClr>
                <a:srgbClr val="28516A"/>
              </a:buClr>
            </a:pPr>
            <a:endParaRPr lang="en-US" sz="2400" dirty="0">
              <a:solidFill>
                <a:srgbClr val="0059A9"/>
              </a:solidFill>
              <a:latin typeface="Myriad Pro" panose="020B0503030403020204" pitchFamily="34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823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План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FB5C51AB-9293-4D7E-9658-40A827DA19B4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920880" cy="3645104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Узнаем, есть ли в мире случайности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Обсудим процесс порождения данных и невежество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Вспомним основные понятия теории вероятностей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Поговорим, какими бывают распределения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Научимся считать описательные статистики </a:t>
            </a:r>
          </a:p>
        </p:txBody>
      </p:sp>
    </p:spTree>
    <p:extLst>
      <p:ext uri="{BB962C8B-B14F-4D97-AF65-F5344CB8AC3E}">
        <p14:creationId xmlns:p14="http://schemas.microsoft.com/office/powerpoint/2010/main" val="3232414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Важные свойства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09F0D6B-D627-4863-AAAD-42CBA26F82DC}"/>
                  </a:ext>
                </a:extLst>
              </p:cNvPr>
              <p:cNvSpPr txBox="1"/>
              <p:nvPr/>
            </p:nvSpPr>
            <p:spPr>
              <a:xfrm>
                <a:off x="611560" y="692696"/>
                <a:ext cx="8280920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ea typeface="Cambria Math" panose="02040503050406030204" pitchFamily="18" charset="0"/>
                  </a:rPr>
                  <a:t>Плотность определена только для непрерывных случайных величин</a:t>
                </a: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b="0" dirty="0">
                  <a:solidFill>
                    <a:srgbClr val="0059A9"/>
                  </a:solidFill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b="0" dirty="0">
                    <a:solidFill>
                      <a:srgbClr val="0059A9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ru-RU" sz="2400" b="0" dirty="0">
                  <a:solidFill>
                    <a:srgbClr val="28516A"/>
                  </a:solidFill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28516A"/>
                  </a:solidFill>
                  <a:ea typeface="Cambria Math" panose="02040503050406030204" pitchFamily="18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i="1" dirty="0">
                  <a:solidFill>
                    <a:srgbClr val="0059A9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buClr>
                    <a:srgbClr val="28516A"/>
                  </a:buClr>
                </a:pPr>
                <a:endParaRPr lang="ru-RU" sz="2400" dirty="0">
                  <a:solidFill>
                    <a:srgbClr val="0059A9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dirty="0">
                  <a:solidFill>
                    <a:srgbClr val="0059A9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09F0D6B-D627-4863-AAAD-42CBA26F82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280920" cy="3046988"/>
              </a:xfrm>
              <a:prstGeom prst="rect">
                <a:avLst/>
              </a:prstGeom>
              <a:blipFill>
                <a:blip r:embed="rId4"/>
                <a:stretch>
                  <a:fillRect l="-1177" t="-180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88470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Важные свойства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7F536A2-7E61-4F0E-A86E-FB26A2F460F5}"/>
                  </a:ext>
                </a:extLst>
              </p:cNvPr>
              <p:cNvSpPr txBox="1"/>
              <p:nvPr/>
            </p:nvSpPr>
            <p:spPr>
              <a:xfrm>
                <a:off x="611560" y="692696"/>
                <a:ext cx="8280920" cy="35345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ea typeface="Cambria Math" panose="02040503050406030204" pitchFamily="18" charset="0"/>
                  </a:rPr>
                  <a:t>Плотность определена только для непрерывных случайных величин</a:t>
                </a: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b="0" dirty="0">
                  <a:solidFill>
                    <a:srgbClr val="0059A9"/>
                  </a:solidFill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b="0" dirty="0">
                    <a:solidFill>
                      <a:srgbClr val="0059A9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ru-RU" sz="2400" b="0" dirty="0">
                  <a:solidFill>
                    <a:srgbClr val="28516A"/>
                  </a:solidFill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28516A"/>
                  </a:solidFill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b="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∞</m:t>
                        </m:r>
                      </m:sub>
                      <m:sup>
                        <m:r>
                          <a:rPr lang="ru-RU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𝑑𝑡</m:t>
                        </m:r>
                      </m:e>
                    </m:nary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=1,      </m:t>
                    </m:r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≥0   ∀ 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i="1" dirty="0">
                  <a:solidFill>
                    <a:srgbClr val="0059A9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buClr>
                    <a:srgbClr val="28516A"/>
                  </a:buClr>
                </a:pPr>
                <a:endParaRPr lang="ru-RU" sz="2400" dirty="0">
                  <a:solidFill>
                    <a:srgbClr val="0059A9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dirty="0">
                  <a:solidFill>
                    <a:srgbClr val="0059A9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7F536A2-7E61-4F0E-A86E-FB26A2F460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280920" cy="3534557"/>
              </a:xfrm>
              <a:prstGeom prst="rect">
                <a:avLst/>
              </a:prstGeom>
              <a:blipFill>
                <a:blip r:embed="rId4"/>
                <a:stretch>
                  <a:fillRect l="-1177" t="-155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232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Важные свойства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5DC2484-3761-42A9-876D-489B72290DBC}"/>
                  </a:ext>
                </a:extLst>
              </p:cNvPr>
              <p:cNvSpPr txBox="1"/>
              <p:nvPr/>
            </p:nvSpPr>
            <p:spPr>
              <a:xfrm>
                <a:off x="611560" y="692696"/>
                <a:ext cx="8280920" cy="39038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ea typeface="Cambria Math" panose="02040503050406030204" pitchFamily="18" charset="0"/>
                  </a:rPr>
                  <a:t>Плотность определена только для непрерывных случайных величин</a:t>
                </a: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b="0" dirty="0">
                  <a:solidFill>
                    <a:srgbClr val="0059A9"/>
                  </a:solidFill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b="0" dirty="0">
                    <a:solidFill>
                      <a:srgbClr val="0059A9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ru-RU" sz="2400" b="0" dirty="0">
                  <a:solidFill>
                    <a:srgbClr val="28516A"/>
                  </a:solidFill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28516A"/>
                  </a:solidFill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b="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∞</m:t>
                        </m:r>
                      </m:sub>
                      <m:sup>
                        <m:r>
                          <a:rPr lang="ru-RU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𝑑𝑡</m:t>
                        </m:r>
                      </m:e>
                    </m:nary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=1,      </m:t>
                    </m:r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≥0   ∀ 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i="1" dirty="0">
                  <a:solidFill>
                    <a:srgbClr val="0059A9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dirty="0">
                    <a:solidFill>
                      <a:srgbClr val="0059A9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не убывает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лежит между 0 и 1</a:t>
                </a: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0059A9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dirty="0">
                  <a:solidFill>
                    <a:srgbClr val="0059A9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5DC2484-3761-42A9-876D-489B72290D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280920" cy="3903889"/>
              </a:xfrm>
              <a:prstGeom prst="rect">
                <a:avLst/>
              </a:prstGeom>
              <a:blipFill>
                <a:blip r:embed="rId4"/>
                <a:stretch>
                  <a:fillRect l="-1177" t="-140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26868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Важные свойства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23FF2D6-ED8E-4190-BBC9-4DB7BA4D56CA}"/>
                  </a:ext>
                </a:extLst>
              </p:cNvPr>
              <p:cNvSpPr txBox="1"/>
              <p:nvPr/>
            </p:nvSpPr>
            <p:spPr>
              <a:xfrm>
                <a:off x="611560" y="692696"/>
                <a:ext cx="8280920" cy="44128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ea typeface="Cambria Math" panose="02040503050406030204" pitchFamily="18" charset="0"/>
                  </a:rPr>
                  <a:t>Плотность определена только для непрерывных случайных величин</a:t>
                </a: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b="0" dirty="0">
                  <a:solidFill>
                    <a:srgbClr val="0059A9"/>
                  </a:solidFill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b="0" dirty="0">
                    <a:solidFill>
                      <a:srgbClr val="0059A9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ru-RU" sz="2400" b="0" dirty="0">
                  <a:solidFill>
                    <a:srgbClr val="28516A"/>
                  </a:solidFill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28516A"/>
                  </a:solidFill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b="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∞</m:t>
                        </m:r>
                      </m:sub>
                      <m:sup>
                        <m:r>
                          <a:rPr lang="ru-RU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𝑑𝑡</m:t>
                        </m:r>
                      </m:e>
                    </m:nary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=1,      </m:t>
                    </m:r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≥0   ∀ 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i="1" dirty="0">
                  <a:solidFill>
                    <a:srgbClr val="0059A9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dirty="0">
                    <a:solidFill>
                      <a:srgbClr val="0059A9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не убывает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лежит между 0 и 1</a:t>
                </a: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0059A9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ℙ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  <m:sup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𝑑𝑡</m:t>
                        </m:r>
                      </m:e>
                    </m:nary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dirty="0">
                  <a:solidFill>
                    <a:srgbClr val="0059A9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23FF2D6-ED8E-4190-BBC9-4DB7BA4D56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280920" cy="4412811"/>
              </a:xfrm>
              <a:prstGeom prst="rect">
                <a:avLst/>
              </a:prstGeom>
              <a:blipFill>
                <a:blip r:embed="rId4"/>
                <a:stretch>
                  <a:fillRect l="-1177" t="-124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32299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Важные свойства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4EC1B47-F533-344F-BB46-6ED17D2D1A9B}"/>
                  </a:ext>
                </a:extLst>
              </p:cNvPr>
              <p:cNvSpPr txBox="1"/>
              <p:nvPr/>
            </p:nvSpPr>
            <p:spPr>
              <a:xfrm>
                <a:off x="611560" y="692696"/>
                <a:ext cx="8280920" cy="515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ea typeface="Cambria Math" panose="02040503050406030204" pitchFamily="18" charset="0"/>
                  </a:rPr>
                  <a:t>Плотность определена только для непрерывных случайных величин</a:t>
                </a: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b="0" dirty="0">
                  <a:solidFill>
                    <a:srgbClr val="0059A9"/>
                  </a:solidFill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b="0" dirty="0">
                    <a:solidFill>
                      <a:srgbClr val="0059A9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ru-RU" sz="2400" b="0" dirty="0">
                  <a:solidFill>
                    <a:srgbClr val="28516A"/>
                  </a:solidFill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28516A"/>
                  </a:solidFill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b="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∞</m:t>
                        </m:r>
                      </m:sub>
                      <m:sup>
                        <m:r>
                          <a:rPr lang="ru-RU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𝑑𝑡</m:t>
                        </m:r>
                      </m:e>
                    </m:nary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=1,      </m:t>
                    </m:r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≥0   ∀ 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i="1" dirty="0">
                  <a:solidFill>
                    <a:srgbClr val="0059A9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dirty="0">
                    <a:solidFill>
                      <a:srgbClr val="0059A9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не убывает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лежит между 0 и 1</a:t>
                </a: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0059A9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ℙ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  <m:sup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𝑑𝑡</m:t>
                        </m:r>
                      </m:e>
                    </m:nary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0059A9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Вероятность того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что непрерывная случайная величина попадёт в точку, равна нулю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4EC1B47-F533-344F-BB46-6ED17D2D1A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280920" cy="5151475"/>
              </a:xfrm>
              <a:prstGeom prst="rect">
                <a:avLst/>
              </a:prstGeom>
              <a:blipFill>
                <a:blip r:embed="rId4"/>
                <a:stretch>
                  <a:fillRect l="-1177" t="-1065" r="-662" b="-177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13126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95537" y="116632"/>
            <a:ext cx="8640960" cy="633670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Ins="0" bIns="0" anchor="ctr">
            <a:noAutofit/>
          </a:bodyPr>
          <a:lstStyle>
            <a:defPPr>
              <a:defRPr lang="ru-RU"/>
            </a:defPPr>
            <a:lvl1pPr>
              <a:defRPr sz="3200" b="1">
                <a:solidFill>
                  <a:srgbClr val="28516A"/>
                </a:solidFill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yriad Pro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yriad Pro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yriad Pro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9pPr>
          </a:lstStyle>
          <a:p>
            <a:pPr algn="ctr"/>
            <a:r>
              <a:rPr lang="ru-RU" altLang="ru-RU" dirty="0"/>
              <a:t>Характеристики случайных величин</a:t>
            </a:r>
          </a:p>
        </p:txBody>
      </p:sp>
    </p:spTree>
    <p:extLst>
      <p:ext uri="{BB962C8B-B14F-4D97-AF65-F5344CB8AC3E}">
        <p14:creationId xmlns:p14="http://schemas.microsoft.com/office/powerpoint/2010/main" val="849283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Математическое ожидание</a:t>
            </a:r>
          </a:p>
        </p:txBody>
      </p:sp>
      <p:sp>
        <p:nvSpPr>
          <p:cNvPr id="7" name="Объект 5">
            <a:extLst>
              <a:ext uri="{FF2B5EF4-FFF2-40B4-BE49-F238E27FC236}">
                <a16:creationId xmlns:a16="http://schemas.microsoft.com/office/drawing/2014/main" id="{35163E1A-5B9F-4E1A-9D32-5C428CB49BF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136904" cy="850203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Математическое ожидание </a:t>
            </a:r>
            <a:r>
              <a:rPr lang="ru-RU" sz="2400" dirty="0">
                <a:solidFill>
                  <a:srgbClr val="373737"/>
                </a:solidFill>
              </a:rPr>
              <a:t>–</a:t>
            </a:r>
            <a:r>
              <a:rPr lang="ru-RU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среднее значение случайной величины </a:t>
            </a:r>
            <a:endParaRPr lang="en-US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B9CF7234-7D65-4A36-90A3-4F1BC91B5E69}"/>
                  </a:ext>
                </a:extLst>
              </p:cNvPr>
              <p:cNvSpPr/>
              <p:nvPr/>
            </p:nvSpPr>
            <p:spPr>
              <a:xfrm>
                <a:off x="537945" y="1475828"/>
                <a:ext cx="3591240" cy="1100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ℙ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m:rPr>
                              <m:nor/>
                            </m:rPr>
                            <a:rPr lang="ru-RU" sz="2400" dirty="0">
                              <a:solidFill>
                                <a:srgbClr val="28516A"/>
                              </a:solidFill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B9CF7234-7D65-4A36-90A3-4F1BC91B5E6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945" y="1475828"/>
                <a:ext cx="3591240" cy="110055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29B394C2-B6BF-4EE4-8BC8-C57626568384}"/>
                  </a:ext>
                </a:extLst>
              </p:cNvPr>
              <p:cNvSpPr/>
              <p:nvPr/>
            </p:nvSpPr>
            <p:spPr>
              <a:xfrm>
                <a:off x="4716236" y="1578787"/>
                <a:ext cx="3220690" cy="9087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+∞</m:t>
                          </m:r>
                        </m:sup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29B394C2-B6BF-4EE4-8BC8-C576265683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6236" y="1578787"/>
                <a:ext cx="3220690" cy="9087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48292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Математическое ожидание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54EDAB6-2EE1-414B-B146-2805AAA5C4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520" y="2686252"/>
            <a:ext cx="4186515" cy="308807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0" name="Таблица 9">
                <a:extLst>
                  <a:ext uri="{FF2B5EF4-FFF2-40B4-BE49-F238E27FC236}">
                    <a16:creationId xmlns:a16="http://schemas.microsoft.com/office/drawing/2014/main" id="{7D0689DB-C8F6-4F94-937D-0AD74EA6948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11464193"/>
                  </p:ext>
                </p:extLst>
              </p:nvPr>
            </p:nvGraphicFramePr>
            <p:xfrm>
              <a:off x="4753432" y="3522598"/>
              <a:ext cx="4032446" cy="1233424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481307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905243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9974517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−12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ℙ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0" name="Таблица 9">
                <a:extLst>
                  <a:ext uri="{FF2B5EF4-FFF2-40B4-BE49-F238E27FC236}">
                    <a16:creationId xmlns:a16="http://schemas.microsoft.com/office/drawing/2014/main" id="{7D0689DB-C8F6-4F94-937D-0AD74EA6948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11464193"/>
                  </p:ext>
                </p:extLst>
              </p:nvPr>
            </p:nvGraphicFramePr>
            <p:xfrm>
              <a:off x="4753432" y="3522598"/>
              <a:ext cx="4032446" cy="1233424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481307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905243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99745174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r="-172541" b="-17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4865" r="-184459" b="-17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88235" r="-100735" b="-17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391111" r="-1481" b="-17105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776224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t="-59375" r="-172541" b="-15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4865" t="-59375" r="-184459" b="-15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88235" t="-59375" r="-100735" b="-15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391111" t="-59375" r="-1481" b="-156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2" name="Объект 5">
            <a:extLst>
              <a:ext uri="{FF2B5EF4-FFF2-40B4-BE49-F238E27FC236}">
                <a16:creationId xmlns:a16="http://schemas.microsoft.com/office/drawing/2014/main" id="{EAE405E6-864F-4504-B0C1-E390E6A13054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136904" cy="850203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Математическое ожидание </a:t>
            </a:r>
            <a:r>
              <a:rPr lang="ru-RU" sz="2400" dirty="0">
                <a:solidFill>
                  <a:srgbClr val="373737"/>
                </a:solidFill>
              </a:rPr>
              <a:t>–</a:t>
            </a:r>
            <a:r>
              <a:rPr lang="ru-RU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среднее значение случайной величины </a:t>
            </a:r>
            <a:endParaRPr lang="en-US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FE06370E-065D-42A4-9B36-365D9F03C340}"/>
                  </a:ext>
                </a:extLst>
              </p:cNvPr>
              <p:cNvSpPr/>
              <p:nvPr/>
            </p:nvSpPr>
            <p:spPr>
              <a:xfrm>
                <a:off x="537945" y="1475828"/>
                <a:ext cx="3591240" cy="1100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ℙ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m:rPr>
                              <m:nor/>
                            </m:rPr>
                            <a:rPr lang="ru-RU" sz="2400" dirty="0">
                              <a:solidFill>
                                <a:srgbClr val="28516A"/>
                              </a:solidFill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FE06370E-065D-42A4-9B36-365D9F03C34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945" y="1475828"/>
                <a:ext cx="3591240" cy="110055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5901718C-BF29-4681-B228-42CEC776DA44}"/>
                  </a:ext>
                </a:extLst>
              </p:cNvPr>
              <p:cNvSpPr/>
              <p:nvPr/>
            </p:nvSpPr>
            <p:spPr>
              <a:xfrm>
                <a:off x="4716236" y="1578787"/>
                <a:ext cx="3220690" cy="9087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+∞</m:t>
                          </m:r>
                        </m:sup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5901718C-BF29-4681-B228-42CEC776DA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6236" y="1578787"/>
                <a:ext cx="3220690" cy="90871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05F54DD7-FF3B-4A97-8844-55E29C60DC8E}"/>
              </a:ext>
            </a:extLst>
          </p:cNvPr>
          <p:cNvSpPr/>
          <p:nvPr/>
        </p:nvSpPr>
        <p:spPr>
          <a:xfrm>
            <a:off x="4753432" y="2655708"/>
            <a:ext cx="26388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лотерея</a:t>
            </a:r>
          </a:p>
        </p:txBody>
      </p:sp>
    </p:spTree>
    <p:extLst>
      <p:ext uri="{BB962C8B-B14F-4D97-AF65-F5344CB8AC3E}">
        <p14:creationId xmlns:p14="http://schemas.microsoft.com/office/powerpoint/2010/main" val="2076411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Математическое ожидание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48DDDB0A-C298-9C44-A8D9-4D1CEB335978}"/>
                  </a:ext>
                </a:extLst>
              </p:cNvPr>
              <p:cNvSpPr/>
              <p:nvPr/>
            </p:nvSpPr>
            <p:spPr>
              <a:xfrm>
                <a:off x="683568" y="5805264"/>
                <a:ext cx="7200800" cy="600164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0"/>
                  </a:spcBef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−12⋅</m:t>
                      </m:r>
                      <m:r>
                        <a:rPr lang="ru-RU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.5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+0⋅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0.25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+10⋅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0.25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=−3.5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рубля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48DDDB0A-C298-9C44-A8D9-4D1CEB33597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5805264"/>
                <a:ext cx="7200800" cy="6001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8011ADB-AF85-0C4D-A6E1-53404551D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520" y="2686252"/>
            <a:ext cx="4186515" cy="308807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Таблица 3">
                <a:extLst>
                  <a:ext uri="{FF2B5EF4-FFF2-40B4-BE49-F238E27FC236}">
                    <a16:creationId xmlns:a16="http://schemas.microsoft.com/office/drawing/2014/main" id="{DF1C56C4-2EDA-4A5B-AEE1-7E6F0F23CF0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78296474"/>
                  </p:ext>
                </p:extLst>
              </p:nvPr>
            </p:nvGraphicFramePr>
            <p:xfrm>
              <a:off x="4753432" y="3522598"/>
              <a:ext cx="4032446" cy="1233424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481307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905243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9974517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−12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ℙ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ru-RU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C0504D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ru-RU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ru-RU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C0504D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ru-RU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C0504D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Таблица 3">
                <a:extLst>
                  <a:ext uri="{FF2B5EF4-FFF2-40B4-BE49-F238E27FC236}">
                    <a16:creationId xmlns:a16="http://schemas.microsoft.com/office/drawing/2014/main" id="{DF1C56C4-2EDA-4A5B-AEE1-7E6F0F23CF0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78296474"/>
                  </p:ext>
                </p:extLst>
              </p:nvPr>
            </p:nvGraphicFramePr>
            <p:xfrm>
              <a:off x="4753432" y="3522598"/>
              <a:ext cx="4032446" cy="1233424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481307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905243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99745174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r="-172541" b="-17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164865" r="-184459" b="-17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288235" r="-100735" b="-17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391111" r="-1481" b="-17105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776224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t="-59375" r="-172541" b="-15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164865" t="-59375" r="-184459" b="-15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288235" t="-59375" r="-100735" b="-15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391111" t="-59375" r="-1481" b="-156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0" name="Объект 5">
            <a:extLst>
              <a:ext uri="{FF2B5EF4-FFF2-40B4-BE49-F238E27FC236}">
                <a16:creationId xmlns:a16="http://schemas.microsoft.com/office/drawing/2014/main" id="{EAB1BB4C-1EF7-4A0D-BE8A-A38B5907ACA0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136904" cy="850203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Математическое ожидание </a:t>
            </a:r>
            <a:r>
              <a:rPr lang="ru-RU" sz="2400" dirty="0">
                <a:solidFill>
                  <a:srgbClr val="373737"/>
                </a:solidFill>
              </a:rPr>
              <a:t>–</a:t>
            </a:r>
            <a:r>
              <a:rPr lang="ru-RU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среднее значение случайной величины </a:t>
            </a:r>
            <a:endParaRPr lang="en-US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C1B17E26-366F-4F90-80EE-0603FD650444}"/>
                  </a:ext>
                </a:extLst>
              </p:cNvPr>
              <p:cNvSpPr/>
              <p:nvPr/>
            </p:nvSpPr>
            <p:spPr>
              <a:xfrm>
                <a:off x="537945" y="1475828"/>
                <a:ext cx="3591240" cy="1100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ℙ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m:rPr>
                              <m:nor/>
                            </m:rPr>
                            <a:rPr lang="ru-RU" sz="2400" dirty="0">
                              <a:solidFill>
                                <a:srgbClr val="28516A"/>
                              </a:solidFill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C1B17E26-366F-4F90-80EE-0603FD6504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945" y="1475828"/>
                <a:ext cx="3591240" cy="110055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CE1594DC-4FBA-4B95-A48C-86228ED94BC3}"/>
                  </a:ext>
                </a:extLst>
              </p:cNvPr>
              <p:cNvSpPr/>
              <p:nvPr/>
            </p:nvSpPr>
            <p:spPr>
              <a:xfrm>
                <a:off x="4716236" y="1578787"/>
                <a:ext cx="3220690" cy="9087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+∞</m:t>
                          </m:r>
                        </m:sup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CE1594DC-4FBA-4B95-A48C-86228ED94BC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6236" y="1578787"/>
                <a:ext cx="3220690" cy="90871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5A8920AE-09B1-476B-A082-DBBA508484C4}"/>
              </a:ext>
            </a:extLst>
          </p:cNvPr>
          <p:cNvSpPr/>
          <p:nvPr/>
        </p:nvSpPr>
        <p:spPr>
          <a:xfrm>
            <a:off x="4753432" y="2655708"/>
            <a:ext cx="26388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лотерея</a:t>
            </a:r>
          </a:p>
        </p:txBody>
      </p:sp>
    </p:spTree>
    <p:extLst>
      <p:ext uri="{BB962C8B-B14F-4D97-AF65-F5344CB8AC3E}">
        <p14:creationId xmlns:p14="http://schemas.microsoft.com/office/powerpoint/2010/main" val="56095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Математическое ожидание</a:t>
            </a:r>
          </a:p>
        </p:txBody>
      </p:sp>
      <p:sp>
        <p:nvSpPr>
          <p:cNvPr id="19" name="Объект 5">
            <a:extLst>
              <a:ext uri="{FF2B5EF4-FFF2-40B4-BE49-F238E27FC236}">
                <a16:creationId xmlns:a16="http://schemas.microsoft.com/office/drawing/2014/main" id="{B400DF66-8594-44DA-BEA6-3453BA80E4BB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136904" cy="850203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Математическое ожидание </a:t>
            </a:r>
            <a:r>
              <a:rPr lang="ru-RU" sz="2400" dirty="0">
                <a:solidFill>
                  <a:srgbClr val="373737"/>
                </a:solidFill>
              </a:rPr>
              <a:t>–</a:t>
            </a:r>
            <a:r>
              <a:rPr lang="ru-RU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среднее значение случайной величины </a:t>
            </a:r>
            <a:endParaRPr lang="en-US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C9F7067C-1390-4D99-8FCA-1C829F2A17D3}"/>
                  </a:ext>
                </a:extLst>
              </p:cNvPr>
              <p:cNvSpPr/>
              <p:nvPr/>
            </p:nvSpPr>
            <p:spPr>
              <a:xfrm>
                <a:off x="537945" y="1475828"/>
                <a:ext cx="3591240" cy="1100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ℙ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m:rPr>
                              <m:nor/>
                            </m:rPr>
                            <a:rPr lang="ru-RU" sz="2400" dirty="0">
                              <a:solidFill>
                                <a:srgbClr val="28516A"/>
                              </a:solidFill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C9F7067C-1390-4D99-8FCA-1C829F2A17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945" y="1475828"/>
                <a:ext cx="3591240" cy="110055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FC3CB6E6-0369-425C-9059-5D71549599E8}"/>
                  </a:ext>
                </a:extLst>
              </p:cNvPr>
              <p:cNvSpPr/>
              <p:nvPr/>
            </p:nvSpPr>
            <p:spPr>
              <a:xfrm>
                <a:off x="4716236" y="1578787"/>
                <a:ext cx="3220690" cy="9087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+∞</m:t>
                          </m:r>
                        </m:sup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FC3CB6E6-0369-425C-9059-5D71549599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6236" y="1578787"/>
                <a:ext cx="3220690" cy="9087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EDE69FA5-6122-424B-AFDA-E0EDCBD5AC3D}"/>
                  </a:ext>
                </a:extLst>
              </p:cNvPr>
              <p:cNvSpPr/>
              <p:nvPr/>
            </p:nvSpPr>
            <p:spPr>
              <a:xfrm>
                <a:off x="1117929" y="2641202"/>
                <a:ext cx="87786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EDE69FA5-6122-424B-AFDA-E0EDCBD5AC3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7929" y="2641202"/>
                <a:ext cx="877869" cy="461665"/>
              </a:xfrm>
              <a:prstGeom prst="rect">
                <a:avLst/>
              </a:prstGeom>
              <a:blipFill>
                <a:blip r:embed="rId6"/>
                <a:stretch>
                  <a:fillRect l="-694" r="-694" b="-184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99534710-8820-4BF8-BFE8-225F6EBFCAF2}"/>
                  </a:ext>
                </a:extLst>
              </p:cNvPr>
              <p:cNvSpPr/>
              <p:nvPr/>
            </p:nvSpPr>
            <p:spPr>
              <a:xfrm>
                <a:off x="3078059" y="4310240"/>
                <a:ext cx="42543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99534710-8820-4BF8-BFE8-225F6EBFCA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8059" y="4310240"/>
                <a:ext cx="425436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E244A1D6-9BD5-4D08-AB8A-03705E8B73D2}"/>
                  </a:ext>
                </a:extLst>
              </p:cNvPr>
              <p:cNvSpPr/>
              <p:nvPr/>
            </p:nvSpPr>
            <p:spPr>
              <a:xfrm>
                <a:off x="1379323" y="4310240"/>
                <a:ext cx="43261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E244A1D6-9BD5-4D08-AB8A-03705E8B73D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9323" y="4310240"/>
                <a:ext cx="432618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Line">
            <a:extLst>
              <a:ext uri="{FF2B5EF4-FFF2-40B4-BE49-F238E27FC236}">
                <a16:creationId xmlns:a16="http://schemas.microsoft.com/office/drawing/2014/main" id="{83BDF521-A14B-43A2-87D5-34A3B23839F5}"/>
              </a:ext>
            </a:extLst>
          </p:cNvPr>
          <p:cNvSpPr/>
          <p:nvPr/>
        </p:nvSpPr>
        <p:spPr>
          <a:xfrm flipV="1">
            <a:off x="1986599" y="2921315"/>
            <a:ext cx="1" cy="1720260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3" name="Line">
            <a:extLst>
              <a:ext uri="{FF2B5EF4-FFF2-40B4-BE49-F238E27FC236}">
                <a16:creationId xmlns:a16="http://schemas.microsoft.com/office/drawing/2014/main" id="{7E9358C6-2FA2-46AC-B3C1-6220C67CE01C}"/>
              </a:ext>
            </a:extLst>
          </p:cNvPr>
          <p:cNvSpPr/>
          <p:nvPr/>
        </p:nvSpPr>
        <p:spPr>
          <a:xfrm>
            <a:off x="707824" y="4293230"/>
            <a:ext cx="3482537" cy="1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4" name="Line">
            <a:extLst>
              <a:ext uri="{FF2B5EF4-FFF2-40B4-BE49-F238E27FC236}">
                <a16:creationId xmlns:a16="http://schemas.microsoft.com/office/drawing/2014/main" id="{7AB7079A-2DEE-4474-A80E-3CF763018D45}"/>
              </a:ext>
            </a:extLst>
          </p:cNvPr>
          <p:cNvSpPr/>
          <p:nvPr/>
        </p:nvSpPr>
        <p:spPr>
          <a:xfrm>
            <a:off x="1619672" y="3276707"/>
            <a:ext cx="1658840" cy="1"/>
          </a:xfrm>
          <a:prstGeom prst="line">
            <a:avLst/>
          </a:prstGeom>
          <a:ln w="34925">
            <a:solidFill>
              <a:srgbClr val="28516A"/>
            </a:solidFill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35" name="Line">
            <a:extLst>
              <a:ext uri="{FF2B5EF4-FFF2-40B4-BE49-F238E27FC236}">
                <a16:creationId xmlns:a16="http://schemas.microsoft.com/office/drawing/2014/main" id="{E1177DBE-20C9-4514-A817-3BF8E4DEDB9F}"/>
              </a:ext>
            </a:extLst>
          </p:cNvPr>
          <p:cNvSpPr/>
          <p:nvPr/>
        </p:nvSpPr>
        <p:spPr>
          <a:xfrm>
            <a:off x="660362" y="4293230"/>
            <a:ext cx="959745" cy="1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6" name="Line">
            <a:extLst>
              <a:ext uri="{FF2B5EF4-FFF2-40B4-BE49-F238E27FC236}">
                <a16:creationId xmlns:a16="http://schemas.microsoft.com/office/drawing/2014/main" id="{C57BF09E-BA61-47C1-A4EC-7F94130FECE2}"/>
              </a:ext>
            </a:extLst>
          </p:cNvPr>
          <p:cNvSpPr/>
          <p:nvPr/>
        </p:nvSpPr>
        <p:spPr>
          <a:xfrm flipH="1">
            <a:off x="3278077" y="4293230"/>
            <a:ext cx="833639" cy="1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7" name="Line">
            <a:extLst>
              <a:ext uri="{FF2B5EF4-FFF2-40B4-BE49-F238E27FC236}">
                <a16:creationId xmlns:a16="http://schemas.microsoft.com/office/drawing/2014/main" id="{80D05EC3-D899-4E77-813A-A1BD06F0163D}"/>
              </a:ext>
            </a:extLst>
          </p:cNvPr>
          <p:cNvSpPr/>
          <p:nvPr/>
        </p:nvSpPr>
        <p:spPr>
          <a:xfrm flipV="1">
            <a:off x="1607406" y="3272765"/>
            <a:ext cx="1" cy="101736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8" name="Line">
            <a:extLst>
              <a:ext uri="{FF2B5EF4-FFF2-40B4-BE49-F238E27FC236}">
                <a16:creationId xmlns:a16="http://schemas.microsoft.com/office/drawing/2014/main" id="{A9805CC9-2745-48D2-965E-6B88D13B3F18}"/>
              </a:ext>
            </a:extLst>
          </p:cNvPr>
          <p:cNvSpPr/>
          <p:nvPr/>
        </p:nvSpPr>
        <p:spPr>
          <a:xfrm flipV="1">
            <a:off x="3290777" y="3272765"/>
            <a:ext cx="1" cy="101736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964911D3-1043-465E-8A22-E402715FD3F9}"/>
              </a:ext>
            </a:extLst>
          </p:cNvPr>
          <p:cNvSpPr/>
          <p:nvPr/>
        </p:nvSpPr>
        <p:spPr>
          <a:xfrm>
            <a:off x="4749730" y="2657401"/>
            <a:ext cx="3429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равномерное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Прямоугольник 39">
                <a:extLst>
                  <a:ext uri="{FF2B5EF4-FFF2-40B4-BE49-F238E27FC236}">
                    <a16:creationId xmlns:a16="http://schemas.microsoft.com/office/drawing/2014/main" id="{E43281E7-2253-4119-B880-1DACA5D1E582}"/>
                  </a:ext>
                </a:extLst>
              </p:cNvPr>
              <p:cNvSpPr/>
              <p:nvPr/>
            </p:nvSpPr>
            <p:spPr>
              <a:xfrm>
                <a:off x="4716236" y="3426643"/>
                <a:ext cx="3445174" cy="7862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∈[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]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0" name="Прямоугольник 39">
                <a:extLst>
                  <a:ext uri="{FF2B5EF4-FFF2-40B4-BE49-F238E27FC236}">
                    <a16:creationId xmlns:a16="http://schemas.microsoft.com/office/drawing/2014/main" id="{E43281E7-2253-4119-B880-1DACA5D1E5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6236" y="3426643"/>
                <a:ext cx="3445174" cy="78624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09035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1" name="applause.wav"/>
          </p:stSnd>
        </p:sndAc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План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920880" cy="3645104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Узнаем, есть ли в мире случайности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Обсудим процесс порождения данных и невежество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Вспомним основные понятия теории вероятностей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Поговорим, какими бывают распределения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Научимся считать описательные статистики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Разберёмся в выборках и их свойствах</a:t>
            </a:r>
          </a:p>
        </p:txBody>
      </p:sp>
    </p:spTree>
    <p:extLst>
      <p:ext uri="{BB962C8B-B14F-4D97-AF65-F5344CB8AC3E}">
        <p14:creationId xmlns:p14="http://schemas.microsoft.com/office/powerpoint/2010/main" val="1424736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Математическое ожидание</a:t>
            </a:r>
          </a:p>
        </p:txBody>
      </p:sp>
      <p:sp>
        <p:nvSpPr>
          <p:cNvPr id="19" name="Объект 5">
            <a:extLst>
              <a:ext uri="{FF2B5EF4-FFF2-40B4-BE49-F238E27FC236}">
                <a16:creationId xmlns:a16="http://schemas.microsoft.com/office/drawing/2014/main" id="{EE1B9A66-3D48-4C87-8AAC-F20FC6185E30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136904" cy="850203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Математическое ожидание </a:t>
            </a:r>
            <a:r>
              <a:rPr lang="ru-RU" sz="2400" dirty="0">
                <a:solidFill>
                  <a:srgbClr val="373737"/>
                </a:solidFill>
              </a:rPr>
              <a:t>–</a:t>
            </a:r>
            <a:r>
              <a:rPr lang="ru-RU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среднее значение случайной величины </a:t>
            </a:r>
            <a:endParaRPr lang="en-US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BD78F858-89E0-4ABF-9BBF-FFB387A731B3}"/>
                  </a:ext>
                </a:extLst>
              </p:cNvPr>
              <p:cNvSpPr/>
              <p:nvPr/>
            </p:nvSpPr>
            <p:spPr>
              <a:xfrm>
                <a:off x="537945" y="1475828"/>
                <a:ext cx="3591240" cy="1100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ℙ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m:rPr>
                              <m:nor/>
                            </m:rPr>
                            <a:rPr lang="ru-RU" sz="2400" dirty="0">
                              <a:solidFill>
                                <a:srgbClr val="28516A"/>
                              </a:solidFill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BD78F858-89E0-4ABF-9BBF-FFB387A731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945" y="1475828"/>
                <a:ext cx="3591240" cy="110055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A186B44F-A110-4698-A68A-89A44DEDB841}"/>
                  </a:ext>
                </a:extLst>
              </p:cNvPr>
              <p:cNvSpPr/>
              <p:nvPr/>
            </p:nvSpPr>
            <p:spPr>
              <a:xfrm>
                <a:off x="4716236" y="1578787"/>
                <a:ext cx="3220690" cy="9087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+∞</m:t>
                          </m:r>
                        </m:sup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A186B44F-A110-4698-A68A-89A44DEDB8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6236" y="1578787"/>
                <a:ext cx="3220690" cy="9087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D8A83D92-A5EA-4097-9468-9F8B40EA65B3}"/>
                  </a:ext>
                </a:extLst>
              </p:cNvPr>
              <p:cNvSpPr/>
              <p:nvPr/>
            </p:nvSpPr>
            <p:spPr>
              <a:xfrm>
                <a:off x="1117929" y="2641202"/>
                <a:ext cx="87786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D8A83D92-A5EA-4097-9468-9F8B40EA65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7929" y="2641202"/>
                <a:ext cx="877869" cy="461665"/>
              </a:xfrm>
              <a:prstGeom prst="rect">
                <a:avLst/>
              </a:prstGeom>
              <a:blipFill>
                <a:blip r:embed="rId6"/>
                <a:stretch>
                  <a:fillRect l="-694" r="-694" b="-184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A8D93BD0-1807-4375-A086-AA06D86DB358}"/>
                  </a:ext>
                </a:extLst>
              </p:cNvPr>
              <p:cNvSpPr/>
              <p:nvPr/>
            </p:nvSpPr>
            <p:spPr>
              <a:xfrm>
                <a:off x="3078059" y="4310240"/>
                <a:ext cx="42543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A8D93BD0-1807-4375-A086-AA06D86DB35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8059" y="4310240"/>
                <a:ext cx="425436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Прямоугольник 31">
                <a:extLst>
                  <a:ext uri="{FF2B5EF4-FFF2-40B4-BE49-F238E27FC236}">
                    <a16:creationId xmlns:a16="http://schemas.microsoft.com/office/drawing/2014/main" id="{8265C1E7-C788-4B79-94DB-EE2302915028}"/>
                  </a:ext>
                </a:extLst>
              </p:cNvPr>
              <p:cNvSpPr/>
              <p:nvPr/>
            </p:nvSpPr>
            <p:spPr>
              <a:xfrm>
                <a:off x="1379323" y="4310240"/>
                <a:ext cx="43261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2" name="Прямоугольник 31">
                <a:extLst>
                  <a:ext uri="{FF2B5EF4-FFF2-40B4-BE49-F238E27FC236}">
                    <a16:creationId xmlns:a16="http://schemas.microsoft.com/office/drawing/2014/main" id="{8265C1E7-C788-4B79-94DB-EE230291502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9323" y="4310240"/>
                <a:ext cx="432618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Line">
            <a:extLst>
              <a:ext uri="{FF2B5EF4-FFF2-40B4-BE49-F238E27FC236}">
                <a16:creationId xmlns:a16="http://schemas.microsoft.com/office/drawing/2014/main" id="{FF9E0F44-5097-49EF-A8B7-E86ED4E49E15}"/>
              </a:ext>
            </a:extLst>
          </p:cNvPr>
          <p:cNvSpPr/>
          <p:nvPr/>
        </p:nvSpPr>
        <p:spPr>
          <a:xfrm flipV="1">
            <a:off x="1986599" y="2921315"/>
            <a:ext cx="1" cy="1720260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4" name="Line">
            <a:extLst>
              <a:ext uri="{FF2B5EF4-FFF2-40B4-BE49-F238E27FC236}">
                <a16:creationId xmlns:a16="http://schemas.microsoft.com/office/drawing/2014/main" id="{BC30CFBA-FC51-430A-AC86-3B146A210DC6}"/>
              </a:ext>
            </a:extLst>
          </p:cNvPr>
          <p:cNvSpPr/>
          <p:nvPr/>
        </p:nvSpPr>
        <p:spPr>
          <a:xfrm>
            <a:off x="707824" y="4293230"/>
            <a:ext cx="3482537" cy="1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5" name="Line">
            <a:extLst>
              <a:ext uri="{FF2B5EF4-FFF2-40B4-BE49-F238E27FC236}">
                <a16:creationId xmlns:a16="http://schemas.microsoft.com/office/drawing/2014/main" id="{365B6EF4-0CB6-49DD-BF24-C287A057CBE2}"/>
              </a:ext>
            </a:extLst>
          </p:cNvPr>
          <p:cNvSpPr/>
          <p:nvPr/>
        </p:nvSpPr>
        <p:spPr>
          <a:xfrm>
            <a:off x="1619672" y="3276707"/>
            <a:ext cx="1658840" cy="1"/>
          </a:xfrm>
          <a:prstGeom prst="line">
            <a:avLst/>
          </a:prstGeom>
          <a:ln w="34925">
            <a:solidFill>
              <a:srgbClr val="28516A"/>
            </a:solidFill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36" name="Line">
            <a:extLst>
              <a:ext uri="{FF2B5EF4-FFF2-40B4-BE49-F238E27FC236}">
                <a16:creationId xmlns:a16="http://schemas.microsoft.com/office/drawing/2014/main" id="{6FA9EE26-F79B-4189-976E-19F339B8E40A}"/>
              </a:ext>
            </a:extLst>
          </p:cNvPr>
          <p:cNvSpPr/>
          <p:nvPr/>
        </p:nvSpPr>
        <p:spPr>
          <a:xfrm>
            <a:off x="660362" y="4293230"/>
            <a:ext cx="959745" cy="1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7" name="Line">
            <a:extLst>
              <a:ext uri="{FF2B5EF4-FFF2-40B4-BE49-F238E27FC236}">
                <a16:creationId xmlns:a16="http://schemas.microsoft.com/office/drawing/2014/main" id="{7F531606-1B46-4F8F-ACB5-0D86466E8C36}"/>
              </a:ext>
            </a:extLst>
          </p:cNvPr>
          <p:cNvSpPr/>
          <p:nvPr/>
        </p:nvSpPr>
        <p:spPr>
          <a:xfrm flipH="1">
            <a:off x="3278077" y="4293230"/>
            <a:ext cx="833639" cy="1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8" name="Line">
            <a:extLst>
              <a:ext uri="{FF2B5EF4-FFF2-40B4-BE49-F238E27FC236}">
                <a16:creationId xmlns:a16="http://schemas.microsoft.com/office/drawing/2014/main" id="{541B8B8D-ED90-4964-9D8A-532FD53F56B1}"/>
              </a:ext>
            </a:extLst>
          </p:cNvPr>
          <p:cNvSpPr/>
          <p:nvPr/>
        </p:nvSpPr>
        <p:spPr>
          <a:xfrm flipV="1">
            <a:off x="1607406" y="3272765"/>
            <a:ext cx="1" cy="101736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9" name="Line">
            <a:extLst>
              <a:ext uri="{FF2B5EF4-FFF2-40B4-BE49-F238E27FC236}">
                <a16:creationId xmlns:a16="http://schemas.microsoft.com/office/drawing/2014/main" id="{A858892F-B703-42E9-A49D-A72461BE9D1D}"/>
              </a:ext>
            </a:extLst>
          </p:cNvPr>
          <p:cNvSpPr/>
          <p:nvPr/>
        </p:nvSpPr>
        <p:spPr>
          <a:xfrm flipV="1">
            <a:off x="3290777" y="3272765"/>
            <a:ext cx="1" cy="101736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9F36AC2C-6FEC-4EB4-A3B4-83A619B16007}"/>
              </a:ext>
            </a:extLst>
          </p:cNvPr>
          <p:cNvSpPr/>
          <p:nvPr/>
        </p:nvSpPr>
        <p:spPr>
          <a:xfrm>
            <a:off x="4749730" y="2657401"/>
            <a:ext cx="3429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равномерное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Прямоугольник 40">
                <a:extLst>
                  <a:ext uri="{FF2B5EF4-FFF2-40B4-BE49-F238E27FC236}">
                    <a16:creationId xmlns:a16="http://schemas.microsoft.com/office/drawing/2014/main" id="{DE7A06B4-5A63-4573-A792-BA5D877C76AD}"/>
                  </a:ext>
                </a:extLst>
              </p:cNvPr>
              <p:cNvSpPr/>
              <p:nvPr/>
            </p:nvSpPr>
            <p:spPr>
              <a:xfrm>
                <a:off x="4716236" y="3426643"/>
                <a:ext cx="3445174" cy="7862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∈[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]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1" name="Прямоугольник 40">
                <a:extLst>
                  <a:ext uri="{FF2B5EF4-FFF2-40B4-BE49-F238E27FC236}">
                    <a16:creationId xmlns:a16="http://schemas.microsoft.com/office/drawing/2014/main" id="{DE7A06B4-5A63-4573-A792-BA5D877C76A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6236" y="3426643"/>
                <a:ext cx="3445174" cy="78624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Прямоугольник 41">
                <a:extLst>
                  <a:ext uri="{FF2B5EF4-FFF2-40B4-BE49-F238E27FC236}">
                    <a16:creationId xmlns:a16="http://schemas.microsoft.com/office/drawing/2014/main" id="{D494CA2C-7DC0-4F8B-B73B-73A78A18B23C}"/>
                  </a:ext>
                </a:extLst>
              </p:cNvPr>
              <p:cNvSpPr/>
              <p:nvPr/>
            </p:nvSpPr>
            <p:spPr>
              <a:xfrm>
                <a:off x="706753" y="4923213"/>
                <a:ext cx="3681297" cy="53694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sub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sup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⋅</m:t>
                        </m:r>
                        <m:f>
                          <m:f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den>
                        </m:f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e>
                    </m:nary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2" name="Прямоугольник 41">
                <a:extLst>
                  <a:ext uri="{FF2B5EF4-FFF2-40B4-BE49-F238E27FC236}">
                    <a16:creationId xmlns:a16="http://schemas.microsoft.com/office/drawing/2014/main" id="{D494CA2C-7DC0-4F8B-B73B-73A78A18B23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753" y="4923213"/>
                <a:ext cx="3681297" cy="53694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8478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Математическое ожидание</a:t>
            </a:r>
          </a:p>
        </p:txBody>
      </p:sp>
      <p:sp>
        <p:nvSpPr>
          <p:cNvPr id="30" name="Объект 5">
            <a:extLst>
              <a:ext uri="{FF2B5EF4-FFF2-40B4-BE49-F238E27FC236}">
                <a16:creationId xmlns:a16="http://schemas.microsoft.com/office/drawing/2014/main" id="{0D324BA1-5C2C-4DA7-8B9B-2415F34DD4E4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136904" cy="850203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Математическое ожидание </a:t>
            </a:r>
            <a:r>
              <a:rPr lang="ru-RU" sz="2400" dirty="0">
                <a:solidFill>
                  <a:srgbClr val="373737"/>
                </a:solidFill>
              </a:rPr>
              <a:t>–</a:t>
            </a:r>
            <a:r>
              <a:rPr lang="ru-RU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среднее значение случайной величины </a:t>
            </a:r>
            <a:endParaRPr lang="en-US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CE9A1AEE-75CA-4E35-852D-759B142D33C9}"/>
                  </a:ext>
                </a:extLst>
              </p:cNvPr>
              <p:cNvSpPr/>
              <p:nvPr/>
            </p:nvSpPr>
            <p:spPr>
              <a:xfrm>
                <a:off x="537945" y="1475828"/>
                <a:ext cx="3591240" cy="1100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ℙ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m:rPr>
                              <m:nor/>
                            </m:rPr>
                            <a:rPr lang="ru-RU" sz="2400" dirty="0">
                              <a:solidFill>
                                <a:srgbClr val="28516A"/>
                              </a:solidFill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CE9A1AEE-75CA-4E35-852D-759B142D33C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945" y="1475828"/>
                <a:ext cx="3591240" cy="110055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Прямоугольник 31">
                <a:extLst>
                  <a:ext uri="{FF2B5EF4-FFF2-40B4-BE49-F238E27FC236}">
                    <a16:creationId xmlns:a16="http://schemas.microsoft.com/office/drawing/2014/main" id="{18927DC6-B240-4CE2-9298-8DE09E8F12D4}"/>
                  </a:ext>
                </a:extLst>
              </p:cNvPr>
              <p:cNvSpPr/>
              <p:nvPr/>
            </p:nvSpPr>
            <p:spPr>
              <a:xfrm>
                <a:off x="4716236" y="1578787"/>
                <a:ext cx="3220690" cy="9087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+∞</m:t>
                          </m:r>
                        </m:sup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2" name="Прямоугольник 31">
                <a:extLst>
                  <a:ext uri="{FF2B5EF4-FFF2-40B4-BE49-F238E27FC236}">
                    <a16:creationId xmlns:a16="http://schemas.microsoft.com/office/drawing/2014/main" id="{18927DC6-B240-4CE2-9298-8DE09E8F12D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6236" y="1578787"/>
                <a:ext cx="3220690" cy="9087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Прямоугольник 32">
                <a:extLst>
                  <a:ext uri="{FF2B5EF4-FFF2-40B4-BE49-F238E27FC236}">
                    <a16:creationId xmlns:a16="http://schemas.microsoft.com/office/drawing/2014/main" id="{78585B5B-6CF8-4D59-B10D-FBCD9E3F9BC1}"/>
                  </a:ext>
                </a:extLst>
              </p:cNvPr>
              <p:cNvSpPr/>
              <p:nvPr/>
            </p:nvSpPr>
            <p:spPr>
              <a:xfrm>
                <a:off x="1117929" y="2641202"/>
                <a:ext cx="87786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33" name="Прямоугольник 32">
                <a:extLst>
                  <a:ext uri="{FF2B5EF4-FFF2-40B4-BE49-F238E27FC236}">
                    <a16:creationId xmlns:a16="http://schemas.microsoft.com/office/drawing/2014/main" id="{78585B5B-6CF8-4D59-B10D-FBCD9E3F9B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7929" y="2641202"/>
                <a:ext cx="877869" cy="461665"/>
              </a:xfrm>
              <a:prstGeom prst="rect">
                <a:avLst/>
              </a:prstGeom>
              <a:blipFill>
                <a:blip r:embed="rId6"/>
                <a:stretch>
                  <a:fillRect l="-694" r="-694" b="-184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Прямоугольник 33">
                <a:extLst>
                  <a:ext uri="{FF2B5EF4-FFF2-40B4-BE49-F238E27FC236}">
                    <a16:creationId xmlns:a16="http://schemas.microsoft.com/office/drawing/2014/main" id="{D99C6870-E6DC-488F-8161-004C0DFA5788}"/>
                  </a:ext>
                </a:extLst>
              </p:cNvPr>
              <p:cNvSpPr/>
              <p:nvPr/>
            </p:nvSpPr>
            <p:spPr>
              <a:xfrm>
                <a:off x="3078059" y="4310240"/>
                <a:ext cx="42543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4" name="Прямоугольник 33">
                <a:extLst>
                  <a:ext uri="{FF2B5EF4-FFF2-40B4-BE49-F238E27FC236}">
                    <a16:creationId xmlns:a16="http://schemas.microsoft.com/office/drawing/2014/main" id="{D99C6870-E6DC-488F-8161-004C0DFA57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8059" y="4310240"/>
                <a:ext cx="425436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Прямоугольник 34">
                <a:extLst>
                  <a:ext uri="{FF2B5EF4-FFF2-40B4-BE49-F238E27FC236}">
                    <a16:creationId xmlns:a16="http://schemas.microsoft.com/office/drawing/2014/main" id="{CB163FF4-4536-41DD-8157-B5153D411B1B}"/>
                  </a:ext>
                </a:extLst>
              </p:cNvPr>
              <p:cNvSpPr/>
              <p:nvPr/>
            </p:nvSpPr>
            <p:spPr>
              <a:xfrm>
                <a:off x="1379323" y="4310240"/>
                <a:ext cx="43261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5" name="Прямоугольник 34">
                <a:extLst>
                  <a:ext uri="{FF2B5EF4-FFF2-40B4-BE49-F238E27FC236}">
                    <a16:creationId xmlns:a16="http://schemas.microsoft.com/office/drawing/2014/main" id="{CB163FF4-4536-41DD-8157-B5153D411B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9323" y="4310240"/>
                <a:ext cx="432618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Line">
            <a:extLst>
              <a:ext uri="{FF2B5EF4-FFF2-40B4-BE49-F238E27FC236}">
                <a16:creationId xmlns:a16="http://schemas.microsoft.com/office/drawing/2014/main" id="{A944243E-D006-483C-8A01-CC554413F846}"/>
              </a:ext>
            </a:extLst>
          </p:cNvPr>
          <p:cNvSpPr/>
          <p:nvPr/>
        </p:nvSpPr>
        <p:spPr>
          <a:xfrm flipV="1">
            <a:off x="1986599" y="2921315"/>
            <a:ext cx="1" cy="1720260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7" name="Line">
            <a:extLst>
              <a:ext uri="{FF2B5EF4-FFF2-40B4-BE49-F238E27FC236}">
                <a16:creationId xmlns:a16="http://schemas.microsoft.com/office/drawing/2014/main" id="{B1F772B2-C1F3-4216-A309-6A8F5553CE28}"/>
              </a:ext>
            </a:extLst>
          </p:cNvPr>
          <p:cNvSpPr/>
          <p:nvPr/>
        </p:nvSpPr>
        <p:spPr>
          <a:xfrm>
            <a:off x="707824" y="4293230"/>
            <a:ext cx="3482537" cy="1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8" name="Line">
            <a:extLst>
              <a:ext uri="{FF2B5EF4-FFF2-40B4-BE49-F238E27FC236}">
                <a16:creationId xmlns:a16="http://schemas.microsoft.com/office/drawing/2014/main" id="{07AAC008-189A-41A7-A5D7-D0A6D2343320}"/>
              </a:ext>
            </a:extLst>
          </p:cNvPr>
          <p:cNvSpPr/>
          <p:nvPr/>
        </p:nvSpPr>
        <p:spPr>
          <a:xfrm>
            <a:off x="1619672" y="3276707"/>
            <a:ext cx="1658840" cy="1"/>
          </a:xfrm>
          <a:prstGeom prst="line">
            <a:avLst/>
          </a:prstGeom>
          <a:ln w="34925">
            <a:solidFill>
              <a:srgbClr val="28516A"/>
            </a:solidFill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39" name="Line">
            <a:extLst>
              <a:ext uri="{FF2B5EF4-FFF2-40B4-BE49-F238E27FC236}">
                <a16:creationId xmlns:a16="http://schemas.microsoft.com/office/drawing/2014/main" id="{2F34FD1E-509D-4E79-9731-951361D4D880}"/>
              </a:ext>
            </a:extLst>
          </p:cNvPr>
          <p:cNvSpPr/>
          <p:nvPr/>
        </p:nvSpPr>
        <p:spPr>
          <a:xfrm>
            <a:off x="660362" y="4293230"/>
            <a:ext cx="959745" cy="1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0" name="Line">
            <a:extLst>
              <a:ext uri="{FF2B5EF4-FFF2-40B4-BE49-F238E27FC236}">
                <a16:creationId xmlns:a16="http://schemas.microsoft.com/office/drawing/2014/main" id="{1B1979F0-0FB2-4AE0-A6E2-67605BF726B6}"/>
              </a:ext>
            </a:extLst>
          </p:cNvPr>
          <p:cNvSpPr/>
          <p:nvPr/>
        </p:nvSpPr>
        <p:spPr>
          <a:xfrm flipH="1">
            <a:off x="3278077" y="4293230"/>
            <a:ext cx="833639" cy="1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1" name="Line">
            <a:extLst>
              <a:ext uri="{FF2B5EF4-FFF2-40B4-BE49-F238E27FC236}">
                <a16:creationId xmlns:a16="http://schemas.microsoft.com/office/drawing/2014/main" id="{D2684DCD-4086-4E33-967F-D6CC1C06293A}"/>
              </a:ext>
            </a:extLst>
          </p:cNvPr>
          <p:cNvSpPr/>
          <p:nvPr/>
        </p:nvSpPr>
        <p:spPr>
          <a:xfrm flipV="1">
            <a:off x="1607406" y="3272765"/>
            <a:ext cx="1" cy="101736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2" name="Line">
            <a:extLst>
              <a:ext uri="{FF2B5EF4-FFF2-40B4-BE49-F238E27FC236}">
                <a16:creationId xmlns:a16="http://schemas.microsoft.com/office/drawing/2014/main" id="{492EC477-BDAA-4580-B00F-EDBB6445C2B9}"/>
              </a:ext>
            </a:extLst>
          </p:cNvPr>
          <p:cNvSpPr/>
          <p:nvPr/>
        </p:nvSpPr>
        <p:spPr>
          <a:xfrm flipV="1">
            <a:off x="3290777" y="3272765"/>
            <a:ext cx="1" cy="101736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3" name="Объект 5">
            <a:extLst>
              <a:ext uri="{FF2B5EF4-FFF2-40B4-BE49-F238E27FC236}">
                <a16:creationId xmlns:a16="http://schemas.microsoft.com/office/drawing/2014/main" id="{26CA8226-544A-4F61-A949-1ACDA4C9B6C7}"/>
              </a:ext>
            </a:extLst>
          </p:cNvPr>
          <p:cNvSpPr txBox="1">
            <a:spLocks/>
          </p:cNvSpPr>
          <p:nvPr/>
        </p:nvSpPr>
        <p:spPr>
          <a:xfrm>
            <a:off x="612000" y="5791618"/>
            <a:ext cx="8208472" cy="367991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300" dirty="0">
                <a:solidFill>
                  <a:srgbClr val="373737"/>
                </a:solidFill>
              </a:rPr>
              <a:t>Математическим ожиданием оказывается середина отрезка</a:t>
            </a:r>
          </a:p>
        </p:txBody>
      </p:sp>
      <p:sp>
        <p:nvSpPr>
          <p:cNvPr id="44" name="Прямоугольник 43">
            <a:extLst>
              <a:ext uri="{FF2B5EF4-FFF2-40B4-BE49-F238E27FC236}">
                <a16:creationId xmlns:a16="http://schemas.microsoft.com/office/drawing/2014/main" id="{BA4FACA7-C1FB-4B8D-A48B-E419B09756FB}"/>
              </a:ext>
            </a:extLst>
          </p:cNvPr>
          <p:cNvSpPr/>
          <p:nvPr/>
        </p:nvSpPr>
        <p:spPr>
          <a:xfrm>
            <a:off x="4749730" y="2657401"/>
            <a:ext cx="3429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равномерное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Прямоугольник 44">
                <a:extLst>
                  <a:ext uri="{FF2B5EF4-FFF2-40B4-BE49-F238E27FC236}">
                    <a16:creationId xmlns:a16="http://schemas.microsoft.com/office/drawing/2014/main" id="{ABFED539-430A-4CA0-A435-90DD95F94BDA}"/>
                  </a:ext>
                </a:extLst>
              </p:cNvPr>
              <p:cNvSpPr/>
              <p:nvPr/>
            </p:nvSpPr>
            <p:spPr>
              <a:xfrm>
                <a:off x="4716236" y="3426643"/>
                <a:ext cx="3445174" cy="7862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∈[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]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5" name="Прямоугольник 44">
                <a:extLst>
                  <a:ext uri="{FF2B5EF4-FFF2-40B4-BE49-F238E27FC236}">
                    <a16:creationId xmlns:a16="http://schemas.microsoft.com/office/drawing/2014/main" id="{ABFED539-430A-4CA0-A435-90DD95F94B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6236" y="3426643"/>
                <a:ext cx="3445174" cy="78624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Прямоугольник 45">
                <a:extLst>
                  <a:ext uri="{FF2B5EF4-FFF2-40B4-BE49-F238E27FC236}">
                    <a16:creationId xmlns:a16="http://schemas.microsoft.com/office/drawing/2014/main" id="{A4A6E95E-50E1-4FEC-BF81-A60924CCA2A3}"/>
                  </a:ext>
                </a:extLst>
              </p:cNvPr>
              <p:cNvSpPr/>
              <p:nvPr/>
            </p:nvSpPr>
            <p:spPr>
              <a:xfrm>
                <a:off x="3880623" y="4830944"/>
                <a:ext cx="1873013" cy="66838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⋅</m:t>
                    </m:r>
                    <m:f>
                      <m:f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ru-RU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  </m:t>
                    </m:r>
                    <m:f>
                      <m:fPr>
                        <m:type m:val="noBar"/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num>
                      <m:den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46" name="Прямоугольник 45">
                <a:extLst>
                  <a:ext uri="{FF2B5EF4-FFF2-40B4-BE49-F238E27FC236}">
                    <a16:creationId xmlns:a16="http://schemas.microsoft.com/office/drawing/2014/main" id="{A4A6E95E-50E1-4FEC-BF81-A60924CCA2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80623" y="4830944"/>
                <a:ext cx="1873013" cy="668388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Прямоугольник 46">
                <a:extLst>
                  <a:ext uri="{FF2B5EF4-FFF2-40B4-BE49-F238E27FC236}">
                    <a16:creationId xmlns:a16="http://schemas.microsoft.com/office/drawing/2014/main" id="{A675A1CB-1903-41FA-9B2E-45B089DDC1CC}"/>
                  </a:ext>
                </a:extLst>
              </p:cNvPr>
              <p:cNvSpPr/>
              <p:nvPr/>
            </p:nvSpPr>
            <p:spPr>
              <a:xfrm>
                <a:off x="706753" y="4923213"/>
                <a:ext cx="3681297" cy="53694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sub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sup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⋅</m:t>
                        </m:r>
                        <m:f>
                          <m:f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den>
                        </m:f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e>
                    </m:nary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7" name="Прямоугольник 46">
                <a:extLst>
                  <a:ext uri="{FF2B5EF4-FFF2-40B4-BE49-F238E27FC236}">
                    <a16:creationId xmlns:a16="http://schemas.microsoft.com/office/drawing/2014/main" id="{A675A1CB-1903-41FA-9B2E-45B089DDC1C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753" y="4923213"/>
                <a:ext cx="3681297" cy="53694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8" name="Line">
            <a:extLst>
              <a:ext uri="{FF2B5EF4-FFF2-40B4-BE49-F238E27FC236}">
                <a16:creationId xmlns:a16="http://schemas.microsoft.com/office/drawing/2014/main" id="{83518AF3-EBB4-4C26-94B3-DA65C9BE13DF}"/>
              </a:ext>
            </a:extLst>
          </p:cNvPr>
          <p:cNvSpPr/>
          <p:nvPr/>
        </p:nvSpPr>
        <p:spPr>
          <a:xfrm>
            <a:off x="5324154" y="5031442"/>
            <a:ext cx="0" cy="359337"/>
          </a:xfrm>
          <a:prstGeom prst="line">
            <a:avLst/>
          </a:prstGeom>
          <a:ln w="34925">
            <a:solidFill>
              <a:srgbClr val="28516A"/>
            </a:solidFill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0265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3" name="applause.wav"/>
          </p:stSnd>
        </p:sndAc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Математическое ожидание</a:t>
            </a:r>
          </a:p>
        </p:txBody>
      </p:sp>
      <p:sp>
        <p:nvSpPr>
          <p:cNvPr id="12" name="Объект 5">
            <a:extLst>
              <a:ext uri="{FF2B5EF4-FFF2-40B4-BE49-F238E27FC236}">
                <a16:creationId xmlns:a16="http://schemas.microsoft.com/office/drawing/2014/main" id="{388A060D-AEC5-0446-B2E9-916E1F9E64C2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136904" cy="850203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Математическое ожидание </a:t>
            </a:r>
            <a:r>
              <a:rPr lang="ru-RU" sz="2400" dirty="0">
                <a:solidFill>
                  <a:srgbClr val="373737"/>
                </a:solidFill>
              </a:rPr>
              <a:t>–</a:t>
            </a:r>
            <a:r>
              <a:rPr lang="ru-RU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среднее значение случайной величины </a:t>
            </a:r>
            <a:endParaRPr lang="en-US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4CBBBFCD-A830-5B40-8F2A-4DB76A373B38}"/>
                  </a:ext>
                </a:extLst>
              </p:cNvPr>
              <p:cNvSpPr/>
              <p:nvPr/>
            </p:nvSpPr>
            <p:spPr>
              <a:xfrm>
                <a:off x="537945" y="1475828"/>
                <a:ext cx="3591240" cy="1100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ℙ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m:rPr>
                              <m:nor/>
                            </m:rPr>
                            <a:rPr lang="ru-RU" sz="2400" dirty="0">
                              <a:solidFill>
                                <a:srgbClr val="28516A"/>
                              </a:solidFill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4CBBBFCD-A830-5B40-8F2A-4DB76A373B3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945" y="1475828"/>
                <a:ext cx="3591240" cy="110055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AAAB93D5-16AC-CE48-84E5-306F38D7C258}"/>
                  </a:ext>
                </a:extLst>
              </p:cNvPr>
              <p:cNvSpPr/>
              <p:nvPr/>
            </p:nvSpPr>
            <p:spPr>
              <a:xfrm>
                <a:off x="4716236" y="1578787"/>
                <a:ext cx="3220690" cy="9087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+∞</m:t>
                          </m:r>
                        </m:sup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AAAB93D5-16AC-CE48-84E5-306F38D7C25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6236" y="1578787"/>
                <a:ext cx="3220690" cy="9087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B2B15FDA-F26A-9645-AB15-0E3169E25D5F}"/>
                  </a:ext>
                </a:extLst>
              </p:cNvPr>
              <p:cNvSpPr/>
              <p:nvPr/>
            </p:nvSpPr>
            <p:spPr>
              <a:xfrm>
                <a:off x="1117929" y="2641202"/>
                <a:ext cx="87786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B2B15FDA-F26A-9645-AB15-0E3169E25D5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7929" y="2641202"/>
                <a:ext cx="877869" cy="461665"/>
              </a:xfrm>
              <a:prstGeom prst="rect">
                <a:avLst/>
              </a:prstGeom>
              <a:blipFill>
                <a:blip r:embed="rId6"/>
                <a:stretch>
                  <a:fillRect l="-694" r="-694" b="-184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9D80FB10-54F7-524D-A089-F5EFF76AC9C5}"/>
                  </a:ext>
                </a:extLst>
              </p:cNvPr>
              <p:cNvSpPr/>
              <p:nvPr/>
            </p:nvSpPr>
            <p:spPr>
              <a:xfrm>
                <a:off x="3078059" y="4310240"/>
                <a:ext cx="42543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9D80FB10-54F7-524D-A089-F5EFF76AC9C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8059" y="4310240"/>
                <a:ext cx="425436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BEE72943-0802-9C4C-838B-976D9ED65D54}"/>
                  </a:ext>
                </a:extLst>
              </p:cNvPr>
              <p:cNvSpPr/>
              <p:nvPr/>
            </p:nvSpPr>
            <p:spPr>
              <a:xfrm>
                <a:off x="1379323" y="4310240"/>
                <a:ext cx="43261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BEE72943-0802-9C4C-838B-976D9ED65D5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9323" y="4310240"/>
                <a:ext cx="432618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Line">
            <a:extLst>
              <a:ext uri="{FF2B5EF4-FFF2-40B4-BE49-F238E27FC236}">
                <a16:creationId xmlns:a16="http://schemas.microsoft.com/office/drawing/2014/main" id="{EC7F8081-9B56-6743-A666-12D903F3CB93}"/>
              </a:ext>
            </a:extLst>
          </p:cNvPr>
          <p:cNvSpPr/>
          <p:nvPr/>
        </p:nvSpPr>
        <p:spPr>
          <a:xfrm flipV="1">
            <a:off x="1986599" y="2921315"/>
            <a:ext cx="1" cy="1720260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1" name="Line">
            <a:extLst>
              <a:ext uri="{FF2B5EF4-FFF2-40B4-BE49-F238E27FC236}">
                <a16:creationId xmlns:a16="http://schemas.microsoft.com/office/drawing/2014/main" id="{84A8C76E-DD78-2141-8E85-D44AF821418F}"/>
              </a:ext>
            </a:extLst>
          </p:cNvPr>
          <p:cNvSpPr/>
          <p:nvPr/>
        </p:nvSpPr>
        <p:spPr>
          <a:xfrm>
            <a:off x="707824" y="4293230"/>
            <a:ext cx="3482537" cy="1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2" name="Line">
            <a:extLst>
              <a:ext uri="{FF2B5EF4-FFF2-40B4-BE49-F238E27FC236}">
                <a16:creationId xmlns:a16="http://schemas.microsoft.com/office/drawing/2014/main" id="{D68ACE4D-B193-A845-A31B-1EF16168099B}"/>
              </a:ext>
            </a:extLst>
          </p:cNvPr>
          <p:cNvSpPr/>
          <p:nvPr/>
        </p:nvSpPr>
        <p:spPr>
          <a:xfrm>
            <a:off x="1619672" y="3276707"/>
            <a:ext cx="1658840" cy="1"/>
          </a:xfrm>
          <a:prstGeom prst="line">
            <a:avLst/>
          </a:prstGeom>
          <a:ln w="34925">
            <a:solidFill>
              <a:srgbClr val="28516A"/>
            </a:solidFill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23" name="Line">
            <a:extLst>
              <a:ext uri="{FF2B5EF4-FFF2-40B4-BE49-F238E27FC236}">
                <a16:creationId xmlns:a16="http://schemas.microsoft.com/office/drawing/2014/main" id="{10E47DCB-F1A7-E148-82B5-56BB455AD520}"/>
              </a:ext>
            </a:extLst>
          </p:cNvPr>
          <p:cNvSpPr/>
          <p:nvPr/>
        </p:nvSpPr>
        <p:spPr>
          <a:xfrm>
            <a:off x="660362" y="4293230"/>
            <a:ext cx="959745" cy="1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4" name="Line">
            <a:extLst>
              <a:ext uri="{FF2B5EF4-FFF2-40B4-BE49-F238E27FC236}">
                <a16:creationId xmlns:a16="http://schemas.microsoft.com/office/drawing/2014/main" id="{54ECF68B-321C-1748-A79B-2E1456026E88}"/>
              </a:ext>
            </a:extLst>
          </p:cNvPr>
          <p:cNvSpPr/>
          <p:nvPr/>
        </p:nvSpPr>
        <p:spPr>
          <a:xfrm flipH="1">
            <a:off x="3278077" y="4293230"/>
            <a:ext cx="833639" cy="1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5" name="Line">
            <a:extLst>
              <a:ext uri="{FF2B5EF4-FFF2-40B4-BE49-F238E27FC236}">
                <a16:creationId xmlns:a16="http://schemas.microsoft.com/office/drawing/2014/main" id="{8077CF59-8F0D-2343-BD02-91D7942E45AD}"/>
              </a:ext>
            </a:extLst>
          </p:cNvPr>
          <p:cNvSpPr/>
          <p:nvPr/>
        </p:nvSpPr>
        <p:spPr>
          <a:xfrm flipV="1">
            <a:off x="1607406" y="3272765"/>
            <a:ext cx="1" cy="101736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6" name="Line">
            <a:extLst>
              <a:ext uri="{FF2B5EF4-FFF2-40B4-BE49-F238E27FC236}">
                <a16:creationId xmlns:a16="http://schemas.microsoft.com/office/drawing/2014/main" id="{25B93BE4-CF6E-9144-B429-B9ECF182C48E}"/>
              </a:ext>
            </a:extLst>
          </p:cNvPr>
          <p:cNvSpPr/>
          <p:nvPr/>
        </p:nvSpPr>
        <p:spPr>
          <a:xfrm flipV="1">
            <a:off x="3290777" y="3272765"/>
            <a:ext cx="1" cy="101736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7" name="Объект 5">
            <a:extLst>
              <a:ext uri="{FF2B5EF4-FFF2-40B4-BE49-F238E27FC236}">
                <a16:creationId xmlns:a16="http://schemas.microsoft.com/office/drawing/2014/main" id="{04B46A7C-EFA2-F64C-943A-4D22B88BD86A}"/>
              </a:ext>
            </a:extLst>
          </p:cNvPr>
          <p:cNvSpPr txBox="1">
            <a:spLocks/>
          </p:cNvSpPr>
          <p:nvPr/>
        </p:nvSpPr>
        <p:spPr>
          <a:xfrm>
            <a:off x="612000" y="5791618"/>
            <a:ext cx="8208472" cy="367991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300" dirty="0">
                <a:solidFill>
                  <a:srgbClr val="373737"/>
                </a:solidFill>
              </a:rPr>
              <a:t>Математическим ожиданием оказывается середина отрезка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0649900-3062-4977-9D09-07381909165A}"/>
              </a:ext>
            </a:extLst>
          </p:cNvPr>
          <p:cNvSpPr/>
          <p:nvPr/>
        </p:nvSpPr>
        <p:spPr>
          <a:xfrm>
            <a:off x="4749730" y="2657401"/>
            <a:ext cx="3429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равномерное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F4BDA63B-43E2-4BB4-9CF4-643F0F63C59B}"/>
                  </a:ext>
                </a:extLst>
              </p:cNvPr>
              <p:cNvSpPr/>
              <p:nvPr/>
            </p:nvSpPr>
            <p:spPr>
              <a:xfrm>
                <a:off x="4716236" y="3426643"/>
                <a:ext cx="3445174" cy="7862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∈[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]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F4BDA63B-43E2-4BB4-9CF4-643F0F63C5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6236" y="3426643"/>
                <a:ext cx="3445174" cy="78624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119A276F-4590-6745-AF00-ED77910CC3EF}"/>
                  </a:ext>
                </a:extLst>
              </p:cNvPr>
              <p:cNvSpPr/>
              <p:nvPr/>
            </p:nvSpPr>
            <p:spPr>
              <a:xfrm>
                <a:off x="3880623" y="4830944"/>
                <a:ext cx="1873013" cy="66838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⋅</m:t>
                    </m:r>
                    <m:f>
                      <m:f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ru-RU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  </m:t>
                    </m:r>
                    <m:f>
                      <m:fPr>
                        <m:type m:val="noBar"/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num>
                      <m:den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119A276F-4590-6745-AF00-ED77910CC3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80623" y="4830944"/>
                <a:ext cx="1873013" cy="668388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EF9F381A-D788-7743-BCA5-6CD669396277}"/>
                  </a:ext>
                </a:extLst>
              </p:cNvPr>
              <p:cNvSpPr/>
              <p:nvPr/>
            </p:nvSpPr>
            <p:spPr>
              <a:xfrm>
                <a:off x="706753" y="4923213"/>
                <a:ext cx="3681297" cy="53694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sub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sup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⋅</m:t>
                        </m:r>
                        <m:f>
                          <m:f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den>
                        </m:f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e>
                    </m:nary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EF9F381A-D788-7743-BCA5-6CD6693962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753" y="4923213"/>
                <a:ext cx="3681297" cy="53694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Line">
            <a:extLst>
              <a:ext uri="{FF2B5EF4-FFF2-40B4-BE49-F238E27FC236}">
                <a16:creationId xmlns:a16="http://schemas.microsoft.com/office/drawing/2014/main" id="{2D9DE8DC-8C4D-7040-8E3E-F9CD13D7B515}"/>
              </a:ext>
            </a:extLst>
          </p:cNvPr>
          <p:cNvSpPr/>
          <p:nvPr/>
        </p:nvSpPr>
        <p:spPr>
          <a:xfrm>
            <a:off x="5324154" y="5031442"/>
            <a:ext cx="0" cy="359337"/>
          </a:xfrm>
          <a:prstGeom prst="line">
            <a:avLst/>
          </a:prstGeom>
          <a:ln w="34925">
            <a:solidFill>
              <a:srgbClr val="28516A"/>
            </a:solidFill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B6F153E3-365A-1746-BE54-0C5E98DB32EF}"/>
                  </a:ext>
                </a:extLst>
              </p:cNvPr>
              <p:cNvSpPr/>
              <p:nvPr/>
            </p:nvSpPr>
            <p:spPr>
              <a:xfrm>
                <a:off x="5535578" y="4807515"/>
                <a:ext cx="2308324" cy="72148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u-RU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ctrlPr>
                              <a:rPr lang="ru-RU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p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num>
                      <m:den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d>
                          <m:d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d>
                      </m:den>
                    </m:f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num>
                      <m:den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B6F153E3-365A-1746-BE54-0C5E98DB32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35578" y="4807515"/>
                <a:ext cx="2308324" cy="72148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00162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4" name="applause.wav"/>
          </p:stSnd>
        </p:sndAc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Свойства математического ожидания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5B2BD79E-A72C-4E44-AB03-FB956B862D49}"/>
                  </a:ext>
                </a:extLst>
              </p:cNvPr>
              <p:cNvSpPr/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dirty="0" smtClean="0">
                          <a:solidFill>
                            <a:srgbClr val="373737"/>
                          </a:solidFill>
                        </a:rPr>
                        <m:t>случайные величины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5B2BD79E-A72C-4E44-AB03-FB956B862D4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  <a:blipFill>
                <a:blip r:embed="rId4"/>
                <a:stretch>
                  <a:fillRect b="-18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41D3464C-3BF2-47E6-BFE7-A6C7728CD181}"/>
                  </a:ext>
                </a:extLst>
              </p:cNvPr>
              <p:cNvSpPr/>
              <p:nvPr/>
            </p:nvSpPr>
            <p:spPr>
              <a:xfrm>
                <a:off x="5040000" y="692696"/>
                <a:ext cx="22397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b="0" i="0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константа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41D3464C-3BF2-47E6-BFE7-A6C7728CD18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0" y="692696"/>
                <a:ext cx="2239780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4307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Свойства математического ожидания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641EE30-2961-49D8-A29F-2DFB0DBF3B40}"/>
                  </a:ext>
                </a:extLst>
              </p:cNvPr>
              <p:cNvSpPr txBox="1"/>
              <p:nvPr/>
            </p:nvSpPr>
            <p:spPr>
              <a:xfrm>
                <a:off x="612000" y="1368159"/>
                <a:ext cx="7704856" cy="2677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400" i="1" dirty="0">
                    <a:solidFill>
                      <a:srgbClr val="28516A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8516A"/>
                  </a:buClr>
                </a:pPr>
                <a:endParaRPr lang="ru-RU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641EE30-2961-49D8-A29F-2DFB0DBF3B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1368159"/>
                <a:ext cx="7704856" cy="2677656"/>
              </a:xfrm>
              <a:prstGeom prst="rect">
                <a:avLst/>
              </a:prstGeom>
              <a:blipFill>
                <a:blip r:embed="rId4"/>
                <a:stretch>
                  <a:fillRect l="-1266" t="-181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198218C8-85DA-4577-A24B-522496F242E5}"/>
                  </a:ext>
                </a:extLst>
              </p:cNvPr>
              <p:cNvSpPr/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dirty="0" smtClean="0">
                          <a:solidFill>
                            <a:srgbClr val="373737"/>
                          </a:solidFill>
                        </a:rPr>
                        <m:t>случайные величины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198218C8-85DA-4577-A24B-522496F242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  <a:blipFill>
                <a:blip r:embed="rId5"/>
                <a:stretch>
                  <a:fillRect b="-18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A83028ED-E659-44F2-AD1F-18C05538C467}"/>
                  </a:ext>
                </a:extLst>
              </p:cNvPr>
              <p:cNvSpPr/>
              <p:nvPr/>
            </p:nvSpPr>
            <p:spPr>
              <a:xfrm>
                <a:off x="5040000" y="692696"/>
                <a:ext cx="22397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b="0" i="0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константа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A83028ED-E659-44F2-AD1F-18C05538C46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0" y="692696"/>
                <a:ext cx="2239780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0798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Свойства математического ожидания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93DD14C-F532-46A1-B43E-DF0B708FF903}"/>
                  </a:ext>
                </a:extLst>
              </p:cNvPr>
              <p:cNvSpPr txBox="1"/>
              <p:nvPr/>
            </p:nvSpPr>
            <p:spPr>
              <a:xfrm>
                <a:off x="612000" y="1368159"/>
                <a:ext cx="7704856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400" i="1" dirty="0">
                    <a:solidFill>
                      <a:srgbClr val="28516A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8516A"/>
                  </a:buClr>
                </a:pPr>
                <a:endParaRPr lang="ru-RU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93DD14C-F532-46A1-B43E-DF0B708FF9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1368159"/>
                <a:ext cx="7704856" cy="3046988"/>
              </a:xfrm>
              <a:prstGeom prst="rect">
                <a:avLst/>
              </a:prstGeom>
              <a:blipFill>
                <a:blip r:embed="rId4"/>
                <a:stretch>
                  <a:fillRect l="-1266" t="-16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930E9E7B-6E9E-4A62-B973-F51CE685AEDB}"/>
                  </a:ext>
                </a:extLst>
              </p:cNvPr>
              <p:cNvSpPr/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dirty="0" smtClean="0">
                          <a:solidFill>
                            <a:srgbClr val="373737"/>
                          </a:solidFill>
                        </a:rPr>
                        <m:t>случайные величины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930E9E7B-6E9E-4A62-B973-F51CE685AED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  <a:blipFill>
                <a:blip r:embed="rId5"/>
                <a:stretch>
                  <a:fillRect b="-18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753DF0A8-4898-4274-8C3E-C1A819725882}"/>
                  </a:ext>
                </a:extLst>
              </p:cNvPr>
              <p:cNvSpPr/>
              <p:nvPr/>
            </p:nvSpPr>
            <p:spPr>
              <a:xfrm>
                <a:off x="5040000" y="692696"/>
                <a:ext cx="22397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b="0" i="0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константа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753DF0A8-4898-4274-8C3E-C1A8197258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0" y="692696"/>
                <a:ext cx="2239780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7324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Свойства математического ожидания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C15895B-86B3-4613-8E00-2FC1489F23A4}"/>
                  </a:ext>
                </a:extLst>
              </p:cNvPr>
              <p:cNvSpPr txBox="1"/>
              <p:nvPr/>
            </p:nvSpPr>
            <p:spPr>
              <a:xfrm>
                <a:off x="612000" y="1368159"/>
                <a:ext cx="7704856" cy="34163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400" i="1" dirty="0">
                    <a:solidFill>
                      <a:srgbClr val="28516A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⋅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</m:oMath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8516A"/>
                  </a:buClr>
                </a:pPr>
                <a:endParaRPr lang="ru-RU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C15895B-86B3-4613-8E00-2FC1489F23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1368159"/>
                <a:ext cx="7704856" cy="3416320"/>
              </a:xfrm>
              <a:prstGeom prst="rect">
                <a:avLst/>
              </a:prstGeom>
              <a:blipFill>
                <a:blip r:embed="rId4"/>
                <a:stretch>
                  <a:fillRect l="-1266" t="-14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CA10DFD5-E17C-46A9-86C9-8E0D5AC233A0}"/>
                  </a:ext>
                </a:extLst>
              </p:cNvPr>
              <p:cNvSpPr/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dirty="0" smtClean="0">
                          <a:solidFill>
                            <a:srgbClr val="373737"/>
                          </a:solidFill>
                        </a:rPr>
                        <m:t>случайные величины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CA10DFD5-E17C-46A9-86C9-8E0D5AC233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  <a:blipFill>
                <a:blip r:embed="rId5"/>
                <a:stretch>
                  <a:fillRect b="-18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CB69E9D1-0665-4C29-BFE3-B78F5A1FD170}"/>
                  </a:ext>
                </a:extLst>
              </p:cNvPr>
              <p:cNvSpPr/>
              <p:nvPr/>
            </p:nvSpPr>
            <p:spPr>
              <a:xfrm>
                <a:off x="5040000" y="692696"/>
                <a:ext cx="22397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b="0" i="0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константа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CB69E9D1-0665-4C29-BFE3-B78F5A1FD17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0" y="692696"/>
                <a:ext cx="2239780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12279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Свойства математического ожидания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8C9546C-ED81-47B1-9842-97EA96F4AD41}"/>
                  </a:ext>
                </a:extLst>
              </p:cNvPr>
              <p:cNvSpPr txBox="1"/>
              <p:nvPr/>
            </p:nvSpPr>
            <p:spPr>
              <a:xfrm>
                <a:off x="612000" y="1368159"/>
                <a:ext cx="7704856" cy="37856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400" i="1" dirty="0">
                    <a:solidFill>
                      <a:srgbClr val="28516A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⋅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</m:oMath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⋅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,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 </a:t>
                </a:r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если независимы 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8516A"/>
                  </a:buClr>
                </a:pPr>
                <a:endParaRPr lang="ru-RU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8C9546C-ED81-47B1-9842-97EA96F4AD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1368159"/>
                <a:ext cx="7704856" cy="3785652"/>
              </a:xfrm>
              <a:prstGeom prst="rect">
                <a:avLst/>
              </a:prstGeom>
              <a:blipFill>
                <a:blip r:embed="rId4"/>
                <a:stretch>
                  <a:fillRect l="-1266" t="-128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2094853E-60FB-40AB-B5D0-06E2FE120A40}"/>
                  </a:ext>
                </a:extLst>
              </p:cNvPr>
              <p:cNvSpPr/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dirty="0" smtClean="0">
                          <a:solidFill>
                            <a:srgbClr val="373737"/>
                          </a:solidFill>
                        </a:rPr>
                        <m:t>случайные величины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2094853E-60FB-40AB-B5D0-06E2FE120A4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  <a:blipFill>
                <a:blip r:embed="rId5"/>
                <a:stretch>
                  <a:fillRect b="-18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0A5C978D-FFA7-4B45-909C-D5869520E8C8}"/>
                  </a:ext>
                </a:extLst>
              </p:cNvPr>
              <p:cNvSpPr/>
              <p:nvPr/>
            </p:nvSpPr>
            <p:spPr>
              <a:xfrm>
                <a:off x="5040000" y="692696"/>
                <a:ext cx="22397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b="0" i="0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константа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0A5C978D-FFA7-4B45-909C-D5869520E8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0" y="692696"/>
                <a:ext cx="2239780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188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Свойства математического ожидания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0AD1A81-9108-4C57-B901-1EBA0F7F8AD6}"/>
                  </a:ext>
                </a:extLst>
              </p:cNvPr>
              <p:cNvSpPr txBox="1"/>
              <p:nvPr/>
            </p:nvSpPr>
            <p:spPr>
              <a:xfrm>
                <a:off x="612000" y="1368159"/>
                <a:ext cx="7704856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400" i="1" dirty="0">
                    <a:solidFill>
                      <a:srgbClr val="28516A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⋅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</m:oMath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⋅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,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 </a:t>
                </a:r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если независимы 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Математическое ожидание случайной величины – не случайно</a:t>
                </a: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0AD1A81-9108-4C57-B901-1EBA0F7F8A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1368159"/>
                <a:ext cx="7704856" cy="4524315"/>
              </a:xfrm>
              <a:prstGeom prst="rect">
                <a:avLst/>
              </a:prstGeom>
              <a:blipFill>
                <a:blip r:embed="rId4"/>
                <a:stretch>
                  <a:fillRect l="-1266" t="-107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09E98861-B554-46CC-9130-987E54DFFDB8}"/>
                  </a:ext>
                </a:extLst>
              </p:cNvPr>
              <p:cNvSpPr/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dirty="0" smtClean="0">
                          <a:solidFill>
                            <a:srgbClr val="373737"/>
                          </a:solidFill>
                        </a:rPr>
                        <m:t>случайные величины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09E98861-B554-46CC-9130-987E54DFFDB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  <a:blipFill>
                <a:blip r:embed="rId5"/>
                <a:stretch>
                  <a:fillRect b="-18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056FE0AC-6CEB-4011-941D-F9DDCEFF6493}"/>
                  </a:ext>
                </a:extLst>
              </p:cNvPr>
              <p:cNvSpPr/>
              <p:nvPr/>
            </p:nvSpPr>
            <p:spPr>
              <a:xfrm>
                <a:off x="5040000" y="692696"/>
                <a:ext cx="22397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b="0" i="0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константа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056FE0AC-6CEB-4011-941D-F9DDCEFF649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0" y="692696"/>
                <a:ext cx="2239780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83100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Свойства математического ожидания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4EC1B47-F533-344F-BB46-6ED17D2D1A9B}"/>
                  </a:ext>
                </a:extLst>
              </p:cNvPr>
              <p:cNvSpPr txBox="1"/>
              <p:nvPr/>
            </p:nvSpPr>
            <p:spPr>
              <a:xfrm>
                <a:off x="612000" y="1368159"/>
                <a:ext cx="7704856" cy="49411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400" i="1" dirty="0">
                    <a:solidFill>
                      <a:srgbClr val="28516A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⋅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</m:oMath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⋅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,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 </a:t>
                </a:r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  <a:ea typeface="Cambria Math" panose="02040503050406030204" pitchFamily="18" charset="0"/>
                  </a:rPr>
                  <a:t>если независимы 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Математическое ожидание случайной величины – не случайно</a:t>
                </a: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2459A4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− 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𝔼</m:t>
                        </m:r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𝔼</m:t>
                        </m:r>
                        <m:d>
                          <m:d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4EC1B47-F533-344F-BB46-6ED17D2D1A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1368159"/>
                <a:ext cx="7704856" cy="4941161"/>
              </a:xfrm>
              <a:prstGeom prst="rect">
                <a:avLst/>
              </a:prstGeom>
              <a:blipFill>
                <a:blip r:embed="rId4"/>
                <a:stretch>
                  <a:fillRect l="-1266" t="-98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9A692DB5-E12F-DC49-B71B-F0375BBEE1FE}"/>
                  </a:ext>
                </a:extLst>
              </p:cNvPr>
              <p:cNvSpPr/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dirty="0" smtClean="0">
                          <a:solidFill>
                            <a:srgbClr val="373737"/>
                          </a:solidFill>
                        </a:rPr>
                        <m:t>случайные величины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9A692DB5-E12F-DC49-B71B-F0375BBEE1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  <a:blipFill>
                <a:blip r:embed="rId5"/>
                <a:stretch>
                  <a:fillRect b="-18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7B4DC765-DF18-3947-9A93-031A1290E073}"/>
                  </a:ext>
                </a:extLst>
              </p:cNvPr>
              <p:cNvSpPr/>
              <p:nvPr/>
            </p:nvSpPr>
            <p:spPr>
              <a:xfrm>
                <a:off x="5040000" y="692696"/>
                <a:ext cx="22397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b="0" i="0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константа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7B4DC765-DF18-3947-9A93-031A1290E07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0" y="692696"/>
                <a:ext cx="2239780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59508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Пакт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384E948A-8E6E-49C2-B0BC-C04956BB90ED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3600400" cy="388847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Заключим соглашение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67F477BD-DEA2-4B6D-86DC-669971AE5BF3}"/>
                  </a:ext>
                </a:extLst>
              </p:cNvPr>
              <p:cNvSpPr/>
              <p:nvPr/>
            </p:nvSpPr>
            <p:spPr>
              <a:xfrm>
                <a:off x="635224" y="1340768"/>
                <a:ext cx="4097917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dirty="0" smtClean="0">
                          <a:solidFill>
                            <a:srgbClr val="373737"/>
                          </a:solidFill>
                        </a:rPr>
                        <m:t>случайные величины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67F477BD-DEA2-4B6D-86DC-669971AE5BF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224" y="1340768"/>
                <a:ext cx="4097917" cy="369332"/>
              </a:xfrm>
              <a:prstGeom prst="rect">
                <a:avLst/>
              </a:prstGeom>
              <a:blipFill>
                <a:blip r:embed="rId4"/>
                <a:stretch>
                  <a:fillRect l="-1190" r="-595" b="-344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80324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Дисперсия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31C2CEA7-8C2C-4B45-BDD2-F5194DBF94EC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136904" cy="908711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defPPr>
              <a:defRPr lang="ru-RU"/>
            </a:defPPr>
            <a:lvl1pPr indent="0">
              <a:spcBef>
                <a:spcPts val="0"/>
              </a:spcBef>
              <a:spcAft>
                <a:spcPts val="1800"/>
              </a:spcAft>
              <a:buFont typeface="Arial" pitchFamily="34" charset="0"/>
              <a:buNone/>
              <a:defRPr sz="2400" b="1">
                <a:solidFill>
                  <a:srgbClr val="28516A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Дисперсия </a:t>
            </a:r>
            <a:r>
              <a:rPr lang="ru-RU" b="0" dirty="0">
                <a:solidFill>
                  <a:srgbClr val="373737"/>
                </a:solidFill>
              </a:rPr>
              <a:t>– мера разброса случайной величины вокруг </a:t>
            </a:r>
            <a:br>
              <a:rPr lang="ru-RU" b="0" dirty="0">
                <a:solidFill>
                  <a:srgbClr val="373737"/>
                </a:solidFill>
              </a:rPr>
            </a:br>
            <a:r>
              <a:rPr lang="ru-RU" b="0" dirty="0">
                <a:solidFill>
                  <a:srgbClr val="373737"/>
                </a:solidFill>
              </a:rPr>
              <a:t>её среднего</a:t>
            </a:r>
            <a:endParaRPr lang="en-US" b="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2060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Дисперсия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1FD6F2FD-885D-42F3-A64C-1E9D65863501}"/>
                  </a:ext>
                </a:extLst>
              </p:cNvPr>
              <p:cNvSpPr/>
              <p:nvPr/>
            </p:nvSpPr>
            <p:spPr>
              <a:xfrm>
                <a:off x="935410" y="1615982"/>
                <a:ext cx="7416316" cy="110055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𝔼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ℙ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m:rPr>
                              <m:nor/>
                            </m:rPr>
                            <a:rPr lang="ru-RU" sz="2400" dirty="0">
                              <a:solidFill>
                                <a:srgbClr val="28516A"/>
                              </a:solidFill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1FD6F2FD-885D-42F3-A64C-1E9D658635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410" y="1615982"/>
                <a:ext cx="7416316" cy="110055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Объект 5">
            <a:extLst>
              <a:ext uri="{FF2B5EF4-FFF2-40B4-BE49-F238E27FC236}">
                <a16:creationId xmlns:a16="http://schemas.microsoft.com/office/drawing/2014/main" id="{8134FFCC-9FC5-4D68-8B8B-E8D939BDE281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136904" cy="908711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defPPr>
              <a:defRPr lang="ru-RU"/>
            </a:defPPr>
            <a:lvl1pPr indent="0">
              <a:spcBef>
                <a:spcPts val="0"/>
              </a:spcBef>
              <a:spcAft>
                <a:spcPts val="1800"/>
              </a:spcAft>
              <a:buFont typeface="Arial" pitchFamily="34" charset="0"/>
              <a:buNone/>
              <a:defRPr sz="2400" b="1">
                <a:solidFill>
                  <a:srgbClr val="28516A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Дисперсия </a:t>
            </a:r>
            <a:r>
              <a:rPr lang="ru-RU" b="0" dirty="0">
                <a:solidFill>
                  <a:srgbClr val="373737"/>
                </a:solidFill>
              </a:rPr>
              <a:t>– мера разброса случайной величины вокруг </a:t>
            </a:r>
            <a:br>
              <a:rPr lang="ru-RU" b="0" dirty="0">
                <a:solidFill>
                  <a:srgbClr val="373737"/>
                </a:solidFill>
              </a:rPr>
            </a:br>
            <a:r>
              <a:rPr lang="ru-RU" b="0" dirty="0">
                <a:solidFill>
                  <a:srgbClr val="373737"/>
                </a:solidFill>
              </a:rPr>
              <a:t>её среднего</a:t>
            </a:r>
            <a:endParaRPr lang="en-US" b="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7223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Дисперсия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4FC819F9-8A94-B74B-845C-6FF022ADA9C7}"/>
                  </a:ext>
                </a:extLst>
              </p:cNvPr>
              <p:cNvSpPr/>
              <p:nvPr/>
            </p:nvSpPr>
            <p:spPr>
              <a:xfrm>
                <a:off x="935410" y="1615982"/>
                <a:ext cx="7416316" cy="110055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𝔼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ℙ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m:rPr>
                              <m:nor/>
                            </m:rPr>
                            <a:rPr lang="ru-RU" sz="2400" dirty="0">
                              <a:solidFill>
                                <a:srgbClr val="28516A"/>
                              </a:solidFill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4FC819F9-8A94-B74B-845C-6FF022ADA9C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410" y="1615982"/>
                <a:ext cx="7416316" cy="110055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B2DF5C12-E989-AC46-819E-4F17992D5FDD}"/>
                  </a:ext>
                </a:extLst>
              </p:cNvPr>
              <p:cNvSpPr/>
              <p:nvPr/>
            </p:nvSpPr>
            <p:spPr>
              <a:xfrm>
                <a:off x="782549" y="3037368"/>
                <a:ext cx="7416316" cy="9087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+∞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𝔼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B2DF5C12-E989-AC46-819E-4F17992D5FD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2549" y="3037368"/>
                <a:ext cx="7416316" cy="9087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Объект 5">
            <a:extLst>
              <a:ext uri="{FF2B5EF4-FFF2-40B4-BE49-F238E27FC236}">
                <a16:creationId xmlns:a16="http://schemas.microsoft.com/office/drawing/2014/main" id="{F5D72B6D-C678-413F-98B2-EA059488E915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136904" cy="908711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defPPr>
              <a:defRPr lang="ru-RU"/>
            </a:defPPr>
            <a:lvl1pPr indent="0">
              <a:spcBef>
                <a:spcPts val="0"/>
              </a:spcBef>
              <a:spcAft>
                <a:spcPts val="1800"/>
              </a:spcAft>
              <a:buFont typeface="Arial" pitchFamily="34" charset="0"/>
              <a:buNone/>
              <a:defRPr sz="2400" b="1">
                <a:solidFill>
                  <a:srgbClr val="28516A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Дисперсия </a:t>
            </a:r>
            <a:r>
              <a:rPr lang="ru-RU" b="0" dirty="0">
                <a:solidFill>
                  <a:srgbClr val="373737"/>
                </a:solidFill>
              </a:rPr>
              <a:t>– мера разброса случайной величины вокруг </a:t>
            </a:r>
            <a:br>
              <a:rPr lang="ru-RU" b="0" dirty="0">
                <a:solidFill>
                  <a:srgbClr val="373737"/>
                </a:solidFill>
              </a:rPr>
            </a:br>
            <a:r>
              <a:rPr lang="ru-RU" b="0" dirty="0">
                <a:solidFill>
                  <a:srgbClr val="373737"/>
                </a:solidFill>
              </a:rPr>
              <a:t>её среднего</a:t>
            </a:r>
            <a:endParaRPr lang="en-US" b="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148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Дисперсия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8FE0C26-5A43-4BDA-8796-0C60BA2CF590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136904" cy="2380473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defPPr>
              <a:defRPr lang="ru-RU"/>
            </a:defPPr>
            <a:lvl1pPr indent="0">
              <a:spcBef>
                <a:spcPts val="0"/>
              </a:spcBef>
              <a:spcAft>
                <a:spcPts val="1800"/>
              </a:spcAft>
              <a:buFont typeface="Arial" pitchFamily="34" charset="0"/>
              <a:buNone/>
              <a:defRPr sz="2400" b="1">
                <a:solidFill>
                  <a:srgbClr val="28516A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Дисперсия </a:t>
            </a:r>
            <a:r>
              <a:rPr lang="ru-RU" b="0" dirty="0">
                <a:solidFill>
                  <a:srgbClr val="373737"/>
                </a:solidFill>
              </a:rPr>
              <a:t>– мера разброса случайной величины вокруг </a:t>
            </a:r>
            <a:br>
              <a:rPr lang="ru-RU" b="0" dirty="0">
                <a:solidFill>
                  <a:srgbClr val="373737"/>
                </a:solidFill>
              </a:rPr>
            </a:br>
            <a:r>
              <a:rPr lang="ru-RU" b="0" dirty="0">
                <a:solidFill>
                  <a:srgbClr val="373737"/>
                </a:solidFill>
              </a:rPr>
              <a:t>её среднего</a:t>
            </a:r>
            <a:endParaRPr lang="en-US" b="0" dirty="0">
              <a:solidFill>
                <a:srgbClr val="373737"/>
              </a:solidFill>
            </a:endParaRPr>
          </a:p>
          <a:p>
            <a:r>
              <a:rPr lang="ru-RU" b="0" dirty="0">
                <a:solidFill>
                  <a:srgbClr val="373737"/>
                </a:solidFill>
              </a:rPr>
              <a:t>Более удобно искать дисперсию по формуле</a:t>
            </a:r>
            <a:r>
              <a:rPr lang="en-US" b="0" dirty="0">
                <a:solidFill>
                  <a:srgbClr val="373737"/>
                </a:solidFill>
              </a:rPr>
              <a:t>:</a:t>
            </a: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11878614-CC85-43AC-8E57-4AF4009BD848}"/>
                  </a:ext>
                </a:extLst>
              </p:cNvPr>
              <p:cNvSpPr/>
              <p:nvPr/>
            </p:nvSpPr>
            <p:spPr>
              <a:xfrm>
                <a:off x="1763688" y="2327993"/>
                <a:ext cx="3816424" cy="5821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11878614-CC85-43AC-8E57-4AF4009BD8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3688" y="2327993"/>
                <a:ext cx="3816424" cy="58214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44386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Дисперсия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25EC043-5325-43C4-B3D0-106AE6F67205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136904" cy="2380473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defPPr>
              <a:defRPr lang="ru-RU"/>
            </a:defPPr>
            <a:lvl1pPr indent="0">
              <a:spcBef>
                <a:spcPts val="0"/>
              </a:spcBef>
              <a:spcAft>
                <a:spcPts val="1800"/>
              </a:spcAft>
              <a:buFont typeface="Arial" pitchFamily="34" charset="0"/>
              <a:buNone/>
              <a:defRPr sz="2400" b="1">
                <a:solidFill>
                  <a:srgbClr val="28516A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Дисперсия </a:t>
            </a:r>
            <a:r>
              <a:rPr lang="ru-RU" b="0" dirty="0">
                <a:solidFill>
                  <a:srgbClr val="373737"/>
                </a:solidFill>
              </a:rPr>
              <a:t>– мера разброса случайной величины вокруг </a:t>
            </a:r>
            <a:br>
              <a:rPr lang="ru-RU" b="0" dirty="0">
                <a:solidFill>
                  <a:srgbClr val="373737"/>
                </a:solidFill>
              </a:rPr>
            </a:br>
            <a:r>
              <a:rPr lang="ru-RU" b="0" dirty="0">
                <a:solidFill>
                  <a:srgbClr val="373737"/>
                </a:solidFill>
              </a:rPr>
              <a:t>её среднего</a:t>
            </a:r>
            <a:endParaRPr lang="en-US" b="0" dirty="0">
              <a:solidFill>
                <a:srgbClr val="373737"/>
              </a:solidFill>
            </a:endParaRPr>
          </a:p>
          <a:p>
            <a:r>
              <a:rPr lang="ru-RU" b="0" dirty="0">
                <a:solidFill>
                  <a:srgbClr val="373737"/>
                </a:solidFill>
              </a:rPr>
              <a:t>Более удобно искать дисперсию по формуле</a:t>
            </a:r>
            <a:r>
              <a:rPr lang="en-US" b="0" dirty="0">
                <a:solidFill>
                  <a:srgbClr val="373737"/>
                </a:solidFill>
              </a:rPr>
              <a:t>:</a:t>
            </a: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79305138-965B-469F-A61E-B0099BB359FF}"/>
                  </a:ext>
                </a:extLst>
              </p:cNvPr>
              <p:cNvSpPr/>
              <p:nvPr/>
            </p:nvSpPr>
            <p:spPr>
              <a:xfrm>
                <a:off x="1763688" y="2327993"/>
                <a:ext cx="3816424" cy="5821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79305138-965B-469F-A61E-B0099BB359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3688" y="2327993"/>
                <a:ext cx="3816424" cy="58214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35795159-34FB-425B-8C60-52B5E37424E7}"/>
                  </a:ext>
                </a:extLst>
              </p:cNvPr>
              <p:cNvSpPr/>
              <p:nvPr/>
            </p:nvSpPr>
            <p:spPr>
              <a:xfrm>
                <a:off x="1853475" y="2910140"/>
                <a:ext cx="4572000" cy="509178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−2⋅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𝔼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35795159-34FB-425B-8C60-52B5E37424E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3475" y="2910140"/>
                <a:ext cx="4572000" cy="50917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31299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Дисперсия</a:t>
            </a:r>
          </a:p>
        </p:txBody>
      </p:sp>
      <p:sp>
        <p:nvSpPr>
          <p:cNvPr id="7" name="Объект 5">
            <a:extLst>
              <a:ext uri="{FF2B5EF4-FFF2-40B4-BE49-F238E27FC236}">
                <a16:creationId xmlns:a16="http://schemas.microsoft.com/office/drawing/2014/main" id="{DFDEB5BE-EEAE-47AA-89F1-C82C0B59A174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136904" cy="2380473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defPPr>
              <a:defRPr lang="ru-RU"/>
            </a:defPPr>
            <a:lvl1pPr indent="0">
              <a:spcBef>
                <a:spcPts val="0"/>
              </a:spcBef>
              <a:spcAft>
                <a:spcPts val="1800"/>
              </a:spcAft>
              <a:buFont typeface="Arial" pitchFamily="34" charset="0"/>
              <a:buNone/>
              <a:defRPr sz="2400" b="1">
                <a:solidFill>
                  <a:srgbClr val="28516A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Дисперсия </a:t>
            </a:r>
            <a:r>
              <a:rPr lang="ru-RU" b="0" dirty="0">
                <a:solidFill>
                  <a:srgbClr val="373737"/>
                </a:solidFill>
              </a:rPr>
              <a:t>– мера разброса случайной величины вокруг </a:t>
            </a:r>
            <a:br>
              <a:rPr lang="ru-RU" b="0" dirty="0">
                <a:solidFill>
                  <a:srgbClr val="373737"/>
                </a:solidFill>
              </a:rPr>
            </a:br>
            <a:r>
              <a:rPr lang="ru-RU" b="0" dirty="0">
                <a:solidFill>
                  <a:srgbClr val="373737"/>
                </a:solidFill>
              </a:rPr>
              <a:t>её среднего</a:t>
            </a:r>
            <a:endParaRPr lang="en-US" b="0" dirty="0">
              <a:solidFill>
                <a:srgbClr val="373737"/>
              </a:solidFill>
            </a:endParaRPr>
          </a:p>
          <a:p>
            <a:r>
              <a:rPr lang="ru-RU" b="0" dirty="0">
                <a:solidFill>
                  <a:srgbClr val="373737"/>
                </a:solidFill>
              </a:rPr>
              <a:t>Более удобно искать дисперсию по формуле</a:t>
            </a:r>
            <a:r>
              <a:rPr lang="en-US" b="0" dirty="0">
                <a:solidFill>
                  <a:srgbClr val="373737"/>
                </a:solidFill>
              </a:rPr>
              <a:t>:</a:t>
            </a: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77A30847-7F44-437B-83F3-71F5F7F21B4D}"/>
                  </a:ext>
                </a:extLst>
              </p:cNvPr>
              <p:cNvSpPr/>
              <p:nvPr/>
            </p:nvSpPr>
            <p:spPr>
              <a:xfrm>
                <a:off x="1763688" y="2327993"/>
                <a:ext cx="3816424" cy="5821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77A30847-7F44-437B-83F3-71F5F7F21B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3688" y="2327993"/>
                <a:ext cx="3816424" cy="58214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52ADFE7D-7ADD-4AF9-99FD-5DAE050FCDBE}"/>
                  </a:ext>
                </a:extLst>
              </p:cNvPr>
              <p:cNvSpPr/>
              <p:nvPr/>
            </p:nvSpPr>
            <p:spPr>
              <a:xfrm>
                <a:off x="1853475" y="2910140"/>
                <a:ext cx="4572000" cy="509178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−2⋅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𝔼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52ADFE7D-7ADD-4AF9-99FD-5DAE050FCD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3475" y="2910140"/>
                <a:ext cx="4572000" cy="50917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A6DF74C4-92F6-42AE-BC4F-6CED2B5E7877}"/>
                  </a:ext>
                </a:extLst>
              </p:cNvPr>
              <p:cNvSpPr/>
              <p:nvPr/>
            </p:nvSpPr>
            <p:spPr>
              <a:xfrm>
                <a:off x="1925483" y="3413031"/>
                <a:ext cx="5310813" cy="50917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−2⋅</m:t>
                      </m:r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A6DF74C4-92F6-42AE-BC4F-6CED2B5E78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5483" y="3413031"/>
                <a:ext cx="5310813" cy="50917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7215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Дисперсия</a:t>
            </a:r>
          </a:p>
        </p:txBody>
      </p:sp>
      <p:sp>
        <p:nvSpPr>
          <p:cNvPr id="8" name="Объект 5">
            <a:extLst>
              <a:ext uri="{FF2B5EF4-FFF2-40B4-BE49-F238E27FC236}">
                <a16:creationId xmlns:a16="http://schemas.microsoft.com/office/drawing/2014/main" id="{7991999D-1965-42AA-B86B-7BA9D2812597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136904" cy="2380473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defPPr>
              <a:defRPr lang="ru-RU"/>
            </a:defPPr>
            <a:lvl1pPr indent="0">
              <a:spcBef>
                <a:spcPts val="0"/>
              </a:spcBef>
              <a:spcAft>
                <a:spcPts val="1800"/>
              </a:spcAft>
              <a:buFont typeface="Arial" pitchFamily="34" charset="0"/>
              <a:buNone/>
              <a:defRPr sz="2400" b="1">
                <a:solidFill>
                  <a:srgbClr val="28516A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Дисперсия </a:t>
            </a:r>
            <a:r>
              <a:rPr lang="ru-RU" b="0" dirty="0">
                <a:solidFill>
                  <a:srgbClr val="373737"/>
                </a:solidFill>
              </a:rPr>
              <a:t>– мера разброса случайной величины вокруг </a:t>
            </a:r>
            <a:br>
              <a:rPr lang="ru-RU" b="0" dirty="0">
                <a:solidFill>
                  <a:srgbClr val="373737"/>
                </a:solidFill>
              </a:rPr>
            </a:br>
            <a:r>
              <a:rPr lang="ru-RU" b="0" dirty="0">
                <a:solidFill>
                  <a:srgbClr val="373737"/>
                </a:solidFill>
              </a:rPr>
              <a:t>её среднего</a:t>
            </a:r>
            <a:endParaRPr lang="en-US" b="0" dirty="0">
              <a:solidFill>
                <a:srgbClr val="373737"/>
              </a:solidFill>
            </a:endParaRPr>
          </a:p>
          <a:p>
            <a:r>
              <a:rPr lang="ru-RU" b="0" dirty="0">
                <a:solidFill>
                  <a:srgbClr val="373737"/>
                </a:solidFill>
              </a:rPr>
              <a:t>Более удобно искать дисперсию по формуле</a:t>
            </a:r>
            <a:r>
              <a:rPr lang="en-US" b="0" dirty="0">
                <a:solidFill>
                  <a:srgbClr val="373737"/>
                </a:solidFill>
              </a:rPr>
              <a:t>:</a:t>
            </a: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5E283DC4-B35A-44D0-952B-3DCE1116562C}"/>
                  </a:ext>
                </a:extLst>
              </p:cNvPr>
              <p:cNvSpPr/>
              <p:nvPr/>
            </p:nvSpPr>
            <p:spPr>
              <a:xfrm>
                <a:off x="1763688" y="2327993"/>
                <a:ext cx="3816424" cy="5821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5E283DC4-B35A-44D0-952B-3DCE111656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3688" y="2327993"/>
                <a:ext cx="3816424" cy="58214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8CDB0218-ED22-44B8-BFB3-CBA6576613C8}"/>
                  </a:ext>
                </a:extLst>
              </p:cNvPr>
              <p:cNvSpPr/>
              <p:nvPr/>
            </p:nvSpPr>
            <p:spPr>
              <a:xfrm>
                <a:off x="1853475" y="2910140"/>
                <a:ext cx="4572000" cy="509178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−2⋅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𝔼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8CDB0218-ED22-44B8-BFB3-CBA6576613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3475" y="2910140"/>
                <a:ext cx="4572000" cy="50917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7D797DCC-AF29-4B3E-B475-739FA75C482D}"/>
                  </a:ext>
                </a:extLst>
              </p:cNvPr>
              <p:cNvSpPr/>
              <p:nvPr/>
            </p:nvSpPr>
            <p:spPr>
              <a:xfrm>
                <a:off x="1925483" y="3413031"/>
                <a:ext cx="5310813" cy="50917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−2⋅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7D797DCC-AF29-4B3E-B475-739FA75C482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5483" y="3413031"/>
                <a:ext cx="5310813" cy="50917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D6EE9CC5-EA4C-4249-ACBC-C4ED0C514CAE}"/>
                  </a:ext>
                </a:extLst>
              </p:cNvPr>
              <p:cNvSpPr/>
              <p:nvPr/>
            </p:nvSpPr>
            <p:spPr>
              <a:xfrm>
                <a:off x="1953862" y="3922209"/>
                <a:ext cx="483978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−2⋅</m:t>
                      </m:r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𝑋</m:t>
                      </m:r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D6EE9CC5-EA4C-4249-ACBC-C4ED0C514C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3862" y="3922209"/>
                <a:ext cx="4839786" cy="461665"/>
              </a:xfrm>
              <a:prstGeom prst="rect">
                <a:avLst/>
              </a:prstGeom>
              <a:blipFill>
                <a:blip r:embed="rId7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35968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Дисперсия</a:t>
            </a:r>
          </a:p>
        </p:txBody>
      </p:sp>
      <p:sp>
        <p:nvSpPr>
          <p:cNvPr id="12" name="Объект 5">
            <a:extLst>
              <a:ext uri="{FF2B5EF4-FFF2-40B4-BE49-F238E27FC236}">
                <a16:creationId xmlns:a16="http://schemas.microsoft.com/office/drawing/2014/main" id="{388A060D-AEC5-0446-B2E9-916E1F9E64C2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136904" cy="2380473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defPPr>
              <a:defRPr lang="ru-RU"/>
            </a:defPPr>
            <a:lvl1pPr indent="0">
              <a:spcBef>
                <a:spcPts val="0"/>
              </a:spcBef>
              <a:spcAft>
                <a:spcPts val="1800"/>
              </a:spcAft>
              <a:buFont typeface="Arial" pitchFamily="34" charset="0"/>
              <a:buNone/>
              <a:defRPr sz="2400" b="1">
                <a:solidFill>
                  <a:srgbClr val="28516A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Дисперсия </a:t>
            </a:r>
            <a:r>
              <a:rPr lang="ru-RU" b="0" dirty="0">
                <a:solidFill>
                  <a:srgbClr val="373737"/>
                </a:solidFill>
              </a:rPr>
              <a:t>– мера разброса случайной величины вокруг </a:t>
            </a:r>
            <a:br>
              <a:rPr lang="ru-RU" b="0" dirty="0">
                <a:solidFill>
                  <a:srgbClr val="373737"/>
                </a:solidFill>
              </a:rPr>
            </a:br>
            <a:r>
              <a:rPr lang="ru-RU" b="0" dirty="0">
                <a:solidFill>
                  <a:srgbClr val="373737"/>
                </a:solidFill>
              </a:rPr>
              <a:t>её среднего</a:t>
            </a:r>
            <a:endParaRPr lang="en-US" b="0" dirty="0">
              <a:solidFill>
                <a:srgbClr val="373737"/>
              </a:solidFill>
            </a:endParaRPr>
          </a:p>
          <a:p>
            <a:r>
              <a:rPr lang="ru-RU" b="0" dirty="0">
                <a:solidFill>
                  <a:srgbClr val="373737"/>
                </a:solidFill>
              </a:rPr>
              <a:t>Более удобно искать дисперсию по формуле</a:t>
            </a:r>
            <a:r>
              <a:rPr lang="en-US" b="0" dirty="0">
                <a:solidFill>
                  <a:srgbClr val="373737"/>
                </a:solidFill>
              </a:rPr>
              <a:t>:</a:t>
            </a: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A100F89E-FE66-CD42-B265-696B26E8720D}"/>
                  </a:ext>
                </a:extLst>
              </p:cNvPr>
              <p:cNvSpPr/>
              <p:nvPr/>
            </p:nvSpPr>
            <p:spPr>
              <a:xfrm>
                <a:off x="1763688" y="2327993"/>
                <a:ext cx="3816424" cy="5821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A100F89E-FE66-CD42-B265-696B26E8720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3688" y="2327993"/>
                <a:ext cx="3816424" cy="58214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B0B5B7C6-AD07-C941-8AFE-AB6CDAE5BA5B}"/>
                  </a:ext>
                </a:extLst>
              </p:cNvPr>
              <p:cNvSpPr/>
              <p:nvPr/>
            </p:nvSpPr>
            <p:spPr>
              <a:xfrm>
                <a:off x="1853475" y="2910140"/>
                <a:ext cx="4572000" cy="509178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−2⋅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𝔼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B0B5B7C6-AD07-C941-8AFE-AB6CDAE5BA5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3475" y="2910140"/>
                <a:ext cx="4572000" cy="50917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CA878EC3-EC9F-2845-8A28-3BAF883C2AAB}"/>
                  </a:ext>
                </a:extLst>
              </p:cNvPr>
              <p:cNvSpPr/>
              <p:nvPr/>
            </p:nvSpPr>
            <p:spPr>
              <a:xfrm>
                <a:off x="1925483" y="3413031"/>
                <a:ext cx="5310813" cy="50917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−2⋅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CA878EC3-EC9F-2845-8A28-3BAF883C2A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5483" y="3413031"/>
                <a:ext cx="5310813" cy="50917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9DEA81DA-AFB2-6649-A491-D48EE9DA30AB}"/>
                  </a:ext>
                </a:extLst>
              </p:cNvPr>
              <p:cNvSpPr/>
              <p:nvPr/>
            </p:nvSpPr>
            <p:spPr>
              <a:xfrm>
                <a:off x="1953862" y="3922209"/>
                <a:ext cx="483978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−2⋅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𝑋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9DEA81DA-AFB2-6649-A491-D48EE9DA30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3862" y="3922209"/>
                <a:ext cx="4839786" cy="461665"/>
              </a:xfrm>
              <a:prstGeom prst="rect">
                <a:avLst/>
              </a:prstGeom>
              <a:blipFill>
                <a:blip r:embed="rId7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25932786-778C-D54D-9661-581B885F7685}"/>
                  </a:ext>
                </a:extLst>
              </p:cNvPr>
              <p:cNvSpPr/>
              <p:nvPr/>
            </p:nvSpPr>
            <p:spPr>
              <a:xfrm>
                <a:off x="1619672" y="4425100"/>
                <a:ext cx="3240360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25932786-778C-D54D-9661-581B885F768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9672" y="4425100"/>
                <a:ext cx="3240360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19614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Дисперсия</a:t>
            </a:r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322DA975-C371-4C90-809C-D12D8DA7651F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920626" cy="767272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Дисперсия</a:t>
            </a:r>
            <a:r>
              <a:rPr lang="ru-RU" sz="2400" b="1" dirty="0">
                <a:solidFill>
                  <a:srgbClr val="0059A9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–</a:t>
            </a:r>
            <a:r>
              <a:rPr lang="ru-RU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мера разброса случайной величины вокруг её среднего</a:t>
            </a:r>
            <a:endParaRPr lang="en-US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C251160B-4C88-4F93-8582-7E4AFB5BDB17}"/>
                  </a:ext>
                </a:extLst>
              </p:cNvPr>
              <p:cNvSpPr/>
              <p:nvPr/>
            </p:nvSpPr>
            <p:spPr>
              <a:xfrm>
                <a:off x="1187624" y="1490812"/>
                <a:ext cx="6768752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C251160B-4C88-4F93-8582-7E4AFB5BDB1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1490812"/>
                <a:ext cx="6768752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8934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Дисперсия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11B7D1FC-39A1-064A-89C2-FBCD9CA13B34}"/>
                  </a:ext>
                </a:extLst>
              </p:cNvPr>
              <p:cNvSpPr/>
              <p:nvPr/>
            </p:nvSpPr>
            <p:spPr>
              <a:xfrm>
                <a:off x="703247" y="4668334"/>
                <a:ext cx="7920626" cy="600164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0"/>
                  </a:spcBef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12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r>
                        <a:rPr lang="ru-RU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.5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0.25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0.25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=97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рубле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й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11B7D1FC-39A1-064A-89C2-FBCD9CA13B3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247" y="4668334"/>
                <a:ext cx="7920626" cy="6001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Таблица 3">
                <a:extLst>
                  <a:ext uri="{FF2B5EF4-FFF2-40B4-BE49-F238E27FC236}">
                    <a16:creationId xmlns:a16="http://schemas.microsoft.com/office/drawing/2014/main" id="{6FA1424F-3EC6-4B60-928B-46286D609DC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03718228"/>
                  </p:ext>
                </p:extLst>
              </p:nvPr>
            </p:nvGraphicFramePr>
            <p:xfrm>
              <a:off x="4418956" y="2990020"/>
              <a:ext cx="4032446" cy="1233424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481307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905243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9974517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−12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ℙ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ru-RU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C0504D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ru-RU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ru-RU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C0504D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ru-RU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C0504D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Таблица 3">
                <a:extLst>
                  <a:ext uri="{FF2B5EF4-FFF2-40B4-BE49-F238E27FC236}">
                    <a16:creationId xmlns:a16="http://schemas.microsoft.com/office/drawing/2014/main" id="{6FA1424F-3EC6-4B60-928B-46286D609DC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03718228"/>
                  </p:ext>
                </p:extLst>
              </p:nvPr>
            </p:nvGraphicFramePr>
            <p:xfrm>
              <a:off x="4418956" y="2990020"/>
              <a:ext cx="4032446" cy="1233424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481307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905243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99745174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r="-172541" b="-174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4865" r="-184459" b="-174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88235" r="-100735" b="-174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391111" r="-1481" b="-174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776224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t="-58594" r="-172541" b="-23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4865" t="-58594" r="-184459" b="-23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88235" t="-58594" r="-100735" b="-23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391111" t="-58594" r="-1481" b="-234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Объект 5">
            <a:extLst>
              <a:ext uri="{FF2B5EF4-FFF2-40B4-BE49-F238E27FC236}">
                <a16:creationId xmlns:a16="http://schemas.microsoft.com/office/drawing/2014/main" id="{1DEEDDA2-22A1-429A-BA86-E3173AA74EC7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920626" cy="767272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Дисперсия</a:t>
            </a:r>
            <a:r>
              <a:rPr lang="ru-RU" sz="2400" b="1" dirty="0">
                <a:solidFill>
                  <a:srgbClr val="0059A9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–</a:t>
            </a:r>
            <a:r>
              <a:rPr lang="ru-RU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мера разброса случайной величины вокруг её среднего</a:t>
            </a:r>
            <a:endParaRPr lang="en-US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2E505514-8278-40AF-A64C-AB5DC371B073}"/>
                  </a:ext>
                </a:extLst>
              </p:cNvPr>
              <p:cNvSpPr/>
              <p:nvPr/>
            </p:nvSpPr>
            <p:spPr>
              <a:xfrm>
                <a:off x="1187624" y="1490812"/>
                <a:ext cx="6768752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2E505514-8278-40AF-A64C-AB5DC371B07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1490812"/>
                <a:ext cx="6768752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F0B20EE2-5FC5-46B5-8C78-8363B96E7F4F}"/>
              </a:ext>
            </a:extLst>
          </p:cNvPr>
          <p:cNvSpPr/>
          <p:nvPr/>
        </p:nvSpPr>
        <p:spPr>
          <a:xfrm>
            <a:off x="5115748" y="2348880"/>
            <a:ext cx="26388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лотерея</a:t>
            </a:r>
          </a:p>
        </p:txBody>
      </p:sp>
    </p:spTree>
    <p:extLst>
      <p:ext uri="{BB962C8B-B14F-4D97-AF65-F5344CB8AC3E}">
        <p14:creationId xmlns:p14="http://schemas.microsoft.com/office/powerpoint/2010/main" val="872890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Пакт</a:t>
            </a:r>
          </a:p>
        </p:txBody>
      </p:sp>
      <p:sp>
        <p:nvSpPr>
          <p:cNvPr id="7" name="Содержимое 2">
            <a:extLst>
              <a:ext uri="{FF2B5EF4-FFF2-40B4-BE49-F238E27FC236}">
                <a16:creationId xmlns:a16="http://schemas.microsoft.com/office/drawing/2014/main" id="{3C8FABFA-5471-4A4C-A302-0A0AC922F327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3600400" cy="388847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Заключим соглашение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5BDA9712-9029-4DEC-B7B9-1DEC86677D31}"/>
                  </a:ext>
                </a:extLst>
              </p:cNvPr>
              <p:cNvSpPr/>
              <p:nvPr/>
            </p:nvSpPr>
            <p:spPr>
              <a:xfrm>
                <a:off x="635224" y="1340768"/>
                <a:ext cx="4097917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dirty="0" smtClean="0">
                          <a:solidFill>
                            <a:srgbClr val="373737"/>
                          </a:solidFill>
                        </a:rPr>
                        <m:t>случайные величины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5BDA9712-9029-4DEC-B7B9-1DEC86677D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224" y="1340768"/>
                <a:ext cx="4097917" cy="369332"/>
              </a:xfrm>
              <a:prstGeom prst="rect">
                <a:avLst/>
              </a:prstGeom>
              <a:blipFill>
                <a:blip r:embed="rId4"/>
                <a:stretch>
                  <a:fillRect l="-1190" r="-595" b="-344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04698621-88B3-4734-B670-FC0A7F366C18}"/>
                  </a:ext>
                </a:extLst>
              </p:cNvPr>
              <p:cNvSpPr/>
              <p:nvPr/>
            </p:nvSpPr>
            <p:spPr>
              <a:xfrm>
                <a:off x="615298" y="1855843"/>
                <a:ext cx="5396862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b="0" i="0" smtClean="0">
                          <a:solidFill>
                            <a:srgbClr val="373737"/>
                          </a:solidFill>
                        </a:rPr>
                        <m:t>какие−то конкретные значения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04698621-88B3-4734-B670-FC0A7F366C1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298" y="1855843"/>
                <a:ext cx="5396862" cy="369332"/>
              </a:xfrm>
              <a:prstGeom prst="rect">
                <a:avLst/>
              </a:prstGeom>
              <a:blipFill>
                <a:blip r:embed="rId5"/>
                <a:stretch>
                  <a:fillRect l="-339" r="-452" b="-2623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7362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Дисперсия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11B7D1FC-39A1-064A-89C2-FBCD9CA13B34}"/>
                  </a:ext>
                </a:extLst>
              </p:cNvPr>
              <p:cNvSpPr/>
              <p:nvPr/>
            </p:nvSpPr>
            <p:spPr>
              <a:xfrm>
                <a:off x="703247" y="4668334"/>
                <a:ext cx="7920626" cy="600164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0"/>
                  </a:spcBef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12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.5+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⋅0.25+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⋅0.25=97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рубле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й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11B7D1FC-39A1-064A-89C2-FBCD9CA13B3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247" y="4668334"/>
                <a:ext cx="7920626" cy="6001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E376BC68-2AA2-A145-AAF9-B16BAB685D6C}"/>
                  </a:ext>
                </a:extLst>
              </p:cNvPr>
              <p:cNvSpPr/>
              <p:nvPr/>
            </p:nvSpPr>
            <p:spPr>
              <a:xfrm>
                <a:off x="611374" y="5268498"/>
                <a:ext cx="7848872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=97 −12.25=84.75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рубле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й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E376BC68-2AA2-A145-AAF9-B16BAB685D6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374" y="5268498"/>
                <a:ext cx="7848872" cy="461665"/>
              </a:xfrm>
              <a:prstGeom prst="rect">
                <a:avLst/>
              </a:prstGeom>
              <a:blipFill>
                <a:blip r:embed="rId5"/>
                <a:stretch>
                  <a:fillRect l="-155" b="-184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Таблица 3">
                <a:extLst>
                  <a:ext uri="{FF2B5EF4-FFF2-40B4-BE49-F238E27FC236}">
                    <a16:creationId xmlns:a16="http://schemas.microsoft.com/office/drawing/2014/main" id="{6FA1424F-3EC6-4B60-928B-46286D609DC2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4418956" y="2990020"/>
              <a:ext cx="4032446" cy="1233424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481307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905243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9974517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−12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ℙ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Таблица 3">
                <a:extLst>
                  <a:ext uri="{FF2B5EF4-FFF2-40B4-BE49-F238E27FC236}">
                    <a16:creationId xmlns:a16="http://schemas.microsoft.com/office/drawing/2014/main" id="{6FA1424F-3EC6-4B60-928B-46286D609DC2}"/>
                  </a:ext>
                </a:extLst>
              </p:cNvPr>
              <p:cNvGraphicFramePr>
                <a:graphicFrameLocks noGrp="1"/>
              </p:cNvGraphicFramePr>
              <p:nvPr>
                <p:extLst/>
              </p:nvPr>
            </p:nvGraphicFramePr>
            <p:xfrm>
              <a:off x="4418956" y="2990020"/>
              <a:ext cx="4032446" cy="1233424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481307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905243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  <a:gridCol w="822948">
                      <a:extLst>
                        <a:ext uri="{9D8B030D-6E8A-4147-A177-3AD203B41FA5}">
                          <a16:colId xmlns:a16="http://schemas.microsoft.com/office/drawing/2014/main" val="99745174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r="-172541" b="-174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164865" r="-184459" b="-174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288235" r="-100735" b="-174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391111" r="-1481" b="-174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776224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t="-58594" r="-172541" b="-23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164865" t="-58594" r="-184459" b="-23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288235" t="-58594" r="-100735" b="-23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391111" t="-58594" r="-1481" b="-234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Объект 5">
            <a:extLst>
              <a:ext uri="{FF2B5EF4-FFF2-40B4-BE49-F238E27FC236}">
                <a16:creationId xmlns:a16="http://schemas.microsoft.com/office/drawing/2014/main" id="{1DEEDDA2-22A1-429A-BA86-E3173AA74EC7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920626" cy="767272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Дисперсия</a:t>
            </a:r>
            <a:r>
              <a:rPr lang="ru-RU" sz="2400" b="1" dirty="0">
                <a:solidFill>
                  <a:srgbClr val="0059A9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–</a:t>
            </a:r>
            <a:r>
              <a:rPr lang="ru-RU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мера разброса случайной величины вокруг её среднего</a:t>
            </a:r>
            <a:endParaRPr lang="en-US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2E505514-8278-40AF-A64C-AB5DC371B073}"/>
                  </a:ext>
                </a:extLst>
              </p:cNvPr>
              <p:cNvSpPr/>
              <p:nvPr/>
            </p:nvSpPr>
            <p:spPr>
              <a:xfrm>
                <a:off x="1187624" y="1490812"/>
                <a:ext cx="6768752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2E505514-8278-40AF-A64C-AB5DC371B07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1490812"/>
                <a:ext cx="6768752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F0B20EE2-5FC5-46B5-8C78-8363B96E7F4F}"/>
              </a:ext>
            </a:extLst>
          </p:cNvPr>
          <p:cNvSpPr/>
          <p:nvPr/>
        </p:nvSpPr>
        <p:spPr>
          <a:xfrm>
            <a:off x="5115748" y="2348880"/>
            <a:ext cx="26388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лотерея</a:t>
            </a:r>
          </a:p>
        </p:txBody>
      </p:sp>
    </p:spTree>
    <p:extLst>
      <p:ext uri="{BB962C8B-B14F-4D97-AF65-F5344CB8AC3E}">
        <p14:creationId xmlns:p14="http://schemas.microsoft.com/office/powerpoint/2010/main" val="3425090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Дисперсия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38974E6E-99A0-4611-85BC-6B0EDD1180D8}"/>
                  </a:ext>
                </a:extLst>
              </p:cNvPr>
              <p:cNvSpPr/>
              <p:nvPr/>
            </p:nvSpPr>
            <p:spPr>
              <a:xfrm>
                <a:off x="5087452" y="3036082"/>
                <a:ext cx="3445174" cy="7862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∈[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]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38974E6E-99A0-4611-85BC-6B0EDD1180D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7452" y="3036082"/>
                <a:ext cx="3445174" cy="78624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7099EBB8-EEB9-4CFB-8294-898BD263EC8C}"/>
                  </a:ext>
                </a:extLst>
              </p:cNvPr>
              <p:cNvSpPr/>
              <p:nvPr/>
            </p:nvSpPr>
            <p:spPr>
              <a:xfrm>
                <a:off x="1505149" y="1962938"/>
                <a:ext cx="87786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7099EBB8-EEB9-4CFB-8294-898BD263EC8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5149" y="1962938"/>
                <a:ext cx="877869" cy="461665"/>
              </a:xfrm>
              <a:prstGeom prst="rect">
                <a:avLst/>
              </a:prstGeom>
              <a:blipFill>
                <a:blip r:embed="rId5"/>
                <a:stretch>
                  <a:fillRect l="-1389" b="-184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630C77C6-EC4D-40A1-A3F6-45D36C4BAE89}"/>
                  </a:ext>
                </a:extLst>
              </p:cNvPr>
              <p:cNvSpPr/>
              <p:nvPr/>
            </p:nvSpPr>
            <p:spPr>
              <a:xfrm>
                <a:off x="3059907" y="3733015"/>
                <a:ext cx="42543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630C77C6-EC4D-40A1-A3F6-45D36C4BAE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9907" y="3733015"/>
                <a:ext cx="425436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4E544370-82CC-4B11-94D5-21C025F34744}"/>
                  </a:ext>
                </a:extLst>
              </p:cNvPr>
              <p:cNvSpPr/>
              <p:nvPr/>
            </p:nvSpPr>
            <p:spPr>
              <a:xfrm>
                <a:off x="1361171" y="3733015"/>
                <a:ext cx="43261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4E544370-82CC-4B11-94D5-21C025F347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1171" y="3733015"/>
                <a:ext cx="432618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Line">
            <a:extLst>
              <a:ext uri="{FF2B5EF4-FFF2-40B4-BE49-F238E27FC236}">
                <a16:creationId xmlns:a16="http://schemas.microsoft.com/office/drawing/2014/main" id="{01C77BE4-9625-41F7-8E94-AFEA53BF9209}"/>
              </a:ext>
            </a:extLst>
          </p:cNvPr>
          <p:cNvSpPr/>
          <p:nvPr/>
        </p:nvSpPr>
        <p:spPr>
          <a:xfrm flipV="1">
            <a:off x="1944084" y="2460390"/>
            <a:ext cx="1" cy="1720260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1" name="Line">
            <a:extLst>
              <a:ext uri="{FF2B5EF4-FFF2-40B4-BE49-F238E27FC236}">
                <a16:creationId xmlns:a16="http://schemas.microsoft.com/office/drawing/2014/main" id="{3925D8DB-882A-408D-84B5-328A58F16AEB}"/>
              </a:ext>
            </a:extLst>
          </p:cNvPr>
          <p:cNvSpPr/>
          <p:nvPr/>
        </p:nvSpPr>
        <p:spPr>
          <a:xfrm>
            <a:off x="689672" y="3716005"/>
            <a:ext cx="3482537" cy="1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2" name="Line">
            <a:extLst>
              <a:ext uri="{FF2B5EF4-FFF2-40B4-BE49-F238E27FC236}">
                <a16:creationId xmlns:a16="http://schemas.microsoft.com/office/drawing/2014/main" id="{1960BD7E-9564-4946-8712-18F660867405}"/>
              </a:ext>
            </a:extLst>
          </p:cNvPr>
          <p:cNvSpPr/>
          <p:nvPr/>
        </p:nvSpPr>
        <p:spPr>
          <a:xfrm>
            <a:off x="1601520" y="2699482"/>
            <a:ext cx="1658840" cy="1"/>
          </a:xfrm>
          <a:prstGeom prst="line">
            <a:avLst/>
          </a:prstGeom>
          <a:ln w="34925">
            <a:solidFill>
              <a:srgbClr val="28516A"/>
            </a:solidFill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23" name="Line">
            <a:extLst>
              <a:ext uri="{FF2B5EF4-FFF2-40B4-BE49-F238E27FC236}">
                <a16:creationId xmlns:a16="http://schemas.microsoft.com/office/drawing/2014/main" id="{B5D35AA9-353D-41D8-9027-23A1384AAAFD}"/>
              </a:ext>
            </a:extLst>
          </p:cNvPr>
          <p:cNvSpPr/>
          <p:nvPr/>
        </p:nvSpPr>
        <p:spPr>
          <a:xfrm flipH="1">
            <a:off x="3259925" y="3716005"/>
            <a:ext cx="833639" cy="1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4" name="Line">
            <a:extLst>
              <a:ext uri="{FF2B5EF4-FFF2-40B4-BE49-F238E27FC236}">
                <a16:creationId xmlns:a16="http://schemas.microsoft.com/office/drawing/2014/main" id="{472FFA52-0F95-44B0-A7BE-DD0C50552A0D}"/>
              </a:ext>
            </a:extLst>
          </p:cNvPr>
          <p:cNvSpPr/>
          <p:nvPr/>
        </p:nvSpPr>
        <p:spPr>
          <a:xfrm flipV="1">
            <a:off x="1589254" y="2695540"/>
            <a:ext cx="1" cy="101736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9" name="Line">
            <a:extLst>
              <a:ext uri="{FF2B5EF4-FFF2-40B4-BE49-F238E27FC236}">
                <a16:creationId xmlns:a16="http://schemas.microsoft.com/office/drawing/2014/main" id="{CE8E195F-0499-44CC-B884-DFD32141F869}"/>
              </a:ext>
            </a:extLst>
          </p:cNvPr>
          <p:cNvSpPr/>
          <p:nvPr/>
        </p:nvSpPr>
        <p:spPr>
          <a:xfrm flipV="1">
            <a:off x="3272625" y="2695540"/>
            <a:ext cx="1" cy="101736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6" name="Объект 5">
            <a:extLst>
              <a:ext uri="{FF2B5EF4-FFF2-40B4-BE49-F238E27FC236}">
                <a16:creationId xmlns:a16="http://schemas.microsoft.com/office/drawing/2014/main" id="{7AA8460F-5056-4F7F-8035-D7C054FDFA55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920626" cy="767272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Дисперсия</a:t>
            </a:r>
            <a:r>
              <a:rPr lang="ru-RU" sz="2400" b="1" dirty="0">
                <a:solidFill>
                  <a:srgbClr val="0059A9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–</a:t>
            </a:r>
            <a:r>
              <a:rPr lang="ru-RU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мера разброса случайной величины вокруг её среднего</a:t>
            </a:r>
            <a:endParaRPr lang="en-US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Прямоугольник 36">
                <a:extLst>
                  <a:ext uri="{FF2B5EF4-FFF2-40B4-BE49-F238E27FC236}">
                    <a16:creationId xmlns:a16="http://schemas.microsoft.com/office/drawing/2014/main" id="{B1C6C759-C66B-4608-8E16-9F7AFF71FF7E}"/>
                  </a:ext>
                </a:extLst>
              </p:cNvPr>
              <p:cNvSpPr/>
              <p:nvPr/>
            </p:nvSpPr>
            <p:spPr>
              <a:xfrm>
                <a:off x="1187624" y="1490812"/>
                <a:ext cx="6768752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7" name="Прямоугольник 36">
                <a:extLst>
                  <a:ext uri="{FF2B5EF4-FFF2-40B4-BE49-F238E27FC236}">
                    <a16:creationId xmlns:a16="http://schemas.microsoft.com/office/drawing/2014/main" id="{B1C6C759-C66B-4608-8E16-9F7AFF71FF7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1490812"/>
                <a:ext cx="6768752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3361E1E2-15DF-4E53-9DED-4C2268669B10}"/>
              </a:ext>
            </a:extLst>
          </p:cNvPr>
          <p:cNvSpPr/>
          <p:nvPr/>
        </p:nvSpPr>
        <p:spPr>
          <a:xfrm>
            <a:off x="5103482" y="2348880"/>
            <a:ext cx="3429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равномерное</a:t>
            </a:r>
          </a:p>
        </p:txBody>
      </p:sp>
    </p:spTree>
    <p:extLst>
      <p:ext uri="{BB962C8B-B14F-4D97-AF65-F5344CB8AC3E}">
        <p14:creationId xmlns:p14="http://schemas.microsoft.com/office/powerpoint/2010/main" val="3264470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Дисперсия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CCA66CB7-9BD4-4795-A2F8-70D9C68AF55C}"/>
                  </a:ext>
                </a:extLst>
              </p:cNvPr>
              <p:cNvSpPr/>
              <p:nvPr/>
            </p:nvSpPr>
            <p:spPr>
              <a:xfrm>
                <a:off x="5087452" y="3036082"/>
                <a:ext cx="3445174" cy="7862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∈[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]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CCA66CB7-9BD4-4795-A2F8-70D9C68AF5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7452" y="3036082"/>
                <a:ext cx="3445174" cy="78624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07F7C48F-4670-411B-8D36-9D5D5874B6CF}"/>
                  </a:ext>
                </a:extLst>
              </p:cNvPr>
              <p:cNvSpPr/>
              <p:nvPr/>
            </p:nvSpPr>
            <p:spPr>
              <a:xfrm>
                <a:off x="1505149" y="1962938"/>
                <a:ext cx="87786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07F7C48F-4670-411B-8D36-9D5D5874B6C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5149" y="1962938"/>
                <a:ext cx="877869" cy="461665"/>
              </a:xfrm>
              <a:prstGeom prst="rect">
                <a:avLst/>
              </a:prstGeom>
              <a:blipFill>
                <a:blip r:embed="rId5"/>
                <a:stretch>
                  <a:fillRect l="-1389" b="-184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45FF4CE2-C1D4-499B-8572-A327ED6B35D7}"/>
                  </a:ext>
                </a:extLst>
              </p:cNvPr>
              <p:cNvSpPr/>
              <p:nvPr/>
            </p:nvSpPr>
            <p:spPr>
              <a:xfrm>
                <a:off x="3059907" y="3733015"/>
                <a:ext cx="42543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45FF4CE2-C1D4-499B-8572-A327ED6B35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9907" y="3733015"/>
                <a:ext cx="425436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9B09992A-9B0F-4FDF-BDA9-9F4E950631CB}"/>
                  </a:ext>
                </a:extLst>
              </p:cNvPr>
              <p:cNvSpPr/>
              <p:nvPr/>
            </p:nvSpPr>
            <p:spPr>
              <a:xfrm>
                <a:off x="1361171" y="3733015"/>
                <a:ext cx="43261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9B09992A-9B0F-4FDF-BDA9-9F4E950631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1171" y="3733015"/>
                <a:ext cx="432618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Line">
            <a:extLst>
              <a:ext uri="{FF2B5EF4-FFF2-40B4-BE49-F238E27FC236}">
                <a16:creationId xmlns:a16="http://schemas.microsoft.com/office/drawing/2014/main" id="{7533457B-9941-4BC4-9584-1879C9B9436F}"/>
              </a:ext>
            </a:extLst>
          </p:cNvPr>
          <p:cNvSpPr/>
          <p:nvPr/>
        </p:nvSpPr>
        <p:spPr>
          <a:xfrm flipV="1">
            <a:off x="1944084" y="2460390"/>
            <a:ext cx="1" cy="1720260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2" name="Line">
            <a:extLst>
              <a:ext uri="{FF2B5EF4-FFF2-40B4-BE49-F238E27FC236}">
                <a16:creationId xmlns:a16="http://schemas.microsoft.com/office/drawing/2014/main" id="{8331224F-DBFF-4D2C-A02B-2344790536A5}"/>
              </a:ext>
            </a:extLst>
          </p:cNvPr>
          <p:cNvSpPr/>
          <p:nvPr/>
        </p:nvSpPr>
        <p:spPr>
          <a:xfrm>
            <a:off x="689672" y="3716005"/>
            <a:ext cx="3482537" cy="1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3" name="Line">
            <a:extLst>
              <a:ext uri="{FF2B5EF4-FFF2-40B4-BE49-F238E27FC236}">
                <a16:creationId xmlns:a16="http://schemas.microsoft.com/office/drawing/2014/main" id="{52788C0A-E16E-461C-A4B5-99BC3519245B}"/>
              </a:ext>
            </a:extLst>
          </p:cNvPr>
          <p:cNvSpPr/>
          <p:nvPr/>
        </p:nvSpPr>
        <p:spPr>
          <a:xfrm>
            <a:off x="1601520" y="2699482"/>
            <a:ext cx="1658840" cy="1"/>
          </a:xfrm>
          <a:prstGeom prst="line">
            <a:avLst/>
          </a:prstGeom>
          <a:ln w="34925">
            <a:solidFill>
              <a:srgbClr val="28516A"/>
            </a:solidFill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24" name="Line">
            <a:extLst>
              <a:ext uri="{FF2B5EF4-FFF2-40B4-BE49-F238E27FC236}">
                <a16:creationId xmlns:a16="http://schemas.microsoft.com/office/drawing/2014/main" id="{5A5A06FD-5083-4381-96AE-43880C67C548}"/>
              </a:ext>
            </a:extLst>
          </p:cNvPr>
          <p:cNvSpPr/>
          <p:nvPr/>
        </p:nvSpPr>
        <p:spPr>
          <a:xfrm flipH="1">
            <a:off x="3259925" y="3716005"/>
            <a:ext cx="833639" cy="1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9" name="Line">
            <a:extLst>
              <a:ext uri="{FF2B5EF4-FFF2-40B4-BE49-F238E27FC236}">
                <a16:creationId xmlns:a16="http://schemas.microsoft.com/office/drawing/2014/main" id="{5F0321EC-8A79-4FBD-8501-E8C6F66CD468}"/>
              </a:ext>
            </a:extLst>
          </p:cNvPr>
          <p:cNvSpPr/>
          <p:nvPr/>
        </p:nvSpPr>
        <p:spPr>
          <a:xfrm flipV="1">
            <a:off x="1589254" y="2695540"/>
            <a:ext cx="1" cy="101736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6" name="Line">
            <a:extLst>
              <a:ext uri="{FF2B5EF4-FFF2-40B4-BE49-F238E27FC236}">
                <a16:creationId xmlns:a16="http://schemas.microsoft.com/office/drawing/2014/main" id="{254F8F56-20D0-465F-8DF6-4AE1EBCBBABC}"/>
              </a:ext>
            </a:extLst>
          </p:cNvPr>
          <p:cNvSpPr/>
          <p:nvPr/>
        </p:nvSpPr>
        <p:spPr>
          <a:xfrm flipV="1">
            <a:off x="3272625" y="2695540"/>
            <a:ext cx="1" cy="101736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7" name="Объект 5">
            <a:extLst>
              <a:ext uri="{FF2B5EF4-FFF2-40B4-BE49-F238E27FC236}">
                <a16:creationId xmlns:a16="http://schemas.microsoft.com/office/drawing/2014/main" id="{1DF52192-25F1-41EB-B42B-CCBF7CA24A52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920626" cy="767272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Дисперсия</a:t>
            </a:r>
            <a:r>
              <a:rPr lang="ru-RU" sz="2400" b="1" dirty="0">
                <a:solidFill>
                  <a:srgbClr val="0059A9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–</a:t>
            </a:r>
            <a:r>
              <a:rPr lang="ru-RU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мера разброса случайной величины вокруг её среднего</a:t>
            </a:r>
            <a:endParaRPr lang="en-US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Прямоугольник 37">
                <a:extLst>
                  <a:ext uri="{FF2B5EF4-FFF2-40B4-BE49-F238E27FC236}">
                    <a16:creationId xmlns:a16="http://schemas.microsoft.com/office/drawing/2014/main" id="{BD4CE579-F707-4B4A-8F7F-72C4655AB45C}"/>
                  </a:ext>
                </a:extLst>
              </p:cNvPr>
              <p:cNvSpPr/>
              <p:nvPr/>
            </p:nvSpPr>
            <p:spPr>
              <a:xfrm>
                <a:off x="1187624" y="1490812"/>
                <a:ext cx="6768752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8" name="Прямоугольник 37">
                <a:extLst>
                  <a:ext uri="{FF2B5EF4-FFF2-40B4-BE49-F238E27FC236}">
                    <a16:creationId xmlns:a16="http://schemas.microsoft.com/office/drawing/2014/main" id="{BD4CE579-F707-4B4A-8F7F-72C4655AB4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1490812"/>
                <a:ext cx="6768752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CA532E63-779F-4AAA-9C62-3CF8B2C2DB00}"/>
              </a:ext>
            </a:extLst>
          </p:cNvPr>
          <p:cNvSpPr/>
          <p:nvPr/>
        </p:nvSpPr>
        <p:spPr>
          <a:xfrm>
            <a:off x="5103482" y="2348880"/>
            <a:ext cx="3429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равномерное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Прямоугольник 39">
                <a:extLst>
                  <a:ext uri="{FF2B5EF4-FFF2-40B4-BE49-F238E27FC236}">
                    <a16:creationId xmlns:a16="http://schemas.microsoft.com/office/drawing/2014/main" id="{F2619CA3-9D1D-4B53-B717-9C203D3F878E}"/>
                  </a:ext>
                </a:extLst>
              </p:cNvPr>
              <p:cNvSpPr/>
              <p:nvPr/>
            </p:nvSpPr>
            <p:spPr>
              <a:xfrm>
                <a:off x="683568" y="4473205"/>
                <a:ext cx="8090844" cy="523541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ru-RU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b>
                      <m:sup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+∞</m:t>
                        </m:r>
                      </m:sup>
                      <m:e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⋅</m:t>
                        </m:r>
                        <m:f>
                          <m:f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den>
                        </m:f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e>
                    </m:nary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40" name="Прямоугольник 39">
                <a:extLst>
                  <a:ext uri="{FF2B5EF4-FFF2-40B4-BE49-F238E27FC236}">
                    <a16:creationId xmlns:a16="http://schemas.microsoft.com/office/drawing/2014/main" id="{F2619CA3-9D1D-4B53-B717-9C203D3F878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4473205"/>
                <a:ext cx="8090844" cy="52354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6594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Дисперсия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B8C0D84C-B2A2-424D-B278-5B3401AE4950}"/>
                  </a:ext>
                </a:extLst>
              </p:cNvPr>
              <p:cNvSpPr/>
              <p:nvPr/>
            </p:nvSpPr>
            <p:spPr>
              <a:xfrm>
                <a:off x="5087452" y="3036082"/>
                <a:ext cx="3445174" cy="7862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∈[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]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B8C0D84C-B2A2-424D-B278-5B3401AE49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7452" y="3036082"/>
                <a:ext cx="3445174" cy="78624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24E266AA-26F9-4911-85B1-557FD4FAB186}"/>
                  </a:ext>
                </a:extLst>
              </p:cNvPr>
              <p:cNvSpPr/>
              <p:nvPr/>
            </p:nvSpPr>
            <p:spPr>
              <a:xfrm>
                <a:off x="1505149" y="1962938"/>
                <a:ext cx="87786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24E266AA-26F9-4911-85B1-557FD4FAB1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5149" y="1962938"/>
                <a:ext cx="877869" cy="461665"/>
              </a:xfrm>
              <a:prstGeom prst="rect">
                <a:avLst/>
              </a:prstGeom>
              <a:blipFill>
                <a:blip r:embed="rId5"/>
                <a:stretch>
                  <a:fillRect l="-1389" b="-184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CD8345BE-B249-4076-A0ED-CB13C17E5C40}"/>
                  </a:ext>
                </a:extLst>
              </p:cNvPr>
              <p:cNvSpPr/>
              <p:nvPr/>
            </p:nvSpPr>
            <p:spPr>
              <a:xfrm>
                <a:off x="3059907" y="3733015"/>
                <a:ext cx="42543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CD8345BE-B249-4076-A0ED-CB13C17E5C4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9907" y="3733015"/>
                <a:ext cx="425436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85E786C4-A753-4DC3-B600-0CFC66B9B39E}"/>
                  </a:ext>
                </a:extLst>
              </p:cNvPr>
              <p:cNvSpPr/>
              <p:nvPr/>
            </p:nvSpPr>
            <p:spPr>
              <a:xfrm>
                <a:off x="1361171" y="3733015"/>
                <a:ext cx="43261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85E786C4-A753-4DC3-B600-0CFC66B9B39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1171" y="3733015"/>
                <a:ext cx="432618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Line">
            <a:extLst>
              <a:ext uri="{FF2B5EF4-FFF2-40B4-BE49-F238E27FC236}">
                <a16:creationId xmlns:a16="http://schemas.microsoft.com/office/drawing/2014/main" id="{E04F1716-AB4A-4997-A007-CE33D44419A4}"/>
              </a:ext>
            </a:extLst>
          </p:cNvPr>
          <p:cNvSpPr/>
          <p:nvPr/>
        </p:nvSpPr>
        <p:spPr>
          <a:xfrm flipV="1">
            <a:off x="1944084" y="2460390"/>
            <a:ext cx="1" cy="1720260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4" name="Line">
            <a:extLst>
              <a:ext uri="{FF2B5EF4-FFF2-40B4-BE49-F238E27FC236}">
                <a16:creationId xmlns:a16="http://schemas.microsoft.com/office/drawing/2014/main" id="{921F0C77-2A4F-4377-BCD1-4613F1DB8057}"/>
              </a:ext>
            </a:extLst>
          </p:cNvPr>
          <p:cNvSpPr/>
          <p:nvPr/>
        </p:nvSpPr>
        <p:spPr>
          <a:xfrm>
            <a:off x="689672" y="3716005"/>
            <a:ext cx="3482537" cy="1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9" name="Line">
            <a:extLst>
              <a:ext uri="{FF2B5EF4-FFF2-40B4-BE49-F238E27FC236}">
                <a16:creationId xmlns:a16="http://schemas.microsoft.com/office/drawing/2014/main" id="{EC3851F7-AC6D-49AD-9F01-B8697EB4FA72}"/>
              </a:ext>
            </a:extLst>
          </p:cNvPr>
          <p:cNvSpPr/>
          <p:nvPr/>
        </p:nvSpPr>
        <p:spPr>
          <a:xfrm>
            <a:off x="1601520" y="2699482"/>
            <a:ext cx="1658840" cy="1"/>
          </a:xfrm>
          <a:prstGeom prst="line">
            <a:avLst/>
          </a:prstGeom>
          <a:ln w="34925">
            <a:solidFill>
              <a:srgbClr val="28516A"/>
            </a:solidFill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36" name="Line">
            <a:extLst>
              <a:ext uri="{FF2B5EF4-FFF2-40B4-BE49-F238E27FC236}">
                <a16:creationId xmlns:a16="http://schemas.microsoft.com/office/drawing/2014/main" id="{F0904B89-E1D8-437F-8593-CC58BADF7055}"/>
              </a:ext>
            </a:extLst>
          </p:cNvPr>
          <p:cNvSpPr/>
          <p:nvPr/>
        </p:nvSpPr>
        <p:spPr>
          <a:xfrm flipH="1">
            <a:off x="3259925" y="3716005"/>
            <a:ext cx="833639" cy="1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7" name="Line">
            <a:extLst>
              <a:ext uri="{FF2B5EF4-FFF2-40B4-BE49-F238E27FC236}">
                <a16:creationId xmlns:a16="http://schemas.microsoft.com/office/drawing/2014/main" id="{085D0841-97B5-4E0A-9EA0-3918D646F79B}"/>
              </a:ext>
            </a:extLst>
          </p:cNvPr>
          <p:cNvSpPr/>
          <p:nvPr/>
        </p:nvSpPr>
        <p:spPr>
          <a:xfrm flipV="1">
            <a:off x="1589254" y="2695540"/>
            <a:ext cx="1" cy="101736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8" name="Line">
            <a:extLst>
              <a:ext uri="{FF2B5EF4-FFF2-40B4-BE49-F238E27FC236}">
                <a16:creationId xmlns:a16="http://schemas.microsoft.com/office/drawing/2014/main" id="{77552EB5-CB49-4FB8-BF55-FBBDF71AFFC8}"/>
              </a:ext>
            </a:extLst>
          </p:cNvPr>
          <p:cNvSpPr/>
          <p:nvPr/>
        </p:nvSpPr>
        <p:spPr>
          <a:xfrm flipV="1">
            <a:off x="3272625" y="2695540"/>
            <a:ext cx="1" cy="101736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9" name="Объект 5">
            <a:extLst>
              <a:ext uri="{FF2B5EF4-FFF2-40B4-BE49-F238E27FC236}">
                <a16:creationId xmlns:a16="http://schemas.microsoft.com/office/drawing/2014/main" id="{9EAD12A7-CFA8-476B-9D81-408C61DA30A9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920626" cy="767272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Дисперсия</a:t>
            </a:r>
            <a:r>
              <a:rPr lang="ru-RU" sz="2400" b="1" dirty="0">
                <a:solidFill>
                  <a:srgbClr val="0059A9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–</a:t>
            </a:r>
            <a:r>
              <a:rPr lang="ru-RU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мера разброса случайной величины вокруг её среднего</a:t>
            </a:r>
            <a:endParaRPr lang="en-US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Прямоугольник 39">
                <a:extLst>
                  <a:ext uri="{FF2B5EF4-FFF2-40B4-BE49-F238E27FC236}">
                    <a16:creationId xmlns:a16="http://schemas.microsoft.com/office/drawing/2014/main" id="{D6AA769F-76E5-4B47-A3B7-4A19A7BB73C0}"/>
                  </a:ext>
                </a:extLst>
              </p:cNvPr>
              <p:cNvSpPr/>
              <p:nvPr/>
            </p:nvSpPr>
            <p:spPr>
              <a:xfrm>
                <a:off x="1187624" y="1490812"/>
                <a:ext cx="6768752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0" name="Прямоугольник 39">
                <a:extLst>
                  <a:ext uri="{FF2B5EF4-FFF2-40B4-BE49-F238E27FC236}">
                    <a16:creationId xmlns:a16="http://schemas.microsoft.com/office/drawing/2014/main" id="{D6AA769F-76E5-4B47-A3B7-4A19A7BB73C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1490812"/>
                <a:ext cx="6768752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5C749917-D995-4F3A-8651-9715A720C0C6}"/>
              </a:ext>
            </a:extLst>
          </p:cNvPr>
          <p:cNvSpPr/>
          <p:nvPr/>
        </p:nvSpPr>
        <p:spPr>
          <a:xfrm>
            <a:off x="5103482" y="2348880"/>
            <a:ext cx="3429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равномерное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Прямоугольник 41">
                <a:extLst>
                  <a:ext uri="{FF2B5EF4-FFF2-40B4-BE49-F238E27FC236}">
                    <a16:creationId xmlns:a16="http://schemas.microsoft.com/office/drawing/2014/main" id="{41EFD0D4-5C75-4323-8ABB-E23131918D85}"/>
                  </a:ext>
                </a:extLst>
              </p:cNvPr>
              <p:cNvSpPr/>
              <p:nvPr/>
            </p:nvSpPr>
            <p:spPr>
              <a:xfrm>
                <a:off x="683568" y="4473205"/>
                <a:ext cx="8090844" cy="523541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ru-RU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b>
                      <m:sup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+∞</m:t>
                        </m:r>
                      </m:sup>
                      <m:e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⋅</m:t>
                        </m:r>
                        <m:f>
                          <m:f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den>
                        </m:f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e>
                    </m:nary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42" name="Прямоугольник 41">
                <a:extLst>
                  <a:ext uri="{FF2B5EF4-FFF2-40B4-BE49-F238E27FC236}">
                    <a16:creationId xmlns:a16="http://schemas.microsoft.com/office/drawing/2014/main" id="{41EFD0D4-5C75-4323-8ABB-E23131918D8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4473205"/>
                <a:ext cx="8090844" cy="52354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Line">
            <a:extLst>
              <a:ext uri="{FF2B5EF4-FFF2-40B4-BE49-F238E27FC236}">
                <a16:creationId xmlns:a16="http://schemas.microsoft.com/office/drawing/2014/main" id="{F249C212-D765-4D22-82F3-BC1D3F3DDFF6}"/>
              </a:ext>
            </a:extLst>
          </p:cNvPr>
          <p:cNvSpPr/>
          <p:nvPr/>
        </p:nvSpPr>
        <p:spPr>
          <a:xfrm>
            <a:off x="5364088" y="4559299"/>
            <a:ext cx="0" cy="359337"/>
          </a:xfrm>
          <a:prstGeom prst="line">
            <a:avLst/>
          </a:prstGeom>
          <a:ln w="34925">
            <a:solidFill>
              <a:srgbClr val="28516A"/>
            </a:solidFill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Прямоугольник 43">
                <a:extLst>
                  <a:ext uri="{FF2B5EF4-FFF2-40B4-BE49-F238E27FC236}">
                    <a16:creationId xmlns:a16="http://schemas.microsoft.com/office/drawing/2014/main" id="{DBDAB1AC-AB8B-4123-B16C-1AD61BB32AB0}"/>
                  </a:ext>
                </a:extLst>
              </p:cNvPr>
              <p:cNvSpPr/>
              <p:nvPr/>
            </p:nvSpPr>
            <p:spPr>
              <a:xfrm>
                <a:off x="3957724" y="4433397"/>
                <a:ext cx="2545591" cy="576055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⋅</m:t>
                    </m:r>
                    <m:f>
                      <m:f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   </m:t>
                    </m:r>
                    <m:f>
                      <m:fPr>
                        <m:type m:val="noBar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num>
                      <m:den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44" name="Прямоугольник 43">
                <a:extLst>
                  <a:ext uri="{FF2B5EF4-FFF2-40B4-BE49-F238E27FC236}">
                    <a16:creationId xmlns:a16="http://schemas.microsoft.com/office/drawing/2014/main" id="{DBDAB1AC-AB8B-4123-B16C-1AD61BB32AB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7724" y="4433397"/>
                <a:ext cx="2545591" cy="576055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35686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1" name="applause.wav"/>
          </p:stSnd>
        </p:sndAc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Дисперсия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2175985A-4BD0-4EA5-8C90-331746473D34}"/>
                  </a:ext>
                </a:extLst>
              </p:cNvPr>
              <p:cNvSpPr/>
              <p:nvPr/>
            </p:nvSpPr>
            <p:spPr>
              <a:xfrm>
                <a:off x="3957724" y="4433397"/>
                <a:ext cx="2545591" cy="576055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⋅</m:t>
                    </m:r>
                    <m:f>
                      <m:f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   </m:t>
                    </m:r>
                    <m:f>
                      <m:fPr>
                        <m:type m:val="noBar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num>
                      <m:den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2175985A-4BD0-4EA5-8C90-331746473D3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7724" y="4433397"/>
                <a:ext cx="2545591" cy="57605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E04A3B5E-1F57-40DA-8119-3FC2A9A66BA8}"/>
                  </a:ext>
                </a:extLst>
              </p:cNvPr>
              <p:cNvSpPr/>
              <p:nvPr/>
            </p:nvSpPr>
            <p:spPr>
              <a:xfrm>
                <a:off x="5087452" y="3036082"/>
                <a:ext cx="3445174" cy="7862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∈[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]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E04A3B5E-1F57-40DA-8119-3FC2A9A66BA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7452" y="3036082"/>
                <a:ext cx="3445174" cy="78624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E442CB54-5267-4597-B99F-A7174607D6C3}"/>
                  </a:ext>
                </a:extLst>
              </p:cNvPr>
              <p:cNvSpPr/>
              <p:nvPr/>
            </p:nvSpPr>
            <p:spPr>
              <a:xfrm>
                <a:off x="1505149" y="1962938"/>
                <a:ext cx="87786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E442CB54-5267-4597-B99F-A7174607D6C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5149" y="1962938"/>
                <a:ext cx="877869" cy="461665"/>
              </a:xfrm>
              <a:prstGeom prst="rect">
                <a:avLst/>
              </a:prstGeom>
              <a:blipFill>
                <a:blip r:embed="rId6"/>
                <a:stretch>
                  <a:fillRect l="-1389" b="-184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B692274F-13D0-46A9-894F-37DEDB54E435}"/>
                  </a:ext>
                </a:extLst>
              </p:cNvPr>
              <p:cNvSpPr/>
              <p:nvPr/>
            </p:nvSpPr>
            <p:spPr>
              <a:xfrm>
                <a:off x="3059907" y="3733015"/>
                <a:ext cx="42543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B692274F-13D0-46A9-894F-37DEDB54E43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9907" y="3733015"/>
                <a:ext cx="425436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BDEC278D-F56C-4832-A335-4C6CBE40B095}"/>
                  </a:ext>
                </a:extLst>
              </p:cNvPr>
              <p:cNvSpPr/>
              <p:nvPr/>
            </p:nvSpPr>
            <p:spPr>
              <a:xfrm>
                <a:off x="1361171" y="3733015"/>
                <a:ext cx="43261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BDEC278D-F56C-4832-A335-4C6CBE40B0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1171" y="3733015"/>
                <a:ext cx="432618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Line">
            <a:extLst>
              <a:ext uri="{FF2B5EF4-FFF2-40B4-BE49-F238E27FC236}">
                <a16:creationId xmlns:a16="http://schemas.microsoft.com/office/drawing/2014/main" id="{CEA3D55E-8DCA-41E4-B95D-44ACAA28CAB1}"/>
              </a:ext>
            </a:extLst>
          </p:cNvPr>
          <p:cNvSpPr/>
          <p:nvPr/>
        </p:nvSpPr>
        <p:spPr>
          <a:xfrm flipV="1">
            <a:off x="1944084" y="2460390"/>
            <a:ext cx="1" cy="1720260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6" name="Line">
            <a:extLst>
              <a:ext uri="{FF2B5EF4-FFF2-40B4-BE49-F238E27FC236}">
                <a16:creationId xmlns:a16="http://schemas.microsoft.com/office/drawing/2014/main" id="{C66807BB-50C0-4229-9150-89770C4BB501}"/>
              </a:ext>
            </a:extLst>
          </p:cNvPr>
          <p:cNvSpPr/>
          <p:nvPr/>
        </p:nvSpPr>
        <p:spPr>
          <a:xfrm>
            <a:off x="689672" y="3716005"/>
            <a:ext cx="3482537" cy="1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7" name="Line">
            <a:extLst>
              <a:ext uri="{FF2B5EF4-FFF2-40B4-BE49-F238E27FC236}">
                <a16:creationId xmlns:a16="http://schemas.microsoft.com/office/drawing/2014/main" id="{6B3B0680-C5F5-4A34-AF10-3A061F1CD6D8}"/>
              </a:ext>
            </a:extLst>
          </p:cNvPr>
          <p:cNvSpPr/>
          <p:nvPr/>
        </p:nvSpPr>
        <p:spPr>
          <a:xfrm>
            <a:off x="1601520" y="2699482"/>
            <a:ext cx="1658840" cy="1"/>
          </a:xfrm>
          <a:prstGeom prst="line">
            <a:avLst/>
          </a:prstGeom>
          <a:ln w="34925">
            <a:solidFill>
              <a:srgbClr val="28516A"/>
            </a:solidFill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38" name="Line">
            <a:extLst>
              <a:ext uri="{FF2B5EF4-FFF2-40B4-BE49-F238E27FC236}">
                <a16:creationId xmlns:a16="http://schemas.microsoft.com/office/drawing/2014/main" id="{3F849223-3912-4DC7-974F-69EEA380D2CA}"/>
              </a:ext>
            </a:extLst>
          </p:cNvPr>
          <p:cNvSpPr/>
          <p:nvPr/>
        </p:nvSpPr>
        <p:spPr>
          <a:xfrm flipH="1">
            <a:off x="3259925" y="3716005"/>
            <a:ext cx="833639" cy="1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9" name="Line">
            <a:extLst>
              <a:ext uri="{FF2B5EF4-FFF2-40B4-BE49-F238E27FC236}">
                <a16:creationId xmlns:a16="http://schemas.microsoft.com/office/drawing/2014/main" id="{F6ADC7E6-3D8B-4326-B44B-DBF0CE6C1016}"/>
              </a:ext>
            </a:extLst>
          </p:cNvPr>
          <p:cNvSpPr/>
          <p:nvPr/>
        </p:nvSpPr>
        <p:spPr>
          <a:xfrm flipV="1">
            <a:off x="1589254" y="2695540"/>
            <a:ext cx="1" cy="101736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0" name="Line">
            <a:extLst>
              <a:ext uri="{FF2B5EF4-FFF2-40B4-BE49-F238E27FC236}">
                <a16:creationId xmlns:a16="http://schemas.microsoft.com/office/drawing/2014/main" id="{ED110832-9ACC-435D-A73F-EE6A4EEC9B8F}"/>
              </a:ext>
            </a:extLst>
          </p:cNvPr>
          <p:cNvSpPr/>
          <p:nvPr/>
        </p:nvSpPr>
        <p:spPr>
          <a:xfrm flipV="1">
            <a:off x="3272625" y="2695540"/>
            <a:ext cx="1" cy="101736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1" name="Объект 5">
            <a:extLst>
              <a:ext uri="{FF2B5EF4-FFF2-40B4-BE49-F238E27FC236}">
                <a16:creationId xmlns:a16="http://schemas.microsoft.com/office/drawing/2014/main" id="{5C166CBE-9235-42CD-9396-5F17EE997E37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920626" cy="767272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Дисперсия</a:t>
            </a:r>
            <a:r>
              <a:rPr lang="ru-RU" sz="2400" b="1" dirty="0">
                <a:solidFill>
                  <a:srgbClr val="0059A9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–</a:t>
            </a:r>
            <a:r>
              <a:rPr lang="ru-RU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мера разброса случайной величины вокруг её среднего</a:t>
            </a:r>
            <a:endParaRPr lang="en-US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Прямоугольник 41">
                <a:extLst>
                  <a:ext uri="{FF2B5EF4-FFF2-40B4-BE49-F238E27FC236}">
                    <a16:creationId xmlns:a16="http://schemas.microsoft.com/office/drawing/2014/main" id="{26D6ACF8-B91B-4144-9648-AEC1E50CDAFA}"/>
                  </a:ext>
                </a:extLst>
              </p:cNvPr>
              <p:cNvSpPr/>
              <p:nvPr/>
            </p:nvSpPr>
            <p:spPr>
              <a:xfrm>
                <a:off x="1187624" y="1490812"/>
                <a:ext cx="6768752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2" name="Прямоугольник 41">
                <a:extLst>
                  <a:ext uri="{FF2B5EF4-FFF2-40B4-BE49-F238E27FC236}">
                    <a16:creationId xmlns:a16="http://schemas.microsoft.com/office/drawing/2014/main" id="{26D6ACF8-B91B-4144-9648-AEC1E50CDAF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1490812"/>
                <a:ext cx="6768752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Прямоугольник 42">
            <a:extLst>
              <a:ext uri="{FF2B5EF4-FFF2-40B4-BE49-F238E27FC236}">
                <a16:creationId xmlns:a16="http://schemas.microsoft.com/office/drawing/2014/main" id="{FE08EB2D-3363-45A6-BBDE-E65BFEC5C114}"/>
              </a:ext>
            </a:extLst>
          </p:cNvPr>
          <p:cNvSpPr/>
          <p:nvPr/>
        </p:nvSpPr>
        <p:spPr>
          <a:xfrm>
            <a:off x="5103482" y="2348880"/>
            <a:ext cx="3429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равномерное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Прямоугольник 43">
                <a:extLst>
                  <a:ext uri="{FF2B5EF4-FFF2-40B4-BE49-F238E27FC236}">
                    <a16:creationId xmlns:a16="http://schemas.microsoft.com/office/drawing/2014/main" id="{60A680F5-CA33-4E1D-945A-EF5CEC96DEF6}"/>
                  </a:ext>
                </a:extLst>
              </p:cNvPr>
              <p:cNvSpPr/>
              <p:nvPr/>
            </p:nvSpPr>
            <p:spPr>
              <a:xfrm>
                <a:off x="683568" y="4473205"/>
                <a:ext cx="8090844" cy="523541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ru-RU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b>
                      <m:sup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+∞</m:t>
                        </m:r>
                      </m:sup>
                      <m:e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⋅</m:t>
                        </m:r>
                        <m:f>
                          <m:f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den>
                        </m:f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e>
                    </m:nary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44" name="Прямоугольник 43">
                <a:extLst>
                  <a:ext uri="{FF2B5EF4-FFF2-40B4-BE49-F238E27FC236}">
                    <a16:creationId xmlns:a16="http://schemas.microsoft.com/office/drawing/2014/main" id="{60A680F5-CA33-4E1D-945A-EF5CEC96DEF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4473205"/>
                <a:ext cx="8090844" cy="52354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Прямоугольник 44">
                <a:extLst>
                  <a:ext uri="{FF2B5EF4-FFF2-40B4-BE49-F238E27FC236}">
                    <a16:creationId xmlns:a16="http://schemas.microsoft.com/office/drawing/2014/main" id="{F896B2B8-2C65-4F61-9A68-D690BD202918}"/>
                  </a:ext>
                </a:extLst>
              </p:cNvPr>
              <p:cNvSpPr/>
              <p:nvPr/>
            </p:nvSpPr>
            <p:spPr>
              <a:xfrm>
                <a:off x="5811744" y="4420401"/>
                <a:ext cx="2880506" cy="629147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ctrlP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p>
                            </m:sSup>
                          </m:e>
                        </m:d>
                      </m:num>
                      <m:den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d>
                      </m:den>
                    </m:f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𝑎𝑏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5" name="Прямоугольник 44">
                <a:extLst>
                  <a:ext uri="{FF2B5EF4-FFF2-40B4-BE49-F238E27FC236}">
                    <a16:creationId xmlns:a16="http://schemas.microsoft.com/office/drawing/2014/main" id="{F896B2B8-2C65-4F61-9A68-D690BD20291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1744" y="4420401"/>
                <a:ext cx="2880506" cy="629147"/>
              </a:xfrm>
              <a:prstGeom prst="rect">
                <a:avLst/>
              </a:prstGeom>
              <a:blipFill>
                <a:blip r:embed="rId11"/>
                <a:stretch>
                  <a:fillRect b="-9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Line">
            <a:extLst>
              <a:ext uri="{FF2B5EF4-FFF2-40B4-BE49-F238E27FC236}">
                <a16:creationId xmlns:a16="http://schemas.microsoft.com/office/drawing/2014/main" id="{A2DF90D0-7A61-4BB3-82DB-C69834329C40}"/>
              </a:ext>
            </a:extLst>
          </p:cNvPr>
          <p:cNvSpPr/>
          <p:nvPr/>
        </p:nvSpPr>
        <p:spPr>
          <a:xfrm>
            <a:off x="5364088" y="4559299"/>
            <a:ext cx="0" cy="359337"/>
          </a:xfrm>
          <a:prstGeom prst="line">
            <a:avLst/>
          </a:prstGeom>
          <a:ln w="34925">
            <a:solidFill>
              <a:srgbClr val="28516A"/>
            </a:solidFill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5475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F7093870-551E-B142-B465-D998952C303F}"/>
                  </a:ext>
                </a:extLst>
              </p:cNvPr>
              <p:cNvSpPr/>
              <p:nvPr/>
            </p:nvSpPr>
            <p:spPr>
              <a:xfrm>
                <a:off x="3957724" y="4433397"/>
                <a:ext cx="2545591" cy="576055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⋅</m:t>
                    </m:r>
                    <m:f>
                      <m:f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   </m:t>
                    </m:r>
                    <m:f>
                      <m:fPr>
                        <m:type m:val="noBar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num>
                      <m:den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F7093870-551E-B142-B465-D998952C303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7724" y="4433397"/>
                <a:ext cx="2545591" cy="57605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Дисперсия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19B63898-A959-B34D-87E1-A73C9D5C1F33}"/>
                  </a:ext>
                </a:extLst>
              </p:cNvPr>
              <p:cNvSpPr/>
              <p:nvPr/>
            </p:nvSpPr>
            <p:spPr>
              <a:xfrm>
                <a:off x="5087452" y="3036082"/>
                <a:ext cx="3445174" cy="7862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∈[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]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19B63898-A959-B34D-87E1-A73C9D5C1F3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7452" y="3036082"/>
                <a:ext cx="3445174" cy="78624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488FDD9D-F84F-7042-BB24-8AF8A4327344}"/>
                  </a:ext>
                </a:extLst>
              </p:cNvPr>
              <p:cNvSpPr/>
              <p:nvPr/>
            </p:nvSpPr>
            <p:spPr>
              <a:xfrm>
                <a:off x="1505149" y="1962938"/>
                <a:ext cx="87786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488FDD9D-F84F-7042-BB24-8AF8A43273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5149" y="1962938"/>
                <a:ext cx="877869" cy="461665"/>
              </a:xfrm>
              <a:prstGeom prst="rect">
                <a:avLst/>
              </a:prstGeom>
              <a:blipFill>
                <a:blip r:embed="rId6"/>
                <a:stretch>
                  <a:fillRect l="-1389" b="-184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178DE46D-1FCD-E741-8562-95BBCF9275BD}"/>
                  </a:ext>
                </a:extLst>
              </p:cNvPr>
              <p:cNvSpPr/>
              <p:nvPr/>
            </p:nvSpPr>
            <p:spPr>
              <a:xfrm>
                <a:off x="3059907" y="3733015"/>
                <a:ext cx="42543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178DE46D-1FCD-E741-8562-95BBCF9275B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9907" y="3733015"/>
                <a:ext cx="425436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4D21BAE5-9809-1146-B004-245A5F77B6D0}"/>
                  </a:ext>
                </a:extLst>
              </p:cNvPr>
              <p:cNvSpPr/>
              <p:nvPr/>
            </p:nvSpPr>
            <p:spPr>
              <a:xfrm>
                <a:off x="1361171" y="3733015"/>
                <a:ext cx="43261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4D21BAE5-9809-1146-B004-245A5F77B6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1171" y="3733015"/>
                <a:ext cx="432618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Line">
            <a:extLst>
              <a:ext uri="{FF2B5EF4-FFF2-40B4-BE49-F238E27FC236}">
                <a16:creationId xmlns:a16="http://schemas.microsoft.com/office/drawing/2014/main" id="{7E02EAFD-65E2-D340-895E-BFEDE6701ADE}"/>
              </a:ext>
            </a:extLst>
          </p:cNvPr>
          <p:cNvSpPr/>
          <p:nvPr/>
        </p:nvSpPr>
        <p:spPr>
          <a:xfrm flipV="1">
            <a:off x="1944084" y="2460390"/>
            <a:ext cx="1" cy="1720260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1" name="Line">
            <a:extLst>
              <a:ext uri="{FF2B5EF4-FFF2-40B4-BE49-F238E27FC236}">
                <a16:creationId xmlns:a16="http://schemas.microsoft.com/office/drawing/2014/main" id="{C7C4E7E9-0C13-CB49-B5BB-E0A34A2078A8}"/>
              </a:ext>
            </a:extLst>
          </p:cNvPr>
          <p:cNvSpPr/>
          <p:nvPr/>
        </p:nvSpPr>
        <p:spPr>
          <a:xfrm>
            <a:off x="689672" y="3716005"/>
            <a:ext cx="3482537" cy="1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2" name="Line">
            <a:extLst>
              <a:ext uri="{FF2B5EF4-FFF2-40B4-BE49-F238E27FC236}">
                <a16:creationId xmlns:a16="http://schemas.microsoft.com/office/drawing/2014/main" id="{282647E8-D396-AE4D-A1CB-9E541CD48EF1}"/>
              </a:ext>
            </a:extLst>
          </p:cNvPr>
          <p:cNvSpPr/>
          <p:nvPr/>
        </p:nvSpPr>
        <p:spPr>
          <a:xfrm>
            <a:off x="1601520" y="2699482"/>
            <a:ext cx="1658840" cy="1"/>
          </a:xfrm>
          <a:prstGeom prst="line">
            <a:avLst/>
          </a:prstGeom>
          <a:ln w="34925">
            <a:solidFill>
              <a:srgbClr val="28516A"/>
            </a:solidFill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33" name="Line">
            <a:extLst>
              <a:ext uri="{FF2B5EF4-FFF2-40B4-BE49-F238E27FC236}">
                <a16:creationId xmlns:a16="http://schemas.microsoft.com/office/drawing/2014/main" id="{B330D30B-4B89-2C4F-9B7E-8B77C9611025}"/>
              </a:ext>
            </a:extLst>
          </p:cNvPr>
          <p:cNvSpPr/>
          <p:nvPr/>
        </p:nvSpPr>
        <p:spPr>
          <a:xfrm flipH="1">
            <a:off x="3259925" y="3716005"/>
            <a:ext cx="833639" cy="1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4" name="Line">
            <a:extLst>
              <a:ext uri="{FF2B5EF4-FFF2-40B4-BE49-F238E27FC236}">
                <a16:creationId xmlns:a16="http://schemas.microsoft.com/office/drawing/2014/main" id="{41AFA1AD-0917-0E40-9972-41E1DED96290}"/>
              </a:ext>
            </a:extLst>
          </p:cNvPr>
          <p:cNvSpPr/>
          <p:nvPr/>
        </p:nvSpPr>
        <p:spPr>
          <a:xfrm flipV="1">
            <a:off x="1589254" y="2695540"/>
            <a:ext cx="1" cy="101736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5" name="Line">
            <a:extLst>
              <a:ext uri="{FF2B5EF4-FFF2-40B4-BE49-F238E27FC236}">
                <a16:creationId xmlns:a16="http://schemas.microsoft.com/office/drawing/2014/main" id="{7BFD60DD-9C41-8740-B6D5-6368B723F2E6}"/>
              </a:ext>
            </a:extLst>
          </p:cNvPr>
          <p:cNvSpPr/>
          <p:nvPr/>
        </p:nvSpPr>
        <p:spPr>
          <a:xfrm flipV="1">
            <a:off x="3272625" y="2695540"/>
            <a:ext cx="1" cy="101736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" name="Объект 5">
            <a:extLst>
              <a:ext uri="{FF2B5EF4-FFF2-40B4-BE49-F238E27FC236}">
                <a16:creationId xmlns:a16="http://schemas.microsoft.com/office/drawing/2014/main" id="{2E1EE7D5-CB01-4C18-8B25-E80339090428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920626" cy="767272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Дисперсия</a:t>
            </a:r>
            <a:r>
              <a:rPr lang="ru-RU" sz="2400" b="1" dirty="0">
                <a:solidFill>
                  <a:srgbClr val="0059A9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–</a:t>
            </a:r>
            <a:r>
              <a:rPr lang="ru-RU" sz="2400" b="1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мера разброса случайной величины вокруг её среднего</a:t>
            </a:r>
            <a:endParaRPr lang="en-US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F6B1B027-92E2-42A5-AD20-782216F149C2}"/>
                  </a:ext>
                </a:extLst>
              </p:cNvPr>
              <p:cNvSpPr/>
              <p:nvPr/>
            </p:nvSpPr>
            <p:spPr>
              <a:xfrm>
                <a:off x="1187624" y="1490812"/>
                <a:ext cx="6768752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F6B1B027-92E2-42A5-AD20-782216F149C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1490812"/>
                <a:ext cx="6768752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9AD20BE-F637-4B38-A043-9ECB458EA980}"/>
              </a:ext>
            </a:extLst>
          </p:cNvPr>
          <p:cNvSpPr/>
          <p:nvPr/>
        </p:nvSpPr>
        <p:spPr>
          <a:xfrm>
            <a:off x="5103482" y="2348880"/>
            <a:ext cx="3429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sz="2400" b="1" dirty="0">
                <a:solidFill>
                  <a:srgbClr val="28516A"/>
                </a:solidFill>
              </a:rPr>
              <a:t>Пример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равномерное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23AFC900-C0AC-4FBD-832D-E599F5E4633A}"/>
                  </a:ext>
                </a:extLst>
              </p:cNvPr>
              <p:cNvSpPr/>
              <p:nvPr/>
            </p:nvSpPr>
            <p:spPr>
              <a:xfrm>
                <a:off x="611374" y="5264458"/>
                <a:ext cx="7493191" cy="7180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𝔼</m:t>
                        </m:r>
                      </m:e>
                      <m:sup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𝑎𝑏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num>
                              <m:den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</m:d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12</m:t>
                        </m:r>
                      </m:den>
                    </m:f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23AFC900-C0AC-4FBD-832D-E599F5E463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374" y="5264458"/>
                <a:ext cx="7493191" cy="71801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78F5DB4D-0C48-B54D-BD6D-9E7624737C6A}"/>
                  </a:ext>
                </a:extLst>
              </p:cNvPr>
              <p:cNvSpPr/>
              <p:nvPr/>
            </p:nvSpPr>
            <p:spPr>
              <a:xfrm>
                <a:off x="683568" y="4473205"/>
                <a:ext cx="8090844" cy="523541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ru-RU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b>
                      <m:sup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+∞</m:t>
                        </m:r>
                      </m:sup>
                      <m:e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⋅</m:t>
                        </m:r>
                        <m:f>
                          <m:f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den>
                        </m:f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e>
                    </m:nary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78F5DB4D-0C48-B54D-BD6D-9E7624737C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4473205"/>
                <a:ext cx="8090844" cy="523541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5A9D6D7F-3864-8448-9ADA-3D608C1D6FD3}"/>
                  </a:ext>
                </a:extLst>
              </p:cNvPr>
              <p:cNvSpPr/>
              <p:nvPr/>
            </p:nvSpPr>
            <p:spPr>
              <a:xfrm>
                <a:off x="5811744" y="4420401"/>
                <a:ext cx="2880506" cy="629147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ctrlP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p>
                            </m:sSup>
                          </m:e>
                        </m:d>
                      </m:num>
                      <m:den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d>
                      </m:den>
                    </m:f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𝑎𝑏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5A9D6D7F-3864-8448-9ADA-3D608C1D6F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1744" y="4420401"/>
                <a:ext cx="2880506" cy="629147"/>
              </a:xfrm>
              <a:prstGeom prst="rect">
                <a:avLst/>
              </a:prstGeom>
              <a:blipFill>
                <a:blip r:embed="rId12"/>
                <a:stretch>
                  <a:fillRect b="-9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Line">
            <a:extLst>
              <a:ext uri="{FF2B5EF4-FFF2-40B4-BE49-F238E27FC236}">
                <a16:creationId xmlns:a16="http://schemas.microsoft.com/office/drawing/2014/main" id="{AE42710E-ECA5-FA49-B492-784B9BDA97A3}"/>
              </a:ext>
            </a:extLst>
          </p:cNvPr>
          <p:cNvSpPr/>
          <p:nvPr/>
        </p:nvSpPr>
        <p:spPr>
          <a:xfrm>
            <a:off x="5364088" y="4559299"/>
            <a:ext cx="0" cy="359337"/>
          </a:xfrm>
          <a:prstGeom prst="line">
            <a:avLst/>
          </a:prstGeom>
          <a:ln w="34925">
            <a:solidFill>
              <a:srgbClr val="28516A"/>
            </a:solidFill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7406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3" name="applause.wav"/>
          </p:stSnd>
        </p:sndAc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Среднеквадратическое отклонение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7554DD87-3ECA-4614-A8E6-EA1FA04C7274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424496" cy="2452481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Дисперсия случайной величины имеет размерность,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ru-RU" sz="2400" dirty="0">
                <a:solidFill>
                  <a:srgbClr val="373737"/>
                </a:solidFill>
              </a:rPr>
              <a:t>равную квадрату размерности самой величины</a:t>
            </a:r>
            <a:endParaRPr lang="en-US" sz="2400" dirty="0">
              <a:solidFill>
                <a:srgbClr val="373737"/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7925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бъект 5">
            <a:extLst>
              <a:ext uri="{FF2B5EF4-FFF2-40B4-BE49-F238E27FC236}">
                <a16:creationId xmlns:a16="http://schemas.microsoft.com/office/drawing/2014/main" id="{ADE8F79F-076E-5E40-B551-D5BB33129ADC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8424496" cy="2452481"/>
          </a:xfrm>
          <a:prstGeom prst="rect">
            <a:avLst/>
          </a:prstGeom>
        </p:spPr>
        <p:txBody>
          <a:bodyPr vert="horz" lIns="90000" tIns="4680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Дисперсия случайной величины имеет размерность,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ru-RU" sz="2400" dirty="0">
                <a:solidFill>
                  <a:srgbClr val="373737"/>
                </a:solidFill>
              </a:rPr>
              <a:t>равную квадрату размерности самой величины</a:t>
            </a:r>
            <a:endParaRPr lang="en-US" sz="2400" dirty="0">
              <a:solidFill>
                <a:srgbClr val="373737"/>
              </a:solidFill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373737"/>
                </a:solidFill>
              </a:rPr>
              <a:t>Чтобы вернуться к исходной размерности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из дисперсии часто извлекают корень и работают со среднеквадратическим отклонением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</a:p>
          <a:p>
            <a:pPr marL="0" indent="0">
              <a:buNone/>
            </a:pPr>
            <a:endParaRPr lang="en-US" sz="2400" dirty="0">
              <a:solidFill>
                <a:srgbClr val="373737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DB8D2-1C4B-6C49-9CB1-70A30CD6919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Среднеквадратическое отклонение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B185AD0C-331F-864B-96B5-E7D2AE854834}"/>
                  </a:ext>
                </a:extLst>
              </p:cNvPr>
              <p:cNvSpPr/>
              <p:nvPr/>
            </p:nvSpPr>
            <p:spPr>
              <a:xfrm>
                <a:off x="3317329" y="3068960"/>
                <a:ext cx="2509341" cy="53957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𝑉𝑎𝑟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ra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B185AD0C-331F-864B-96B5-E7D2AE85483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17329" y="3068960"/>
                <a:ext cx="2509341" cy="53957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9248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Свойства дисперсии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D91A690C-BCD2-430B-9E3B-1C5255F74D47}"/>
                  </a:ext>
                </a:extLst>
              </p:cNvPr>
              <p:cNvSpPr/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dirty="0" smtClean="0">
                          <a:solidFill>
                            <a:srgbClr val="373737"/>
                          </a:solidFill>
                        </a:rPr>
                        <m:t>случайные величины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D91A690C-BCD2-430B-9E3B-1C5255F74D4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  <a:blipFill>
                <a:blip r:embed="rId4"/>
                <a:stretch>
                  <a:fillRect l="-306" b="-18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C6C4BE5D-11C9-49B7-8707-D86885C7D41C}"/>
                  </a:ext>
                </a:extLst>
              </p:cNvPr>
              <p:cNvSpPr/>
              <p:nvPr/>
            </p:nvSpPr>
            <p:spPr>
              <a:xfrm>
                <a:off x="5040000" y="692696"/>
                <a:ext cx="213956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константа</a:t>
                </a:r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C6C4BE5D-11C9-49B7-8707-D86885C7D41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0" y="692696"/>
                <a:ext cx="2139560" cy="461665"/>
              </a:xfrm>
              <a:prstGeom prst="rect">
                <a:avLst/>
              </a:prstGeom>
              <a:blipFill>
                <a:blip r:embed="rId5"/>
                <a:stretch>
                  <a:fillRect t="-9333" b="-32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07976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Свойства дисперсии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3C55F39-AD28-45FB-9C96-A497D78AC84F}"/>
                  </a:ext>
                </a:extLst>
              </p:cNvPr>
              <p:cNvSpPr txBox="1"/>
              <p:nvPr/>
            </p:nvSpPr>
            <p:spPr>
              <a:xfrm>
                <a:off x="611560" y="1412776"/>
                <a:ext cx="7992888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en-US" sz="2400" b="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400" i="1" dirty="0">
                    <a:solidFill>
                      <a:srgbClr val="28516A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dirty="0">
                  <a:solidFill>
                    <a:srgbClr val="0059A9"/>
                  </a:solidFill>
                  <a:latin typeface="Myriad Pro" panose="020B0503030403020204" pitchFamily="34" charset="0"/>
                  <a:ea typeface="Cambria Math" panose="02040503050406030204" pitchFamily="18" charset="0"/>
                </a:endParaRPr>
              </a:p>
              <a:p>
                <a:pPr>
                  <a:buClr>
                    <a:srgbClr val="28516A"/>
                  </a:buClr>
                </a:pPr>
                <a:endParaRPr lang="en-US" sz="2400" dirty="0">
                  <a:solidFill>
                    <a:srgbClr val="5C5B5C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3C55F39-AD28-45FB-9C96-A497D78AC8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1412776"/>
                <a:ext cx="7992888" cy="1938992"/>
              </a:xfrm>
              <a:prstGeom prst="rect">
                <a:avLst/>
              </a:prstGeom>
              <a:blipFill>
                <a:blip r:embed="rId4"/>
                <a:stretch>
                  <a:fillRect l="-1220" t="-251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20F62D7E-3656-43EC-B90B-F1A01CC68301}"/>
                  </a:ext>
                </a:extLst>
              </p:cNvPr>
              <p:cNvSpPr/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u-RU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ru-RU" sz="2400" dirty="0" smtClean="0">
                          <a:solidFill>
                            <a:srgbClr val="373737"/>
                          </a:solidFill>
                        </a:rPr>
                        <m:t>случайные величины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20F62D7E-3656-43EC-B90B-F1A01CC683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3978525" cy="461665"/>
              </a:xfrm>
              <a:prstGeom prst="rect">
                <a:avLst/>
              </a:prstGeom>
              <a:blipFill>
                <a:blip r:embed="rId5"/>
                <a:stretch>
                  <a:fillRect l="-306" b="-18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C4C6DC2E-F0EF-47BE-9734-6585B7391EE7}"/>
                  </a:ext>
                </a:extLst>
              </p:cNvPr>
              <p:cNvSpPr/>
              <p:nvPr/>
            </p:nvSpPr>
            <p:spPr>
              <a:xfrm>
                <a:off x="5040000" y="692696"/>
                <a:ext cx="213956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константа</a:t>
                </a:r>
                <a:endParaRPr lang="ru-RU" sz="2400" dirty="0">
                  <a:solidFill>
                    <a:srgbClr val="5C5B5C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C4C6DC2E-F0EF-47BE-9734-6585B7391EE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0" y="692696"/>
                <a:ext cx="2139560" cy="461665"/>
              </a:xfrm>
              <a:prstGeom prst="rect">
                <a:avLst/>
              </a:prstGeom>
              <a:blipFill>
                <a:blip r:embed="rId6"/>
                <a:stretch>
                  <a:fillRect t="-9333" b="-32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69136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Тема Office">
  <a:themeElements>
    <a:clrScheme name="Другая 5">
      <a:dk1>
        <a:srgbClr val="3A3A3A"/>
      </a:dk1>
      <a:lt1>
        <a:srgbClr val="E9E9E9"/>
      </a:lt1>
      <a:dk2>
        <a:srgbClr val="953734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Myriad Pro+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</TotalTime>
  <Words>9610</Words>
  <Application>Microsoft Macintosh PowerPoint</Application>
  <PresentationFormat>Экран (4:3)</PresentationFormat>
  <Paragraphs>1891</Paragraphs>
  <Slides>279</Slides>
  <Notes>261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279</vt:i4>
      </vt:variant>
    </vt:vector>
  </HeadingPairs>
  <TitlesOfParts>
    <vt:vector size="289" baseType="lpstr">
      <vt:lpstr>Arial</vt:lpstr>
      <vt:lpstr>Calibri</vt:lpstr>
      <vt:lpstr>Cambria Math</vt:lpstr>
      <vt:lpstr>DIN Alternate Bold</vt:lpstr>
      <vt:lpstr>Helvetica Neue Medium</vt:lpstr>
      <vt:lpstr>Myriad Pro</vt:lpstr>
      <vt:lpstr>MyriadPro-Regular</vt:lpstr>
      <vt:lpstr>Times New Roman</vt:lpstr>
      <vt:lpstr>Zapf Dingbats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Резюме</vt:lpstr>
      <vt:lpstr>Резюме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Резюме</vt:lpstr>
      <vt:lpstr>Резюме</vt:lpstr>
      <vt:lpstr>Резюме</vt:lpstr>
      <vt:lpstr>Резюме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Резюме</vt:lpstr>
      <vt:lpstr>Резюме</vt:lpstr>
      <vt:lpstr>Резюме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Microsoft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User</dc:creator>
  <cp:lastModifiedBy>Филипп Ульянкин</cp:lastModifiedBy>
  <cp:revision>2156</cp:revision>
  <cp:lastPrinted>2020-08-11T22:35:06Z</cp:lastPrinted>
  <dcterms:created xsi:type="dcterms:W3CDTF">2005-01-01T07:06:31Z</dcterms:created>
  <dcterms:modified xsi:type="dcterms:W3CDTF">2020-11-25T08:41:31Z</dcterms:modified>
</cp:coreProperties>
</file>